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tags/tag45.xml" ContentType="application/vnd.openxmlformats-officedocument.presentationml.tags+xml"/>
  <Override PartName="/ppt/notesSlides/notesSlide37.xml" ContentType="application/vnd.openxmlformats-officedocument.presentationml.notesSlide+xml"/>
  <Override PartName="/ppt/tags/tag46.xml" ContentType="application/vnd.openxmlformats-officedocument.presentationml.tags+xml"/>
  <Override PartName="/ppt/notesSlides/notesSlide38.xml" ContentType="application/vnd.openxmlformats-officedocument.presentationml.notesSlide+xml"/>
  <Override PartName="/ppt/tags/tag47.xml" ContentType="application/vnd.openxmlformats-officedocument.presentationml.tags+xml"/>
  <Override PartName="/ppt/notesSlides/notesSlide39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95" r:id="rId2"/>
    <p:sldId id="310" r:id="rId3"/>
    <p:sldId id="356" r:id="rId4"/>
    <p:sldId id="309" r:id="rId5"/>
    <p:sldId id="563" r:id="rId6"/>
    <p:sldId id="565" r:id="rId7"/>
    <p:sldId id="566" r:id="rId8"/>
    <p:sldId id="425" r:id="rId9"/>
    <p:sldId id="426" r:id="rId10"/>
    <p:sldId id="482" r:id="rId11"/>
    <p:sldId id="427" r:id="rId12"/>
    <p:sldId id="432" r:id="rId13"/>
    <p:sldId id="433" r:id="rId14"/>
    <p:sldId id="539" r:id="rId15"/>
    <p:sldId id="541" r:id="rId16"/>
    <p:sldId id="543" r:id="rId17"/>
    <p:sldId id="542" r:id="rId18"/>
    <p:sldId id="551" r:id="rId19"/>
    <p:sldId id="549" r:id="rId20"/>
    <p:sldId id="440" r:id="rId21"/>
    <p:sldId id="484" r:id="rId22"/>
    <p:sldId id="483" r:id="rId23"/>
    <p:sldId id="552" r:id="rId24"/>
    <p:sldId id="388" r:id="rId25"/>
    <p:sldId id="438" r:id="rId26"/>
    <p:sldId id="553" r:id="rId27"/>
    <p:sldId id="556" r:id="rId28"/>
    <p:sldId id="555" r:id="rId29"/>
    <p:sldId id="557" r:id="rId30"/>
    <p:sldId id="558" r:id="rId31"/>
    <p:sldId id="559" r:id="rId32"/>
    <p:sldId id="560" r:id="rId33"/>
    <p:sldId id="561" r:id="rId34"/>
    <p:sldId id="562" r:id="rId35"/>
    <p:sldId id="387" r:id="rId36"/>
    <p:sldId id="389" r:id="rId37"/>
    <p:sldId id="554" r:id="rId38"/>
    <p:sldId id="567" r:id="rId39"/>
    <p:sldId id="544" r:id="rId40"/>
    <p:sldId id="545" r:id="rId41"/>
    <p:sldId id="546" r:id="rId42"/>
    <p:sldId id="364" r:id="rId43"/>
    <p:sldId id="492" r:id="rId44"/>
    <p:sldId id="382" r:id="rId45"/>
    <p:sldId id="455" r:id="rId46"/>
    <p:sldId id="424" r:id="rId47"/>
    <p:sldId id="293" r:id="rId48"/>
  </p:sldIdLst>
  <p:sldSz cx="9144000" cy="6858000" type="screen4x3"/>
  <p:notesSz cx="9994900" cy="686435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</p:embeddedFontLst>
  <p:custDataLst>
    <p:tags r:id="rId57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BD1A967-5557-4201-803A-3C7C0B8DAADA}">
          <p14:sldIdLst>
            <p14:sldId id="295"/>
            <p14:sldId id="310"/>
            <p14:sldId id="356"/>
            <p14:sldId id="309"/>
            <p14:sldId id="563"/>
            <p14:sldId id="565"/>
            <p14:sldId id="566"/>
            <p14:sldId id="425"/>
            <p14:sldId id="426"/>
            <p14:sldId id="482"/>
            <p14:sldId id="427"/>
            <p14:sldId id="432"/>
            <p14:sldId id="433"/>
            <p14:sldId id="539"/>
            <p14:sldId id="541"/>
            <p14:sldId id="543"/>
            <p14:sldId id="542"/>
            <p14:sldId id="551"/>
            <p14:sldId id="549"/>
            <p14:sldId id="440"/>
            <p14:sldId id="484"/>
            <p14:sldId id="483"/>
            <p14:sldId id="552"/>
            <p14:sldId id="388"/>
            <p14:sldId id="438"/>
            <p14:sldId id="553"/>
            <p14:sldId id="556"/>
            <p14:sldId id="555"/>
            <p14:sldId id="557"/>
            <p14:sldId id="558"/>
            <p14:sldId id="559"/>
            <p14:sldId id="560"/>
            <p14:sldId id="561"/>
            <p14:sldId id="562"/>
            <p14:sldId id="387"/>
          </p14:sldIdLst>
        </p14:section>
        <p14:section name="Seção sem Título" id="{393E3FA9-8C65-4A5C-A5BE-F11735D9008D}">
          <p14:sldIdLst>
            <p14:sldId id="389"/>
            <p14:sldId id="554"/>
            <p14:sldId id="567"/>
            <p14:sldId id="544"/>
            <p14:sldId id="545"/>
            <p14:sldId id="546"/>
            <p14:sldId id="364"/>
            <p14:sldId id="492"/>
            <p14:sldId id="382"/>
            <p14:sldId id="455"/>
            <p14:sldId id="42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re da Silva Montes" initials="CdSM" lastIdx="16" clrIdx="0">
    <p:extLst>
      <p:ext uri="{19B8F6BF-5375-455C-9EA6-DF929625EA0E}">
        <p15:presenceInfo xmlns:p15="http://schemas.microsoft.com/office/powerpoint/2012/main" userId="S-1-5-21-1973166965-1917654765-227697207-30074" providerId="AD"/>
      </p:ext>
    </p:extLst>
  </p:cmAuthor>
  <p:cmAuthor id="2" name="Flávia Akemi Ito" initials="FAI" lastIdx="2" clrIdx="1">
    <p:extLst>
      <p:ext uri="{19B8F6BF-5375-455C-9EA6-DF929625EA0E}">
        <p15:presenceInfo xmlns:p15="http://schemas.microsoft.com/office/powerpoint/2012/main" userId="S-1-5-21-1973166965-1917654765-227697207-30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C0814"/>
    <a:srgbClr val="FDE1DF"/>
    <a:srgbClr val="000000"/>
    <a:srgbClr val="E12229"/>
    <a:srgbClr val="C00000"/>
    <a:srgbClr val="FFCC00"/>
    <a:srgbClr val="F0E1D2"/>
    <a:srgbClr val="FEF1F0"/>
    <a:srgbClr val="F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42" y="7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2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F1326-C0F9-4BD1-9D01-46257A2281C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1DFA01-36CE-42E2-802E-BB12A94EC8D1}">
      <dgm:prSet phldrT="[Text]" custT="1"/>
      <dgm:spPr>
        <a:solidFill>
          <a:srgbClr val="DC0814"/>
        </a:solidFill>
      </dgm:spPr>
      <dgm:t>
        <a:bodyPr/>
        <a:lstStyle/>
        <a:p>
          <a:r>
            <a:rPr lang="pt-BR" sz="1800" b="1" spc="0" baseline="0" dirty="0"/>
            <a:t>POR QUE APLICAR A MELHOR PRÁTICA?</a:t>
          </a:r>
        </a:p>
      </dgm:t>
    </dgm:pt>
    <dgm:pt modelId="{B0D4C8BA-0D83-4979-84A7-2148977CAC12}" type="parTrans" cxnId="{C30294CD-4D1C-4B9A-AE70-1DBA9CE6815F}">
      <dgm:prSet/>
      <dgm:spPr/>
      <dgm:t>
        <a:bodyPr/>
        <a:lstStyle/>
        <a:p>
          <a:endParaRPr lang="pt-BR" sz="1800"/>
        </a:p>
      </dgm:t>
    </dgm:pt>
    <dgm:pt modelId="{ACF50218-FE94-4E56-8F65-81D0375D2A75}" type="sibTrans" cxnId="{C30294CD-4D1C-4B9A-AE70-1DBA9CE6815F}">
      <dgm:prSet/>
      <dgm:spPr/>
      <dgm:t>
        <a:bodyPr/>
        <a:lstStyle/>
        <a:p>
          <a:endParaRPr lang="pt-BR" sz="1800"/>
        </a:p>
      </dgm:t>
    </dgm:pt>
    <dgm:pt modelId="{31BD146E-8A58-4AEB-A2AE-475A8F07BE8C}">
      <dgm:prSet phldrT="[Text]" custT="1"/>
      <dgm:spPr>
        <a:solidFill>
          <a:srgbClr val="DC0814"/>
        </a:solidFill>
      </dgm:spPr>
      <dgm:t>
        <a:bodyPr/>
        <a:lstStyle/>
        <a:p>
          <a:pPr algn="ctr"/>
          <a:r>
            <a:rPr lang="pt-BR" sz="2000" b="1" spc="0" dirty="0" smtClean="0"/>
            <a:t>CELERIDADE</a:t>
          </a:r>
          <a:endParaRPr lang="pt-BR" sz="2000" b="1" spc="0" dirty="0"/>
        </a:p>
      </dgm:t>
    </dgm:pt>
    <dgm:pt modelId="{B6322D3F-0C2E-4245-BBF5-837DE0142B96}" type="parTrans" cxnId="{59F99CA6-AB0A-4420-ABC1-5548C2229ABE}">
      <dgm:prSet/>
      <dgm:spPr/>
      <dgm:t>
        <a:bodyPr/>
        <a:lstStyle/>
        <a:p>
          <a:endParaRPr lang="pt-BR" sz="1800"/>
        </a:p>
      </dgm:t>
    </dgm:pt>
    <dgm:pt modelId="{36ED2631-F912-48A1-9FDA-C0EFE31C0617}" type="sibTrans" cxnId="{59F99CA6-AB0A-4420-ABC1-5548C2229ABE}">
      <dgm:prSet/>
      <dgm:spPr>
        <a:solidFill>
          <a:srgbClr val="DC0814">
            <a:alpha val="40000"/>
          </a:srgbClr>
        </a:solidFill>
      </dgm:spPr>
      <dgm:t>
        <a:bodyPr/>
        <a:lstStyle/>
        <a:p>
          <a:endParaRPr lang="pt-BR" sz="1800"/>
        </a:p>
      </dgm:t>
    </dgm:pt>
    <dgm:pt modelId="{BEDB1EC7-59B9-4CE5-914D-13BF34558298}">
      <dgm:prSet phldrT="[Text]" custT="1"/>
      <dgm:spPr>
        <a:solidFill>
          <a:srgbClr val="DC0814"/>
        </a:solidFill>
      </dgm:spPr>
      <dgm:t>
        <a:bodyPr/>
        <a:lstStyle/>
        <a:p>
          <a:r>
            <a:rPr lang="pt-BR" sz="2000" b="1" spc="0" baseline="0" dirty="0" smtClean="0"/>
            <a:t>SESSÃO DE </a:t>
          </a:r>
          <a:r>
            <a:rPr lang="pt-BR" sz="2000" b="1" spc="0" baseline="0" dirty="0" err="1" smtClean="0"/>
            <a:t>jULGAMENTO</a:t>
          </a:r>
          <a:endParaRPr lang="pt-BR" sz="2000" b="1" spc="0" baseline="0" dirty="0"/>
        </a:p>
      </dgm:t>
    </dgm:pt>
    <dgm:pt modelId="{64B58B4B-2175-43B6-B32B-225F417B73A7}" type="parTrans" cxnId="{B762FC75-4340-4A2D-840D-50CF01BB546D}">
      <dgm:prSet/>
      <dgm:spPr/>
      <dgm:t>
        <a:bodyPr/>
        <a:lstStyle/>
        <a:p>
          <a:endParaRPr lang="pt-BR" sz="1800"/>
        </a:p>
      </dgm:t>
    </dgm:pt>
    <dgm:pt modelId="{16B68530-5BF2-44D9-9302-0DE455574410}" type="sibTrans" cxnId="{B762FC75-4340-4A2D-840D-50CF01BB546D}">
      <dgm:prSet/>
      <dgm:spPr>
        <a:solidFill>
          <a:srgbClr val="DC0814">
            <a:alpha val="40000"/>
          </a:srgbClr>
        </a:solidFill>
      </dgm:spPr>
      <dgm:t>
        <a:bodyPr/>
        <a:lstStyle/>
        <a:p>
          <a:endParaRPr lang="pt-BR" sz="1800"/>
        </a:p>
      </dgm:t>
    </dgm:pt>
    <dgm:pt modelId="{4E695C25-FE3B-46B7-859A-49B89BB92265}">
      <dgm:prSet phldrT="[Text]" custT="1"/>
      <dgm:spPr>
        <a:solidFill>
          <a:srgbClr val="DC0814"/>
        </a:solidFill>
      </dgm:spPr>
      <dgm:t>
        <a:bodyPr/>
        <a:lstStyle/>
        <a:p>
          <a:r>
            <a:rPr lang="pt-BR" sz="2000" b="1" spc="0" baseline="0" dirty="0" smtClean="0"/>
            <a:t>VOTO</a:t>
          </a:r>
          <a:endParaRPr lang="pt-BR" sz="2000" b="1" spc="0" baseline="0" dirty="0"/>
        </a:p>
      </dgm:t>
    </dgm:pt>
    <dgm:pt modelId="{7F8DB6C0-710D-48F9-AED6-F094B8DD15A7}" type="parTrans" cxnId="{2E37BC2D-7E8B-4D06-9A3B-E874285CF1B6}">
      <dgm:prSet/>
      <dgm:spPr/>
      <dgm:t>
        <a:bodyPr/>
        <a:lstStyle/>
        <a:p>
          <a:endParaRPr lang="pt-BR" sz="1800"/>
        </a:p>
      </dgm:t>
    </dgm:pt>
    <dgm:pt modelId="{05BB5505-16F0-4D5C-97C7-54EC9096E38A}" type="sibTrans" cxnId="{2E37BC2D-7E8B-4D06-9A3B-E874285CF1B6}">
      <dgm:prSet/>
      <dgm:spPr>
        <a:solidFill>
          <a:srgbClr val="DC0814">
            <a:alpha val="40000"/>
          </a:srgbClr>
        </a:solidFill>
      </dgm:spPr>
      <dgm:t>
        <a:bodyPr/>
        <a:lstStyle/>
        <a:p>
          <a:endParaRPr lang="pt-BR" sz="1800"/>
        </a:p>
      </dgm:t>
    </dgm:pt>
    <dgm:pt modelId="{CB410FD4-39CD-4810-BAE9-FB55EBD860C0}">
      <dgm:prSet phldrT="[Text]" custT="1"/>
      <dgm:spPr>
        <a:solidFill>
          <a:srgbClr val="DC0814"/>
        </a:solidFill>
      </dgm:spPr>
      <dgm:t>
        <a:bodyPr/>
        <a:lstStyle/>
        <a:p>
          <a:r>
            <a:rPr lang="pt-BR" sz="2000" b="1" spc="0" baseline="0" dirty="0" smtClean="0"/>
            <a:t>VOTAÇÃO </a:t>
          </a:r>
          <a:endParaRPr lang="pt-BR" sz="2000" b="1" spc="0" baseline="0" dirty="0"/>
        </a:p>
      </dgm:t>
    </dgm:pt>
    <dgm:pt modelId="{0E3D23E4-55A4-4EBF-B536-6D580C0E1AD4}" type="parTrans" cxnId="{1C120AF0-9606-4044-A14C-6AC31296F8B5}">
      <dgm:prSet/>
      <dgm:spPr/>
      <dgm:t>
        <a:bodyPr/>
        <a:lstStyle/>
        <a:p>
          <a:endParaRPr lang="pt-BR" sz="1800"/>
        </a:p>
      </dgm:t>
    </dgm:pt>
    <dgm:pt modelId="{E03E0B88-C4C3-4FD1-9818-BBD66888277D}" type="sibTrans" cxnId="{1C120AF0-9606-4044-A14C-6AC31296F8B5}">
      <dgm:prSet/>
      <dgm:spPr>
        <a:solidFill>
          <a:srgbClr val="DC0814">
            <a:alpha val="40000"/>
          </a:srgbClr>
        </a:solidFill>
      </dgm:spPr>
      <dgm:t>
        <a:bodyPr/>
        <a:lstStyle/>
        <a:p>
          <a:endParaRPr lang="pt-BR" sz="1800"/>
        </a:p>
      </dgm:t>
    </dgm:pt>
    <dgm:pt modelId="{48D60887-BA70-4692-B4CE-BB4463FB6529}">
      <dgm:prSet phldrT="[Text]" custT="1"/>
      <dgm:spPr>
        <a:solidFill>
          <a:srgbClr val="DC0814"/>
        </a:solidFill>
      </dgm:spPr>
      <dgm:t>
        <a:bodyPr/>
        <a:lstStyle/>
        <a:p>
          <a:r>
            <a:rPr lang="pt-BR" sz="1800" b="1" spc="0" baseline="0" dirty="0"/>
            <a:t>MELHORA MINHA  PRODUÇÃO </a:t>
          </a:r>
        </a:p>
      </dgm:t>
    </dgm:pt>
    <dgm:pt modelId="{DD480B70-CFBB-4780-8C90-EAC8ABEA2E1D}" type="parTrans" cxnId="{7AF796B1-6572-4F33-A2B9-FB94FEA6CAFC}">
      <dgm:prSet/>
      <dgm:spPr/>
      <dgm:t>
        <a:bodyPr/>
        <a:lstStyle/>
        <a:p>
          <a:endParaRPr lang="pt-BR" sz="1800"/>
        </a:p>
      </dgm:t>
    </dgm:pt>
    <dgm:pt modelId="{8E63B951-074C-405D-98CF-0F334B50AA09}" type="sibTrans" cxnId="{7AF796B1-6572-4F33-A2B9-FB94FEA6CAFC}">
      <dgm:prSet/>
      <dgm:spPr>
        <a:solidFill>
          <a:srgbClr val="DC0814">
            <a:alpha val="40000"/>
          </a:srgbClr>
        </a:solidFill>
      </dgm:spPr>
      <dgm:t>
        <a:bodyPr/>
        <a:lstStyle/>
        <a:p>
          <a:endParaRPr lang="pt-BR" sz="1800"/>
        </a:p>
      </dgm:t>
    </dgm:pt>
    <dgm:pt modelId="{7EA6D039-0F37-4C96-9827-69694D0E3075}" type="pres">
      <dgm:prSet presAssocID="{B15F1326-C0F9-4BD1-9D01-46257A2281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158FE7-3E20-4B8E-925E-6998F0D54684}" type="pres">
      <dgm:prSet presAssocID="{391DFA01-36CE-42E2-802E-BB12A94EC8D1}" presName="centerShape" presStyleLbl="node0" presStyleIdx="0" presStyleCnt="1" custScaleX="73863" custScaleY="73153"/>
      <dgm:spPr/>
      <dgm:t>
        <a:bodyPr/>
        <a:lstStyle/>
        <a:p>
          <a:endParaRPr lang="pt-BR"/>
        </a:p>
      </dgm:t>
    </dgm:pt>
    <dgm:pt modelId="{E3C97A40-D0C1-4973-A8CF-76A846CF4883}" type="pres">
      <dgm:prSet presAssocID="{31BD146E-8A58-4AEB-A2AE-475A8F07BE8C}" presName="node" presStyleLbl="node1" presStyleIdx="0" presStyleCnt="5" custScaleX="120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8E17F-2827-4ADF-B253-E7BD9370E53A}" type="pres">
      <dgm:prSet presAssocID="{31BD146E-8A58-4AEB-A2AE-475A8F07BE8C}" presName="dummy" presStyleCnt="0"/>
      <dgm:spPr/>
    </dgm:pt>
    <dgm:pt modelId="{5200303C-E85A-43F8-8E5A-FC1510047A00}" type="pres">
      <dgm:prSet presAssocID="{36ED2631-F912-48A1-9FDA-C0EFE31C0617}" presName="sibTrans" presStyleLbl="sibTrans2D1" presStyleIdx="0" presStyleCnt="5"/>
      <dgm:spPr/>
      <dgm:t>
        <a:bodyPr/>
        <a:lstStyle/>
        <a:p>
          <a:endParaRPr lang="pt-BR"/>
        </a:p>
      </dgm:t>
    </dgm:pt>
    <dgm:pt modelId="{1C54C6EF-40B7-4CA8-997B-4C5F26F3B7CA}" type="pres">
      <dgm:prSet presAssocID="{CB410FD4-39CD-4810-BAE9-FB55EBD860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C2A8BF-6927-4F23-BC2D-E630F7AE6305}" type="pres">
      <dgm:prSet presAssocID="{CB410FD4-39CD-4810-BAE9-FB55EBD860C0}" presName="dummy" presStyleCnt="0"/>
      <dgm:spPr/>
    </dgm:pt>
    <dgm:pt modelId="{FC9C1B3A-5418-48B1-BF85-4867AE3BBA91}" type="pres">
      <dgm:prSet presAssocID="{E03E0B88-C4C3-4FD1-9818-BBD66888277D}" presName="sibTrans" presStyleLbl="sibTrans2D1" presStyleIdx="1" presStyleCnt="5"/>
      <dgm:spPr/>
      <dgm:t>
        <a:bodyPr/>
        <a:lstStyle/>
        <a:p>
          <a:endParaRPr lang="pt-BR"/>
        </a:p>
      </dgm:t>
    </dgm:pt>
    <dgm:pt modelId="{EA441B2E-CB02-410B-9036-99AD70D4B0D2}" type="pres">
      <dgm:prSet presAssocID="{BEDB1EC7-59B9-4CE5-914D-13BF345582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428DD7-AB8F-4595-A7CB-49C2EDD7674C}" type="pres">
      <dgm:prSet presAssocID="{BEDB1EC7-59B9-4CE5-914D-13BF34558298}" presName="dummy" presStyleCnt="0"/>
      <dgm:spPr/>
    </dgm:pt>
    <dgm:pt modelId="{A6567603-B7C0-40A4-A460-A6F3CD39BEDE}" type="pres">
      <dgm:prSet presAssocID="{16B68530-5BF2-44D9-9302-0DE455574410}" presName="sibTrans" presStyleLbl="sibTrans2D1" presStyleIdx="2" presStyleCnt="5"/>
      <dgm:spPr/>
      <dgm:t>
        <a:bodyPr/>
        <a:lstStyle/>
        <a:p>
          <a:endParaRPr lang="pt-BR"/>
        </a:p>
      </dgm:t>
    </dgm:pt>
    <dgm:pt modelId="{9DF8F637-DCC9-4CCF-94FC-1E8A5AE9D697}" type="pres">
      <dgm:prSet presAssocID="{4E695C25-FE3B-46B7-859A-49B89BB922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681CC-F76E-4FAC-B056-ADAB39C20439}" type="pres">
      <dgm:prSet presAssocID="{4E695C25-FE3B-46B7-859A-49B89BB92265}" presName="dummy" presStyleCnt="0"/>
      <dgm:spPr/>
    </dgm:pt>
    <dgm:pt modelId="{C49C7177-7288-4E24-95F6-FE13F41B974A}" type="pres">
      <dgm:prSet presAssocID="{05BB5505-16F0-4D5C-97C7-54EC9096E38A}" presName="sibTrans" presStyleLbl="sibTrans2D1" presStyleIdx="3" presStyleCnt="5"/>
      <dgm:spPr/>
      <dgm:t>
        <a:bodyPr/>
        <a:lstStyle/>
        <a:p>
          <a:endParaRPr lang="pt-BR"/>
        </a:p>
      </dgm:t>
    </dgm:pt>
    <dgm:pt modelId="{86CD64E7-B603-49E0-AF78-8DBDD3855F1C}" type="pres">
      <dgm:prSet presAssocID="{48D60887-BA70-4692-B4CE-BB4463FB65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28041-68D7-46DD-A8DA-9E0BE64781E4}" type="pres">
      <dgm:prSet presAssocID="{48D60887-BA70-4692-B4CE-BB4463FB6529}" presName="dummy" presStyleCnt="0"/>
      <dgm:spPr/>
    </dgm:pt>
    <dgm:pt modelId="{84752B52-96F1-4486-8B80-200CA3AB7D20}" type="pres">
      <dgm:prSet presAssocID="{8E63B951-074C-405D-98CF-0F334B50AA09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E81DE214-F1DB-44F8-970F-A6CC50FB04E4}" type="presOf" srcId="{B15F1326-C0F9-4BD1-9D01-46257A2281C6}" destId="{7EA6D039-0F37-4C96-9827-69694D0E3075}" srcOrd="0" destOrd="0" presId="urn:microsoft.com/office/officeart/2005/8/layout/radial6"/>
    <dgm:cxn modelId="{CAB476ED-A868-4DCF-988B-0912282FFADD}" type="presOf" srcId="{31BD146E-8A58-4AEB-A2AE-475A8F07BE8C}" destId="{E3C97A40-D0C1-4973-A8CF-76A846CF4883}" srcOrd="0" destOrd="0" presId="urn:microsoft.com/office/officeart/2005/8/layout/radial6"/>
    <dgm:cxn modelId="{C468C602-839C-4743-B1AA-3AA43B37EE3D}" type="presOf" srcId="{391DFA01-36CE-42E2-802E-BB12A94EC8D1}" destId="{8A158FE7-3E20-4B8E-925E-6998F0D54684}" srcOrd="0" destOrd="0" presId="urn:microsoft.com/office/officeart/2005/8/layout/radial6"/>
    <dgm:cxn modelId="{ACC97782-FE8A-4AF9-A41B-B1921F1621F3}" type="presOf" srcId="{48D60887-BA70-4692-B4CE-BB4463FB6529}" destId="{86CD64E7-B603-49E0-AF78-8DBDD3855F1C}" srcOrd="0" destOrd="0" presId="urn:microsoft.com/office/officeart/2005/8/layout/radial6"/>
    <dgm:cxn modelId="{8C2F61A0-C6D5-4D70-BB94-EE33C34A6245}" type="presOf" srcId="{4E695C25-FE3B-46B7-859A-49B89BB92265}" destId="{9DF8F637-DCC9-4CCF-94FC-1E8A5AE9D697}" srcOrd="0" destOrd="0" presId="urn:microsoft.com/office/officeart/2005/8/layout/radial6"/>
    <dgm:cxn modelId="{75D732CC-32D6-463F-B382-D418884ED919}" type="presOf" srcId="{8E63B951-074C-405D-98CF-0F334B50AA09}" destId="{84752B52-96F1-4486-8B80-200CA3AB7D20}" srcOrd="0" destOrd="0" presId="urn:microsoft.com/office/officeart/2005/8/layout/radial6"/>
    <dgm:cxn modelId="{7AF796B1-6572-4F33-A2B9-FB94FEA6CAFC}" srcId="{391DFA01-36CE-42E2-802E-BB12A94EC8D1}" destId="{48D60887-BA70-4692-B4CE-BB4463FB6529}" srcOrd="4" destOrd="0" parTransId="{DD480B70-CFBB-4780-8C90-EAC8ABEA2E1D}" sibTransId="{8E63B951-074C-405D-98CF-0F334B50AA09}"/>
    <dgm:cxn modelId="{B762FC75-4340-4A2D-840D-50CF01BB546D}" srcId="{391DFA01-36CE-42E2-802E-BB12A94EC8D1}" destId="{BEDB1EC7-59B9-4CE5-914D-13BF34558298}" srcOrd="2" destOrd="0" parTransId="{64B58B4B-2175-43B6-B32B-225F417B73A7}" sibTransId="{16B68530-5BF2-44D9-9302-0DE455574410}"/>
    <dgm:cxn modelId="{7BC93E94-FBF5-4A61-B91F-471CBF792602}" type="presOf" srcId="{BEDB1EC7-59B9-4CE5-914D-13BF34558298}" destId="{EA441B2E-CB02-410B-9036-99AD70D4B0D2}" srcOrd="0" destOrd="0" presId="urn:microsoft.com/office/officeart/2005/8/layout/radial6"/>
    <dgm:cxn modelId="{19AD742D-2B0E-4161-8D7A-54F6EBBD4A6F}" type="presOf" srcId="{16B68530-5BF2-44D9-9302-0DE455574410}" destId="{A6567603-B7C0-40A4-A460-A6F3CD39BEDE}" srcOrd="0" destOrd="0" presId="urn:microsoft.com/office/officeart/2005/8/layout/radial6"/>
    <dgm:cxn modelId="{38508BCB-4747-4AE2-AC16-FA5258CADA83}" type="presOf" srcId="{E03E0B88-C4C3-4FD1-9818-BBD66888277D}" destId="{FC9C1B3A-5418-48B1-BF85-4867AE3BBA91}" srcOrd="0" destOrd="0" presId="urn:microsoft.com/office/officeart/2005/8/layout/radial6"/>
    <dgm:cxn modelId="{59F99CA6-AB0A-4420-ABC1-5548C2229ABE}" srcId="{391DFA01-36CE-42E2-802E-BB12A94EC8D1}" destId="{31BD146E-8A58-4AEB-A2AE-475A8F07BE8C}" srcOrd="0" destOrd="0" parTransId="{B6322D3F-0C2E-4245-BBF5-837DE0142B96}" sibTransId="{36ED2631-F912-48A1-9FDA-C0EFE31C0617}"/>
    <dgm:cxn modelId="{1C120AF0-9606-4044-A14C-6AC31296F8B5}" srcId="{391DFA01-36CE-42E2-802E-BB12A94EC8D1}" destId="{CB410FD4-39CD-4810-BAE9-FB55EBD860C0}" srcOrd="1" destOrd="0" parTransId="{0E3D23E4-55A4-4EBF-B536-6D580C0E1AD4}" sibTransId="{E03E0B88-C4C3-4FD1-9818-BBD66888277D}"/>
    <dgm:cxn modelId="{336F096E-458B-4719-91B7-DF527EB07491}" type="presOf" srcId="{05BB5505-16F0-4D5C-97C7-54EC9096E38A}" destId="{C49C7177-7288-4E24-95F6-FE13F41B974A}" srcOrd="0" destOrd="0" presId="urn:microsoft.com/office/officeart/2005/8/layout/radial6"/>
    <dgm:cxn modelId="{C30294CD-4D1C-4B9A-AE70-1DBA9CE6815F}" srcId="{B15F1326-C0F9-4BD1-9D01-46257A2281C6}" destId="{391DFA01-36CE-42E2-802E-BB12A94EC8D1}" srcOrd="0" destOrd="0" parTransId="{B0D4C8BA-0D83-4979-84A7-2148977CAC12}" sibTransId="{ACF50218-FE94-4E56-8F65-81D0375D2A75}"/>
    <dgm:cxn modelId="{2E37BC2D-7E8B-4D06-9A3B-E874285CF1B6}" srcId="{391DFA01-36CE-42E2-802E-BB12A94EC8D1}" destId="{4E695C25-FE3B-46B7-859A-49B89BB92265}" srcOrd="3" destOrd="0" parTransId="{7F8DB6C0-710D-48F9-AED6-F094B8DD15A7}" sibTransId="{05BB5505-16F0-4D5C-97C7-54EC9096E38A}"/>
    <dgm:cxn modelId="{C66BA435-76B9-46B9-8AFD-995C7C6E9370}" type="presOf" srcId="{CB410FD4-39CD-4810-BAE9-FB55EBD860C0}" destId="{1C54C6EF-40B7-4CA8-997B-4C5F26F3B7CA}" srcOrd="0" destOrd="0" presId="urn:microsoft.com/office/officeart/2005/8/layout/radial6"/>
    <dgm:cxn modelId="{7C22C3D5-FD93-4405-A6A6-51DEEE3C8410}" type="presOf" srcId="{36ED2631-F912-48A1-9FDA-C0EFE31C0617}" destId="{5200303C-E85A-43F8-8E5A-FC1510047A00}" srcOrd="0" destOrd="0" presId="urn:microsoft.com/office/officeart/2005/8/layout/radial6"/>
    <dgm:cxn modelId="{A750ED30-E4CF-491D-B012-5BEFF15D5F5E}" type="presParOf" srcId="{7EA6D039-0F37-4C96-9827-69694D0E3075}" destId="{8A158FE7-3E20-4B8E-925E-6998F0D54684}" srcOrd="0" destOrd="0" presId="urn:microsoft.com/office/officeart/2005/8/layout/radial6"/>
    <dgm:cxn modelId="{D00938F1-7014-462C-89D5-F24AD0DC2CAA}" type="presParOf" srcId="{7EA6D039-0F37-4C96-9827-69694D0E3075}" destId="{E3C97A40-D0C1-4973-A8CF-76A846CF4883}" srcOrd="1" destOrd="0" presId="urn:microsoft.com/office/officeart/2005/8/layout/radial6"/>
    <dgm:cxn modelId="{7CB85CD7-9831-445A-98BF-8C0B9488943E}" type="presParOf" srcId="{7EA6D039-0F37-4C96-9827-69694D0E3075}" destId="{6928E17F-2827-4ADF-B253-E7BD9370E53A}" srcOrd="2" destOrd="0" presId="urn:microsoft.com/office/officeart/2005/8/layout/radial6"/>
    <dgm:cxn modelId="{3DA304F5-FA9F-4873-B103-E9DB520FD6C9}" type="presParOf" srcId="{7EA6D039-0F37-4C96-9827-69694D0E3075}" destId="{5200303C-E85A-43F8-8E5A-FC1510047A00}" srcOrd="3" destOrd="0" presId="urn:microsoft.com/office/officeart/2005/8/layout/radial6"/>
    <dgm:cxn modelId="{2B4C9A27-29E9-4D92-86BA-8C7BAB2605CB}" type="presParOf" srcId="{7EA6D039-0F37-4C96-9827-69694D0E3075}" destId="{1C54C6EF-40B7-4CA8-997B-4C5F26F3B7CA}" srcOrd="4" destOrd="0" presId="urn:microsoft.com/office/officeart/2005/8/layout/radial6"/>
    <dgm:cxn modelId="{DB4B8562-E6A6-465E-BB8A-79FD31F63935}" type="presParOf" srcId="{7EA6D039-0F37-4C96-9827-69694D0E3075}" destId="{EDC2A8BF-6927-4F23-BC2D-E630F7AE6305}" srcOrd="5" destOrd="0" presId="urn:microsoft.com/office/officeart/2005/8/layout/radial6"/>
    <dgm:cxn modelId="{5F1A47A1-2627-4D12-982C-34D2A336E2A1}" type="presParOf" srcId="{7EA6D039-0F37-4C96-9827-69694D0E3075}" destId="{FC9C1B3A-5418-48B1-BF85-4867AE3BBA91}" srcOrd="6" destOrd="0" presId="urn:microsoft.com/office/officeart/2005/8/layout/radial6"/>
    <dgm:cxn modelId="{301E9376-3E8E-4171-84B6-733EE6ABE0FB}" type="presParOf" srcId="{7EA6D039-0F37-4C96-9827-69694D0E3075}" destId="{EA441B2E-CB02-410B-9036-99AD70D4B0D2}" srcOrd="7" destOrd="0" presId="urn:microsoft.com/office/officeart/2005/8/layout/radial6"/>
    <dgm:cxn modelId="{87D63FA1-E3F2-4F7F-8C96-C357A5C2D87D}" type="presParOf" srcId="{7EA6D039-0F37-4C96-9827-69694D0E3075}" destId="{B2428DD7-AB8F-4595-A7CB-49C2EDD7674C}" srcOrd="8" destOrd="0" presId="urn:microsoft.com/office/officeart/2005/8/layout/radial6"/>
    <dgm:cxn modelId="{A7F0FAC0-1F0E-414B-8C3C-E8EE3F45E9D1}" type="presParOf" srcId="{7EA6D039-0F37-4C96-9827-69694D0E3075}" destId="{A6567603-B7C0-40A4-A460-A6F3CD39BEDE}" srcOrd="9" destOrd="0" presId="urn:microsoft.com/office/officeart/2005/8/layout/radial6"/>
    <dgm:cxn modelId="{D0DF81E5-DCBF-4959-B1F2-18490E4CB655}" type="presParOf" srcId="{7EA6D039-0F37-4C96-9827-69694D0E3075}" destId="{9DF8F637-DCC9-4CCF-94FC-1E8A5AE9D697}" srcOrd="10" destOrd="0" presId="urn:microsoft.com/office/officeart/2005/8/layout/radial6"/>
    <dgm:cxn modelId="{3359F626-9A55-46FC-8E97-62C60D6FD870}" type="presParOf" srcId="{7EA6D039-0F37-4C96-9827-69694D0E3075}" destId="{774681CC-F76E-4FAC-B056-ADAB39C20439}" srcOrd="11" destOrd="0" presId="urn:microsoft.com/office/officeart/2005/8/layout/radial6"/>
    <dgm:cxn modelId="{0EAFF1D1-14A9-442D-B084-B98939812C76}" type="presParOf" srcId="{7EA6D039-0F37-4C96-9827-69694D0E3075}" destId="{C49C7177-7288-4E24-95F6-FE13F41B974A}" srcOrd="12" destOrd="0" presId="urn:microsoft.com/office/officeart/2005/8/layout/radial6"/>
    <dgm:cxn modelId="{1FC63128-FEA5-4BA5-8319-71A2C9FF42CB}" type="presParOf" srcId="{7EA6D039-0F37-4C96-9827-69694D0E3075}" destId="{86CD64E7-B603-49E0-AF78-8DBDD3855F1C}" srcOrd="13" destOrd="0" presId="urn:microsoft.com/office/officeart/2005/8/layout/radial6"/>
    <dgm:cxn modelId="{8E8F2DBB-D55B-42C5-81E9-1367B3040495}" type="presParOf" srcId="{7EA6D039-0F37-4C96-9827-69694D0E3075}" destId="{51228041-68D7-46DD-A8DA-9E0BE64781E4}" srcOrd="14" destOrd="0" presId="urn:microsoft.com/office/officeart/2005/8/layout/radial6"/>
    <dgm:cxn modelId="{9C92F5B2-B617-43AB-AF60-12B3CC66F9C5}" type="presParOf" srcId="{7EA6D039-0F37-4C96-9827-69694D0E3075}" destId="{84752B52-96F1-4486-8B80-200CA3AB7D2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123" cy="34441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61464" y="0"/>
            <a:ext cx="4331123" cy="34441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FF2CB0B6-5311-47BD-96F8-F3F182E456AC}" type="datetimeFigureOut">
              <a:rPr lang="pt-BR" smtClean="0">
                <a:latin typeface="Calibri" panose="020F0502020204030204" pitchFamily="34" charset="0"/>
              </a:rPr>
              <a:pPr/>
              <a:t>21/09/2017</a:t>
            </a:fld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123" cy="344409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61464" y="6519941"/>
            <a:ext cx="4331123" cy="344409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690FC9A9-0862-43EA-8D7B-DF0A61FBEA08}" type="slidenum">
              <a:rPr lang="pt-BR" smtClean="0">
                <a:latin typeface="Calibri" panose="020F0502020204030204" pitchFamily="34" charset="0"/>
              </a:rPr>
              <a:pPr/>
              <a:t>‹nº›</a:t>
            </a:fld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123" cy="34441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61464" y="0"/>
            <a:ext cx="4331123" cy="34441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3A48D6B8-E057-46D4-8813-B47C9BF9FA06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52813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9490" y="3303468"/>
            <a:ext cx="7995920" cy="2702838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123" cy="344409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61464" y="6519941"/>
            <a:ext cx="4331123" cy="344409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F05EA61-8D70-4A8A-8082-4CA8C51F5B5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0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68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585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72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48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386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63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21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88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90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09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569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728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823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5562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565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90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75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169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014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50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02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ORIENTAÇÕES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1.</a:t>
            </a:r>
            <a:r>
              <a:rPr lang="pt-BR" baseline="0" dirty="0"/>
              <a:t> </a:t>
            </a:r>
            <a:r>
              <a:rPr lang="pt-BR" dirty="0"/>
              <a:t>As disparidades de desempenho das varas tem forte correlação com uso do SAJ.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2. Quais são as funcionalidades e recursos que mais impactam na produtividade?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3. Como identificar as melhores práticas dessas funcionalidades?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4. Como capacitar e conscientizar em larga escala para a aplicação dessas melhores práticas?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5. Descentralizar: Workshops + nova abordagem em reciclagens.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4408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3813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728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851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701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379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1630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143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27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6050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latin typeface="Calibri" panose="020F0502020204030204" pitchFamily="34" charset="0"/>
              </a:rPr>
              <a:t>Configuração automatizada de atos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9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256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Justificar o</a:t>
            </a:r>
            <a:r>
              <a:rPr lang="pt-BR" baseline="0" dirty="0"/>
              <a:t> critério de </a:t>
            </a:r>
            <a:r>
              <a:rPr lang="pt-BR" dirty="0"/>
              <a:t>escolha das</a:t>
            </a:r>
            <a:r>
              <a:rPr lang="pt-BR" baseline="0" dirty="0"/>
              <a:t> funcionalidades que serão apresentadas na exposição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74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80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14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29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EA61-8D70-4A8A-8082-4CA8C51F5B5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1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21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8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4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42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8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86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5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3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39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FD6CA2A-1E64-4E40-B047-86755887F484}" type="datetimeFigureOut">
              <a:rPr lang="pt-BR" smtClean="0"/>
              <a:pPr/>
              <a:t>21/09/2017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88FDD9-E57B-43B7-9E9F-24626B6C9E6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6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9.xml"/><Relationship Id="rId7" Type="http://schemas.openxmlformats.org/officeDocument/2006/relationships/hyperlink" Target="http://www.tjsp.jus.b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hyperlink" Target="mailto:sti8.capasist@tjsp.jus.br" TargetMode="External"/><Relationship Id="rId5" Type="http://schemas.openxmlformats.org/officeDocument/2006/relationships/hyperlink" Target="http://sccd.softplan.com.br/" TargetMode="Externa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" y="1280159"/>
            <a:ext cx="7190348" cy="2280885"/>
          </a:xfrm>
        </p:spPr>
      </p:pic>
      <p:sp>
        <p:nvSpPr>
          <p:cNvPr id="5" name="Retângulo 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6" name="Título 19"/>
          <p:cNvSpPr txBox="1">
            <a:spLocks/>
          </p:cNvSpPr>
          <p:nvPr/>
        </p:nvSpPr>
        <p:spPr>
          <a:xfrm>
            <a:off x="1173480" y="4937760"/>
            <a:ext cx="6964680" cy="748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pc="430" dirty="0" smtClean="0">
                <a:solidFill>
                  <a:schemeClr val="bg1"/>
                </a:solidFill>
                <a:latin typeface="Calibri" panose="020F0502020204030204" pitchFamily="34" charset="0"/>
              </a:rPr>
              <a:t>Julgamento Virtual  </a:t>
            </a:r>
          </a:p>
          <a:p>
            <a:pPr algn="ctr"/>
            <a:r>
              <a:rPr lang="pt-BR" b="1" spc="43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Colégio Recursal </a:t>
            </a:r>
            <a:endParaRPr lang="pt-BR" b="1" spc="43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Gerar Acordão Julgamento Virtual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85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0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Visualização do Acordão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07533"/>
            <a:ext cx="9144001" cy="5874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5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142036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Iniciar Julgamento Virtual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pt-BR" sz="4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8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Fila de Inicio do Julgamento Virtual 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3999" cy="585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3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Atividade de Inicio Julgamento Virtual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85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Fila de Processos Em Julgamento Virtual 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9001"/>
            <a:ext cx="9144000" cy="584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5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 Configuração de Coluna Observação da fila 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07533"/>
            <a:ext cx="9143999" cy="5614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Fila de Processos Em Julgamento Virtual 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9001"/>
            <a:ext cx="9144000" cy="584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0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2800" dirty="0" smtClean="0">
                <a:latin typeface="Calibri" panose="020F0502020204030204" pitchFamily="34" charset="0"/>
              </a:rPr>
              <a:t>Fila do Processo após Iniciar o Julgamento virtual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3669792" cy="563710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8" y="3255265"/>
            <a:ext cx="3467100" cy="157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517427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Alteração da Composição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9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6046566" y="-1358591"/>
            <a:ext cx="6338124" cy="7325840"/>
            <a:chOff x="4560715" y="2553886"/>
            <a:chExt cx="5508192" cy="6350971"/>
          </a:xfrm>
        </p:grpSpPr>
        <p:sp>
          <p:nvSpPr>
            <p:cNvPr id="14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5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Retângulo 9"/>
          <p:cNvSpPr/>
          <p:nvPr/>
        </p:nvSpPr>
        <p:spPr>
          <a:xfrm>
            <a:off x="0" y="0"/>
            <a:ext cx="3937000" cy="10160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alibri" panose="020F0502020204030204" pitchFamily="34" charset="0"/>
              </a:rPr>
              <a:t>PROGRAMAÇÃO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0797" y="1826457"/>
            <a:ext cx="271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| </a:t>
            </a:r>
            <a:r>
              <a:rPr lang="pt-BR" sz="3600" b="1" dirty="0"/>
              <a:t>EXPOSIÇÃO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80569" y="2488533"/>
            <a:ext cx="6558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Recursos do SAJ em telas</a:t>
            </a:r>
            <a:endParaRPr lang="pt-BR" sz="2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t-BR" sz="2800" dirty="0"/>
              <a:t>Impacto do uso recomendado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99909" y="431586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/>
          </a:p>
        </p:txBody>
      </p:sp>
      <p:sp>
        <p:nvSpPr>
          <p:cNvPr id="6" name="Retângulo 5"/>
          <p:cNvSpPr/>
          <p:nvPr/>
        </p:nvSpPr>
        <p:spPr>
          <a:xfrm>
            <a:off x="-1397635" y="5040867"/>
            <a:ext cx="687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>
              <a:buFont typeface="Wingdings" panose="05000000000000000000" pitchFamily="2" charset="2"/>
              <a:buChar char="§"/>
            </a:pPr>
            <a:r>
              <a:rPr lang="pt-BR" sz="2800" dirty="0"/>
              <a:t>Como  </a:t>
            </a:r>
            <a:r>
              <a:rPr lang="pt-BR" sz="2800" dirty="0" smtClean="0"/>
              <a:t>realizar o Julgamento virtual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98500" y="1930400"/>
            <a:ext cx="114300" cy="180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600700" y="4330700"/>
            <a:ext cx="114300" cy="212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013199" y="0"/>
            <a:ext cx="161637" cy="10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3" y="6149816"/>
            <a:ext cx="1662694" cy="527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3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>
                <a:latin typeface="Calibri" panose="020F0502020204030204" pitchFamily="34" charset="0"/>
              </a:rPr>
              <a:t>Alteração da Composição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85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5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Alteração da Composição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3"/>
            <a:ext cx="9196387" cy="4478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Alteração da Composição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5" y="1341904"/>
            <a:ext cx="7716981" cy="4643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Alteração da Composição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07533"/>
            <a:ext cx="9144000" cy="5027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7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Alteração da Composição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3"/>
            <a:ext cx="9144000" cy="374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9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517427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Julgamento Virtual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Menu Julgamento Virtual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28800"/>
            <a:ext cx="9144000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3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1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Votar Relator 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3"/>
            <a:ext cx="9148705" cy="5502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Votar 2º e 3º Juiz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3"/>
            <a:ext cx="9184739" cy="5502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Menu Julgamento Virtual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576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3530600" y="4162426"/>
            <a:ext cx="5613400" cy="5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30600" y="4935539"/>
            <a:ext cx="5613400" cy="5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30600" y="3389313"/>
            <a:ext cx="5613400" cy="5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530600" y="2616200"/>
            <a:ext cx="5613400" cy="5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30599" y="1854200"/>
            <a:ext cx="5658487" cy="515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0" y="4162426"/>
            <a:ext cx="3429000" cy="5148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0" y="4935539"/>
            <a:ext cx="3429000" cy="5148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0" y="3389313"/>
            <a:ext cx="3429000" cy="5148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0" y="2616200"/>
            <a:ext cx="3429000" cy="5148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0" y="1854200"/>
            <a:ext cx="3456542" cy="515888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9"/>
          <p:cNvSpPr/>
          <p:nvPr/>
        </p:nvSpPr>
        <p:spPr>
          <a:xfrm>
            <a:off x="0" y="0"/>
            <a:ext cx="4699000" cy="1016000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alibri" panose="020F0502020204030204" pitchFamily="34" charset="0"/>
              </a:rPr>
              <a:t>O QUE NOS MOTIVOU?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07537" y="4900651"/>
            <a:ext cx="258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07537" y="4132301"/>
            <a:ext cx="363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 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88260" y="1896124"/>
            <a:ext cx="5658486" cy="4508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solidFill>
                  <a:schemeClr val="bg1"/>
                </a:solidFill>
              </a:rPr>
              <a:t>Produtividade X uso do SAJ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688260" y="4339926"/>
            <a:ext cx="5209533" cy="2066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solidFill>
                  <a:schemeClr val="bg1"/>
                </a:solidFill>
              </a:rPr>
              <a:t>Conscientizar </a:t>
            </a:r>
            <a:r>
              <a:rPr lang="pt-BR" sz="2800" dirty="0">
                <a:solidFill>
                  <a:schemeClr val="bg1"/>
                </a:solidFill>
              </a:rPr>
              <a:t>&amp; c</a:t>
            </a:r>
            <a:r>
              <a:rPr lang="pt-BR" sz="2800" kern="1200" dirty="0">
                <a:solidFill>
                  <a:schemeClr val="bg1"/>
                </a:solidFill>
              </a:rPr>
              <a:t>apacitar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688260" y="5129775"/>
            <a:ext cx="4676169" cy="165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dirty="0" smtClean="0">
                <a:solidFill>
                  <a:schemeClr val="bg1"/>
                </a:solidFill>
              </a:rPr>
              <a:t>Treinamento</a:t>
            </a:r>
            <a:endParaRPr lang="pt-BR" sz="2800" kern="1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7537" y="1827251"/>
            <a:ext cx="365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07537" y="2595601"/>
            <a:ext cx="416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88260" y="2725789"/>
            <a:ext cx="5955330" cy="3942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solidFill>
                  <a:schemeClr val="bg1"/>
                </a:solidFill>
              </a:rPr>
              <a:t>Funcionalidades mais impactantes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07538" y="3363951"/>
            <a:ext cx="297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IDENTIFICAÇÃO</a:t>
            </a:r>
            <a:endParaRPr lang="pt-BR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688260" y="3521771"/>
            <a:ext cx="3226212" cy="292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>
                <a:solidFill>
                  <a:schemeClr val="bg1"/>
                </a:solidFill>
              </a:rPr>
              <a:t>Melhores práticas</a:t>
            </a:r>
          </a:p>
        </p:txBody>
      </p:sp>
      <p:pic>
        <p:nvPicPr>
          <p:cNvPr id="29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3" y="6149816"/>
            <a:ext cx="1662694" cy="527431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4775202" y="0"/>
            <a:ext cx="161637" cy="10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3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Processo Relator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3999" cy="5417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Processo 2º e 3º Juiz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246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9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-1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 Menu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724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2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-1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 Menu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69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2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-1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 Histórico de votação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" y="1007532"/>
            <a:ext cx="9131807" cy="5502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546301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Votação Julgamento Virtual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59172" y="804464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endParaRPr lang="pt-BR" sz="4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28800"/>
            <a:ext cx="9144000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Relator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" y="1007533"/>
            <a:ext cx="9117181" cy="5649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Relator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" y="1007533"/>
            <a:ext cx="9117181" cy="5649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9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28800"/>
            <a:ext cx="9144000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8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0964" y="1676400"/>
            <a:ext cx="5300676" cy="52989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AutoNum type="arabicParenR"/>
            </a:pPr>
            <a:r>
              <a:rPr lang="pt-BR" sz="2300" dirty="0">
                <a:solidFill>
                  <a:schemeClr val="bg1"/>
                </a:solidFill>
              </a:rPr>
              <a:t>Mapear o macro-funcionamento do cartório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pt-BR" sz="2300" dirty="0">
                <a:solidFill>
                  <a:schemeClr val="bg1"/>
                </a:solidFill>
              </a:rPr>
              <a:t>Elaborar diagnóstico sobre o uso de recursos e funcionalidades críticas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pt-BR" sz="2300" dirty="0">
                <a:solidFill>
                  <a:schemeClr val="bg1"/>
                </a:solidFill>
              </a:rPr>
              <a:t>Identificar e quantificar potencial de ganhos em produtividade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pt-BR" sz="2300" dirty="0">
                <a:solidFill>
                  <a:schemeClr val="bg1"/>
                </a:solidFill>
              </a:rPr>
              <a:t>Capacitar unidade, de forma customizada, em linha com diagnóstico e oportunidades de ganhos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25440327"/>
              </p:ext>
            </p:extLst>
          </p:nvPr>
        </p:nvGraphicFramePr>
        <p:xfrm>
          <a:off x="1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3" y="6149816"/>
            <a:ext cx="1662694" cy="527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3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158FE7-3E20-4B8E-925E-6998F0D5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A158FE7-3E20-4B8E-925E-6998F0D54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C97A40-D0C1-4973-A8CF-76A846CF4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E3C97A40-D0C1-4973-A8CF-76A846CF4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00303C-E85A-43F8-8E5A-FC151004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5200303C-E85A-43F8-8E5A-FC1510047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54C6EF-40B7-4CA8-997B-4C5F26F3B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1C54C6EF-40B7-4CA8-997B-4C5F26F3B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9C1B3A-5418-48B1-BF85-4867AE3BB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FC9C1B3A-5418-48B1-BF85-4867AE3BB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441B2E-CB02-410B-9036-99AD70D4B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EA441B2E-CB02-410B-9036-99AD70D4B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567603-B7C0-40A4-A460-A6F3CD39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A6567603-B7C0-40A4-A460-A6F3CD39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F8F637-DCC9-4CCF-94FC-1E8A5AE9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9DF8F637-DCC9-4CCF-94FC-1E8A5AE9D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9C7177-7288-4E24-95F6-FE13F41B9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C49C7177-7288-4E24-95F6-FE13F41B9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6CD64E7-B603-49E0-AF78-8DBDD3855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86CD64E7-B603-49E0-AF78-8DBDD3855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752B52-96F1-4486-8B80-200CA3AB7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4752B52-96F1-4486-8B80-200CA3AB7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2º e 3 Juiz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7528"/>
            <a:ext cx="9144000" cy="5555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Votação Julgamento Virtual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753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3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1968785"/>
            <a:ext cx="5055344" cy="38574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Súmula Provisória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Decisão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t-BR" sz="4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8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Súmula Provisória e Decisão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3"/>
            <a:ext cx="9144000" cy="57257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30580" y="1645734"/>
            <a:ext cx="2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2</a:t>
            </a:r>
            <a:endParaRPr lang="pt-B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Súmula Provisória e Decisão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4"/>
            <a:ext cx="9144000" cy="5702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/>
        </p:nvSpPr>
        <p:spPr>
          <a:xfrm>
            <a:off x="0" y="13447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pt-BR" sz="3200" dirty="0" smtClean="0">
              <a:latin typeface="Calibri" panose="020F0502020204030204" pitchFamily="34" charset="0"/>
            </a:endParaRPr>
          </a:p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Fila de Encaminhamento ao Cartório</a:t>
            </a:r>
            <a:endParaRPr lang="pt-BR" sz="3200" dirty="0">
              <a:latin typeface="Calibri" panose="020F0502020204030204" pitchFamily="34" charset="0"/>
            </a:endParaRPr>
          </a:p>
          <a:p>
            <a:pPr marL="360000"/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0979"/>
            <a:ext cx="9144000" cy="5283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1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3" y="6149816"/>
            <a:ext cx="1662694" cy="52743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56602" y="1875380"/>
            <a:ext cx="18473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6000" b="1" dirty="0"/>
          </a:p>
          <a:p>
            <a:endParaRPr lang="pt-BR" sz="16600" b="1" dirty="0"/>
          </a:p>
        </p:txBody>
      </p:sp>
      <p:sp>
        <p:nvSpPr>
          <p:cNvPr id="15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>
                <a:latin typeface="Calibri" panose="020F0502020204030204" pitchFamily="34" charset="0"/>
              </a:rPr>
              <a:t>CONTATOS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076" y="1124684"/>
            <a:ext cx="8641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spc="600" dirty="0">
                <a:latin typeface="Calibri" panose="020F0502020204030204" pitchFamily="34" charset="0"/>
              </a:rPr>
              <a:t>SUPORTE SAJ- </a:t>
            </a:r>
            <a:r>
              <a:rPr lang="pt-BR" spc="600" dirty="0">
                <a:latin typeface="Calibri" panose="020F0502020204030204" pitchFamily="34" charset="0"/>
              </a:rPr>
              <a:t>PORTAL DE CHAMADOS </a:t>
            </a:r>
            <a:r>
              <a:rPr lang="pt-BR" spc="600" dirty="0">
                <a:latin typeface="Calibri" panose="020F0502020204030204" pitchFamily="34" charset="0"/>
                <a:hlinkClick r:id="rId5"/>
              </a:rPr>
              <a:t>http://sccd.softplan.com.br</a:t>
            </a:r>
            <a:endParaRPr lang="pt-BR" spc="600" dirty="0">
              <a:latin typeface="Calibri" panose="020F0502020204030204" pitchFamily="34" charset="0"/>
            </a:endParaRPr>
          </a:p>
          <a:p>
            <a:endParaRPr lang="pt-BR" spc="600" dirty="0">
              <a:latin typeface="Calibri" panose="020F0502020204030204" pitchFamily="34" charset="0"/>
            </a:endParaRPr>
          </a:p>
          <a:p>
            <a:endParaRPr lang="pt-BR" spc="600" dirty="0">
              <a:latin typeface="Calibri" panose="020F0502020204030204" pitchFamily="34" charset="0"/>
            </a:endParaRPr>
          </a:p>
          <a:p>
            <a:r>
              <a:rPr lang="pt-BR" sz="3200" spc="600" dirty="0">
                <a:latin typeface="Calibri" panose="020F0502020204030204" pitchFamily="34" charset="0"/>
              </a:rPr>
              <a:t>STI 8 - </a:t>
            </a:r>
            <a:r>
              <a:rPr lang="pt-BR" spc="600" dirty="0">
                <a:latin typeface="Calibri" panose="020F0502020204030204" pitchFamily="34" charset="0"/>
                <a:hlinkClick r:id="rId6"/>
              </a:rPr>
              <a:t>sti8.capasist@tjsp.jus.br</a:t>
            </a:r>
            <a:endParaRPr lang="pt-BR" spc="600" dirty="0">
              <a:latin typeface="Calibri" panose="020F0502020204030204" pitchFamily="34" charset="0"/>
            </a:endParaRPr>
          </a:p>
          <a:p>
            <a:pPr algn="ctr"/>
            <a:endParaRPr lang="pt-BR" spc="600" dirty="0">
              <a:latin typeface="Calibri" panose="020F0502020204030204" pitchFamily="34" charset="0"/>
            </a:endParaRPr>
          </a:p>
          <a:p>
            <a:pPr algn="ctr"/>
            <a:r>
              <a:rPr lang="pt-BR" sz="2800" b="1" spc="600" dirty="0">
                <a:latin typeface="Calibri" panose="020F0502020204030204" pitchFamily="34" charset="0"/>
              </a:rPr>
              <a:t>Conheça o Portal Justiça Bandeirante </a:t>
            </a:r>
          </a:p>
          <a:p>
            <a:pPr algn="ctr"/>
            <a:r>
              <a:rPr lang="pt-BR" spc="600" dirty="0">
                <a:latin typeface="Calibri" panose="020F0502020204030204" pitchFamily="34" charset="0"/>
                <a:hlinkClick r:id="rId7"/>
              </a:rPr>
              <a:t>www.tjsp.jus.br</a:t>
            </a:r>
            <a:r>
              <a:rPr lang="pt-BR" sz="2800" spc="600" dirty="0">
                <a:latin typeface="Calibri" panose="020F0502020204030204" pitchFamily="34" charset="0"/>
              </a:rPr>
              <a:t> </a:t>
            </a:r>
            <a:r>
              <a:rPr lang="pt-BR" sz="1400" spc="600" dirty="0">
                <a:latin typeface="Calibri" panose="020F0502020204030204" pitchFamily="34" charset="0"/>
              </a:rPr>
              <a:t>em</a:t>
            </a:r>
            <a:r>
              <a:rPr lang="pt-BR" sz="2800" spc="600" dirty="0">
                <a:latin typeface="Calibri" panose="020F0502020204030204" pitchFamily="34" charset="0"/>
              </a:rPr>
              <a:t> </a:t>
            </a:r>
            <a:r>
              <a:rPr lang="pt-BR" sz="1400" spc="600" dirty="0">
                <a:latin typeface="Calibri" panose="020F0502020204030204" pitchFamily="34" charset="0"/>
              </a:rPr>
              <a:t>informações gerais</a:t>
            </a:r>
          </a:p>
          <a:p>
            <a:endParaRPr lang="pt-BR" spc="600" dirty="0">
              <a:latin typeface="Calibri" panose="020F0502020204030204" pitchFamily="34" charset="0"/>
            </a:endParaRPr>
          </a:p>
          <a:p>
            <a:endParaRPr lang="pt-BR" spc="600" dirty="0">
              <a:latin typeface="Calibri" panose="020F0502020204030204" pitchFamily="34" charset="0"/>
            </a:endParaRPr>
          </a:p>
          <a:p>
            <a:endParaRPr lang="pt-BR" spc="6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3" y="4107138"/>
            <a:ext cx="2457793" cy="2676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8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2"/>
            <a:ext cx="3753293" cy="6857998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50" spc="600" dirty="0">
                <a:latin typeface="Calibri" panose="020F0502020204030204" pitchFamily="34" charset="0"/>
              </a:rPr>
              <a:t>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95" y="628177"/>
            <a:ext cx="1683697" cy="11902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1"/>
          <a:stretch/>
        </p:blipFill>
        <p:spPr>
          <a:xfrm>
            <a:off x="5876777" y="2341050"/>
            <a:ext cx="1440132" cy="981637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34" y="3826211"/>
            <a:ext cx="3432630" cy="108888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29" y="4370284"/>
            <a:ext cx="3278135" cy="3278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10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73" y="4854416"/>
            <a:ext cx="1662694" cy="527431"/>
          </a:xfrm>
          <a:prstGeom prst="rect">
            <a:avLst/>
          </a:prstGeom>
        </p:spPr>
      </p:pic>
      <p:sp>
        <p:nvSpPr>
          <p:cNvPr id="15" name="Retângulo 7"/>
          <p:cNvSpPr/>
          <p:nvPr/>
        </p:nvSpPr>
        <p:spPr>
          <a:xfrm rot="16200000">
            <a:off x="43143" y="2029482"/>
            <a:ext cx="4644000" cy="5006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9822" y="1041592"/>
            <a:ext cx="5197251" cy="1295338"/>
          </a:xfrm>
        </p:spPr>
        <p:txBody>
          <a:bodyPr>
            <a:normAutofit/>
          </a:bodyPr>
          <a:lstStyle/>
          <a:p>
            <a:r>
              <a:rPr lang="pt-BR" sz="2600" b="1" dirty="0">
                <a:latin typeface="Calibri" panose="020F0502020204030204" pitchFamily="34" charset="0"/>
              </a:rPr>
              <a:t>CATÁLOGO DE FUNCIONALIDADES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119313" y="2418381"/>
            <a:ext cx="4709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Sobre como utilizar o Julgamento Virtual no SAJ e como esta funcionalidade impacta em celeridade processual nas </a:t>
            </a:r>
            <a:r>
              <a:rPr lang="pt-BR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Turmal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Julgamento do Colégio Recursal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Retângulo 9"/>
          <p:cNvSpPr/>
          <p:nvPr/>
        </p:nvSpPr>
        <p:spPr>
          <a:xfrm flipV="1">
            <a:off x="0" y="1896428"/>
            <a:ext cx="4860000" cy="18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Grupo 17"/>
          <p:cNvGrpSpPr/>
          <p:nvPr/>
        </p:nvGrpSpPr>
        <p:grpSpPr>
          <a:xfrm>
            <a:off x="6148166" y="-124151"/>
            <a:ext cx="6338124" cy="7325840"/>
            <a:chOff x="4560715" y="2553886"/>
            <a:chExt cx="5508192" cy="6350971"/>
          </a:xfrm>
        </p:grpSpPr>
        <p:sp>
          <p:nvSpPr>
            <p:cNvPr id="20" name="Retângulo 7"/>
            <p:cNvSpPr/>
            <p:nvPr/>
          </p:nvSpPr>
          <p:spPr>
            <a:xfrm>
              <a:off x="4560715" y="2553886"/>
              <a:ext cx="2155041" cy="4100891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1064525 w 1310184"/>
                <a:gd name="connsiteY0" fmla="*/ 0 h 1908412"/>
                <a:gd name="connsiteX1" fmla="*/ 1310184 w 1310184"/>
                <a:gd name="connsiteY1" fmla="*/ 150125 h 1908412"/>
                <a:gd name="connsiteX2" fmla="*/ 0 w 1310184"/>
                <a:gd name="connsiteY2" fmla="*/ 1908412 h 1908412"/>
                <a:gd name="connsiteX3" fmla="*/ 1064525 w 1310184"/>
                <a:gd name="connsiteY3" fmla="*/ 0 h 1908412"/>
                <a:gd name="connsiteX0" fmla="*/ 905301 w 1150960"/>
                <a:gd name="connsiteY0" fmla="*/ 0 h 2135874"/>
                <a:gd name="connsiteX1" fmla="*/ 1150960 w 1150960"/>
                <a:gd name="connsiteY1" fmla="*/ 150125 h 2135874"/>
                <a:gd name="connsiteX2" fmla="*/ 0 w 1150960"/>
                <a:gd name="connsiteY2" fmla="*/ 2135874 h 2135874"/>
                <a:gd name="connsiteX3" fmla="*/ 905301 w 1150960"/>
                <a:gd name="connsiteY3" fmla="*/ 0 h 2135874"/>
                <a:gd name="connsiteX0" fmla="*/ 1000836 w 1246495"/>
                <a:gd name="connsiteY0" fmla="*/ 0 h 2363336"/>
                <a:gd name="connsiteX1" fmla="*/ 1246495 w 1246495"/>
                <a:gd name="connsiteY1" fmla="*/ 150125 h 2363336"/>
                <a:gd name="connsiteX2" fmla="*/ 0 w 1246495"/>
                <a:gd name="connsiteY2" fmla="*/ 2363336 h 2363336"/>
                <a:gd name="connsiteX3" fmla="*/ 1000836 w 1246495"/>
                <a:gd name="connsiteY3" fmla="*/ 0 h 2363336"/>
                <a:gd name="connsiteX0" fmla="*/ 1000836 w 1241946"/>
                <a:gd name="connsiteY0" fmla="*/ 0 h 2363336"/>
                <a:gd name="connsiteX1" fmla="*/ 1241946 w 1241946"/>
                <a:gd name="connsiteY1" fmla="*/ 113731 h 2363336"/>
                <a:gd name="connsiteX2" fmla="*/ 0 w 1241946"/>
                <a:gd name="connsiteY2" fmla="*/ 2363336 h 2363336"/>
                <a:gd name="connsiteX3" fmla="*/ 1000836 w 1241946"/>
                <a:gd name="connsiteY3" fmla="*/ 0 h 23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946" h="2363336">
                  <a:moveTo>
                    <a:pt x="1000836" y="0"/>
                  </a:moveTo>
                  <a:lnTo>
                    <a:pt x="1241946" y="113731"/>
                  </a:lnTo>
                  <a:lnTo>
                    <a:pt x="0" y="2363336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21" name="Retângulo 7"/>
            <p:cNvSpPr/>
            <p:nvPr/>
          </p:nvSpPr>
          <p:spPr>
            <a:xfrm rot="535073">
              <a:off x="5037820" y="2766425"/>
              <a:ext cx="2077770" cy="3863677"/>
            </a:xfrm>
            <a:custGeom>
              <a:avLst/>
              <a:gdLst>
                <a:gd name="connsiteX0" fmla="*/ 0 w 1037230"/>
                <a:gd name="connsiteY0" fmla="*/ 0 h 1985749"/>
                <a:gd name="connsiteX1" fmla="*/ 1037230 w 1037230"/>
                <a:gd name="connsiteY1" fmla="*/ 0 h 1985749"/>
                <a:gd name="connsiteX2" fmla="*/ 1037230 w 1037230"/>
                <a:gd name="connsiteY2" fmla="*/ 1985749 h 1985749"/>
                <a:gd name="connsiteX3" fmla="*/ 0 w 1037230"/>
                <a:gd name="connsiteY3" fmla="*/ 1985749 h 1985749"/>
                <a:gd name="connsiteX4" fmla="*/ 0 w 1037230"/>
                <a:gd name="connsiteY4" fmla="*/ 0 h 1985749"/>
                <a:gd name="connsiteX0" fmla="*/ 1187355 w 2224585"/>
                <a:gd name="connsiteY0" fmla="*/ 0 h 2122227"/>
                <a:gd name="connsiteX1" fmla="*/ 2224585 w 2224585"/>
                <a:gd name="connsiteY1" fmla="*/ 0 h 2122227"/>
                <a:gd name="connsiteX2" fmla="*/ 2224585 w 2224585"/>
                <a:gd name="connsiteY2" fmla="*/ 1985749 h 2122227"/>
                <a:gd name="connsiteX3" fmla="*/ 0 w 2224585"/>
                <a:gd name="connsiteY3" fmla="*/ 2122227 h 2122227"/>
                <a:gd name="connsiteX4" fmla="*/ 1187355 w 2224585"/>
                <a:gd name="connsiteY4" fmla="*/ 0 h 2122227"/>
                <a:gd name="connsiteX0" fmla="*/ 1037230 w 2224585"/>
                <a:gd name="connsiteY0" fmla="*/ 0 h 2354239"/>
                <a:gd name="connsiteX1" fmla="*/ 2224585 w 2224585"/>
                <a:gd name="connsiteY1" fmla="*/ 232012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2224585"/>
                <a:gd name="connsiteY0" fmla="*/ 0 h 2354239"/>
                <a:gd name="connsiteX1" fmla="*/ 1364776 w 2224585"/>
                <a:gd name="connsiteY1" fmla="*/ 177421 h 2354239"/>
                <a:gd name="connsiteX2" fmla="*/ 2224585 w 2224585"/>
                <a:gd name="connsiteY2" fmla="*/ 2217761 h 2354239"/>
                <a:gd name="connsiteX3" fmla="*/ 0 w 2224585"/>
                <a:gd name="connsiteY3" fmla="*/ 2354239 h 2354239"/>
                <a:gd name="connsiteX4" fmla="*/ 1037230 w 2224585"/>
                <a:gd name="connsiteY4" fmla="*/ 0 h 2354239"/>
                <a:gd name="connsiteX0" fmla="*/ 1037230 w 1364776"/>
                <a:gd name="connsiteY0" fmla="*/ 0 h 2354239"/>
                <a:gd name="connsiteX1" fmla="*/ 1364776 w 1364776"/>
                <a:gd name="connsiteY1" fmla="*/ 177421 h 2354239"/>
                <a:gd name="connsiteX2" fmla="*/ 723332 w 1364776"/>
                <a:gd name="connsiteY2" fmla="*/ 1098644 h 2354239"/>
                <a:gd name="connsiteX3" fmla="*/ 0 w 1364776"/>
                <a:gd name="connsiteY3" fmla="*/ 2354239 h 2354239"/>
                <a:gd name="connsiteX4" fmla="*/ 1037230 w 1364776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723332 w 1282889"/>
                <a:gd name="connsiteY2" fmla="*/ 1098644 h 2354239"/>
                <a:gd name="connsiteX3" fmla="*/ 0 w 1282889"/>
                <a:gd name="connsiteY3" fmla="*/ 2354239 h 2354239"/>
                <a:gd name="connsiteX4" fmla="*/ 1037230 w 1282889"/>
                <a:gd name="connsiteY4" fmla="*/ 0 h 2354239"/>
                <a:gd name="connsiteX0" fmla="*/ 1037230 w 1282889"/>
                <a:gd name="connsiteY0" fmla="*/ 0 h 2354239"/>
                <a:gd name="connsiteX1" fmla="*/ 1282889 w 1282889"/>
                <a:gd name="connsiteY1" fmla="*/ 150125 h 2354239"/>
                <a:gd name="connsiteX2" fmla="*/ 0 w 1282889"/>
                <a:gd name="connsiteY2" fmla="*/ 2354239 h 2354239"/>
                <a:gd name="connsiteX3" fmla="*/ 1037230 w 1282889"/>
                <a:gd name="connsiteY3" fmla="*/ 0 h 2354239"/>
                <a:gd name="connsiteX0" fmla="*/ 928316 w 1173975"/>
                <a:gd name="connsiteY0" fmla="*/ 0 h 2226630"/>
                <a:gd name="connsiteX1" fmla="*/ 1173975 w 1173975"/>
                <a:gd name="connsiteY1" fmla="*/ 150125 h 2226630"/>
                <a:gd name="connsiteX2" fmla="*/ 0 w 1173975"/>
                <a:gd name="connsiteY2" fmla="*/ 2226630 h 2226630"/>
                <a:gd name="connsiteX3" fmla="*/ 928316 w 1173975"/>
                <a:gd name="connsiteY3" fmla="*/ 0 h 2226630"/>
                <a:gd name="connsiteX0" fmla="*/ 928316 w 1197415"/>
                <a:gd name="connsiteY0" fmla="*/ 0 h 2226630"/>
                <a:gd name="connsiteX1" fmla="*/ 1197415 w 1197415"/>
                <a:gd name="connsiteY1" fmla="*/ 123422 h 2226630"/>
                <a:gd name="connsiteX2" fmla="*/ 0 w 1197415"/>
                <a:gd name="connsiteY2" fmla="*/ 2226630 h 2226630"/>
                <a:gd name="connsiteX3" fmla="*/ 928316 w 1197415"/>
                <a:gd name="connsiteY3" fmla="*/ 0 h 22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5" h="2226630">
                  <a:moveTo>
                    <a:pt x="928316" y="0"/>
                  </a:moveTo>
                  <a:lnTo>
                    <a:pt x="1197415" y="123422"/>
                  </a:lnTo>
                  <a:lnTo>
                    <a:pt x="0" y="2226630"/>
                  </a:lnTo>
                  <a:lnTo>
                    <a:pt x="92831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22" name="Retângulo 20"/>
            <p:cNvSpPr/>
            <p:nvPr/>
          </p:nvSpPr>
          <p:spPr>
            <a:xfrm rot="18697769">
              <a:off x="5513697" y="4349647"/>
              <a:ext cx="4554266" cy="4556154"/>
            </a:xfrm>
            <a:prstGeom prst="rect">
              <a:avLst/>
            </a:prstGeom>
            <a:solidFill>
              <a:srgbClr val="E1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0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036162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 de Visualização de Processo após </a:t>
            </a:r>
            <a:r>
              <a:rPr lang="pt-B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pt-BR" sz="4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Fila de Visualização de Processo após Distribuídos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4"/>
            <a:ext cx="9143999" cy="523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3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88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5967663"/>
            <a:ext cx="9144000" cy="89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3927108" y="2036162"/>
            <a:ext cx="5055344" cy="33539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Recebidos para Julgamento Virtual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8761092">
            <a:off x="-2374937" y="899056"/>
            <a:ext cx="5328000" cy="5328731"/>
          </a:xfrm>
          <a:prstGeom prst="rect">
            <a:avLst/>
          </a:prstGeom>
          <a:solidFill>
            <a:srgbClr val="E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6842" y="1009858"/>
            <a:ext cx="286969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pt-BR" sz="4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4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/>
        </p:nvSpPr>
        <p:spPr>
          <a:xfrm>
            <a:off x="0" y="0"/>
            <a:ext cx="9144000" cy="1007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t-BR" sz="3200" dirty="0" smtClean="0">
                <a:latin typeface="Calibri" panose="020F0502020204030204" pitchFamily="34" charset="0"/>
              </a:rPr>
              <a:t>Recebido Para Julgamento Virtual </a:t>
            </a: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532"/>
            <a:ext cx="9144000" cy="5850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5645</TotalTime>
  <Words>442</Words>
  <Application>Microsoft Office PowerPoint</Application>
  <PresentationFormat>Apresentação na tela (4:3)</PresentationFormat>
  <Paragraphs>140</Paragraphs>
  <Slides>47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Calibri</vt:lpstr>
      <vt:lpstr>Wingdings</vt:lpstr>
      <vt:lpstr>Arial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CATÁLOGO DE FUNCIONALIDADES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TJSP -Projeto Capacitação em Sistemas</dc:title>
  <dc:creator>TJSP - Softplan</dc:creator>
  <cp:lastModifiedBy>LUCIANA PIRES ZAVALA</cp:lastModifiedBy>
  <cp:revision>581</cp:revision>
  <cp:lastPrinted>2016-02-02T17:37:31Z</cp:lastPrinted>
  <dcterms:created xsi:type="dcterms:W3CDTF">2016-02-01T22:03:27Z</dcterms:created>
  <dcterms:modified xsi:type="dcterms:W3CDTF">2017-09-21T16:52:30Z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8EA3FC6E-84EE-4DCB-8CE3-2C3F746029F6</vt:lpwstr>
  </property>
  <property fmtid="{D5CDD505-2E9C-101B-9397-08002B2CF9AE}" pid="3" name="ArticulatePath">
    <vt:lpwstr>TJSP-ProjetoCapacitacaoSistemas</vt:lpwstr>
  </property>
</Properties>
</file>