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4.xml" ContentType="application/vnd.openxmlformats-officedocument.presentationml.notesSlide+xml"/>
  <Override PartName="/ppt/tags/tag55.xml" ContentType="application/vnd.openxmlformats-officedocument.presentationml.tags+xml"/>
  <Override PartName="/ppt/notesSlides/notesSlide45.xml" ContentType="application/vnd.openxmlformats-officedocument.presentationml.notesSlide+xml"/>
  <Override PartName="/ppt/tags/tag56.xml" ContentType="application/vnd.openxmlformats-officedocument.presentationml.tags+xml"/>
  <Override PartName="/ppt/notesSlides/notesSlide46.xml" ContentType="application/vnd.openxmlformats-officedocument.presentationml.notesSlide+xml"/>
  <Override PartName="/ppt/tags/tag57.xml" ContentType="application/vnd.openxmlformats-officedocument.presentationml.tags+xml"/>
  <Override PartName="/ppt/notesSlides/notesSlide47.xml" ContentType="application/vnd.openxmlformats-officedocument.presentationml.notesSlide+xml"/>
  <Override PartName="/ppt/tags/tag58.xml" ContentType="application/vnd.openxmlformats-officedocument.presentationml.tags+xml"/>
  <Override PartName="/ppt/notesSlides/notesSlide48.xml" ContentType="application/vnd.openxmlformats-officedocument.presentationml.notesSlide+xml"/>
  <Override PartName="/ppt/tags/tag59.xml" ContentType="application/vnd.openxmlformats-officedocument.presentationml.tags+xml"/>
  <Override PartName="/ppt/notesSlides/notesSlide4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0.xml" ContentType="application/vnd.openxmlformats-officedocument.presentationml.notesSlide+xml"/>
  <Override PartName="/ppt/tags/tag66.xml" ContentType="application/vnd.openxmlformats-officedocument.presentationml.tags+xml"/>
  <Override PartName="/ppt/notesSlides/notesSlide51.xml" ContentType="application/vnd.openxmlformats-officedocument.presentationml.notesSlide+xml"/>
  <Override PartName="/ppt/tags/tag67.xml" ContentType="application/vnd.openxmlformats-officedocument.presentationml.tags+xml"/>
  <Override PartName="/ppt/notesSlides/notesSlide52.xml" ContentType="application/vnd.openxmlformats-officedocument.presentationml.notesSlide+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9"/>
  </p:notesMasterIdLst>
  <p:handoutMasterIdLst>
    <p:handoutMasterId r:id="rId70"/>
  </p:handoutMasterIdLst>
  <p:sldIdLst>
    <p:sldId id="295" r:id="rId2"/>
    <p:sldId id="310" r:id="rId3"/>
    <p:sldId id="356" r:id="rId4"/>
    <p:sldId id="309" r:id="rId5"/>
    <p:sldId id="297" r:id="rId6"/>
    <p:sldId id="394" r:id="rId7"/>
    <p:sldId id="422" r:id="rId8"/>
    <p:sldId id="423" r:id="rId9"/>
    <p:sldId id="395" r:id="rId10"/>
    <p:sldId id="396" r:id="rId11"/>
    <p:sldId id="397" r:id="rId12"/>
    <p:sldId id="398" r:id="rId13"/>
    <p:sldId id="401" r:id="rId14"/>
    <p:sldId id="402" r:id="rId15"/>
    <p:sldId id="403" r:id="rId16"/>
    <p:sldId id="404" r:id="rId17"/>
    <p:sldId id="405" r:id="rId18"/>
    <p:sldId id="406" r:id="rId19"/>
    <p:sldId id="420" r:id="rId20"/>
    <p:sldId id="421" r:id="rId21"/>
    <p:sldId id="407" r:id="rId22"/>
    <p:sldId id="408" r:id="rId23"/>
    <p:sldId id="409" r:id="rId24"/>
    <p:sldId id="410" r:id="rId25"/>
    <p:sldId id="366" r:id="rId26"/>
    <p:sldId id="350" r:id="rId27"/>
    <p:sldId id="374" r:id="rId28"/>
    <p:sldId id="327" r:id="rId29"/>
    <p:sldId id="328" r:id="rId30"/>
    <p:sldId id="329" r:id="rId31"/>
    <p:sldId id="326" r:id="rId32"/>
    <p:sldId id="367" r:id="rId33"/>
    <p:sldId id="351" r:id="rId34"/>
    <p:sldId id="375" r:id="rId35"/>
    <p:sldId id="331" r:id="rId36"/>
    <p:sldId id="332" r:id="rId37"/>
    <p:sldId id="333" r:id="rId38"/>
    <p:sldId id="330" r:id="rId39"/>
    <p:sldId id="371" r:id="rId40"/>
    <p:sldId id="354" r:id="rId41"/>
    <p:sldId id="347" r:id="rId42"/>
    <p:sldId id="348" r:id="rId43"/>
    <p:sldId id="349" r:id="rId44"/>
    <p:sldId id="346" r:id="rId45"/>
    <p:sldId id="387" r:id="rId46"/>
    <p:sldId id="388" r:id="rId47"/>
    <p:sldId id="389" r:id="rId48"/>
    <p:sldId id="390" r:id="rId49"/>
    <p:sldId id="391" r:id="rId50"/>
    <p:sldId id="392" r:id="rId51"/>
    <p:sldId id="393" r:id="rId52"/>
    <p:sldId id="364" r:id="rId53"/>
    <p:sldId id="382" r:id="rId54"/>
    <p:sldId id="383" r:id="rId55"/>
    <p:sldId id="384" r:id="rId56"/>
    <p:sldId id="385" r:id="rId57"/>
    <p:sldId id="386" r:id="rId58"/>
    <p:sldId id="357" r:id="rId59"/>
    <p:sldId id="419" r:id="rId60"/>
    <p:sldId id="414" r:id="rId61"/>
    <p:sldId id="415" r:id="rId62"/>
    <p:sldId id="416" r:id="rId63"/>
    <p:sldId id="417" r:id="rId64"/>
    <p:sldId id="418" r:id="rId65"/>
    <p:sldId id="358" r:id="rId66"/>
    <p:sldId id="424" r:id="rId67"/>
    <p:sldId id="293" r:id="rId68"/>
  </p:sldIdLst>
  <p:sldSz cx="9144000" cy="6858000" type="screen4x3"/>
  <p:notesSz cx="9994900" cy="6864350"/>
  <p:embeddedFontLst>
    <p:embeddedFont>
      <p:font typeface="Calibri" pitchFamily="34" charset="0"/>
      <p:regular r:id="rId71"/>
      <p:bold r:id="rId72"/>
      <p:italic r:id="rId73"/>
      <p:boldItalic r:id="rId74"/>
    </p:embeddedFont>
    <p:embeddedFont>
      <p:font typeface="Calibri Light" pitchFamily="34" charset="0"/>
      <p:regular r:id="rId75"/>
      <p:italic r:id="rId76"/>
    </p:embeddedFont>
  </p:embeddedFontLst>
  <p:custDataLst>
    <p:tags r:id="rId77"/>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re da Silva Montes" initials="CdSM" lastIdx="16" clrIdx="0">
    <p:extLst>
      <p:ext uri="{19B8F6BF-5375-455C-9EA6-DF929625EA0E}">
        <p15:presenceInfo xmlns:p15="http://schemas.microsoft.com/office/powerpoint/2012/main" xmlns="" userId="S-1-5-21-1973166965-1917654765-227697207-30074" providerId="AD"/>
      </p:ext>
    </p:extLst>
  </p:cmAuthor>
  <p:cmAuthor id="2" name="Flávia Akemi Ito" initials="FAI" lastIdx="2" clrIdx="1">
    <p:extLst>
      <p:ext uri="{19B8F6BF-5375-455C-9EA6-DF929625EA0E}">
        <p15:presenceInfo xmlns:p15="http://schemas.microsoft.com/office/powerpoint/2012/main" xmlns="" userId="S-1-5-21-1973166965-1917654765-227697207-30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814"/>
    <a:srgbClr val="FDE1DF"/>
    <a:srgbClr val="000000"/>
    <a:srgbClr val="E12229"/>
    <a:srgbClr val="C00000"/>
    <a:srgbClr val="FF0000"/>
    <a:srgbClr val="FFCC00"/>
    <a:srgbClr val="F0E1D2"/>
    <a:srgbClr val="FEF1F0"/>
    <a:srgbClr val="FDD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3" autoAdjust="0"/>
    <p:restoredTop sz="94664" autoAdjust="0"/>
  </p:normalViewPr>
  <p:slideViewPr>
    <p:cSldViewPr snapToGrid="0">
      <p:cViewPr>
        <p:scale>
          <a:sx n="75" d="100"/>
          <a:sy n="75" d="100"/>
        </p:scale>
        <p:origin x="-1026" y="-72"/>
      </p:cViewPr>
      <p:guideLst>
        <p:guide orient="horz" pos="2183"/>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F1326-C0F9-4BD1-9D01-46257A2281C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t-BR"/>
        </a:p>
      </dgm:t>
    </dgm:pt>
    <dgm:pt modelId="{391DFA01-36CE-42E2-802E-BB12A94EC8D1}">
      <dgm:prSet phldrT="[Text]" custT="1"/>
      <dgm:spPr>
        <a:solidFill>
          <a:srgbClr val="DC0814"/>
        </a:solidFill>
      </dgm:spPr>
      <dgm:t>
        <a:bodyPr/>
        <a:lstStyle/>
        <a:p>
          <a:r>
            <a:rPr lang="pt-BR" sz="1800" b="1" spc="0" baseline="0"/>
            <a:t>POR QUE APLICAR A MELHOR PRÁTICA?</a:t>
          </a:r>
          <a:endParaRPr lang="pt-BR" sz="1800" b="1" spc="0" baseline="0" dirty="0"/>
        </a:p>
      </dgm:t>
    </dgm:pt>
    <dgm:pt modelId="{B0D4C8BA-0D83-4979-84A7-2148977CAC12}" type="parTrans" cxnId="{C30294CD-4D1C-4B9A-AE70-1DBA9CE6815F}">
      <dgm:prSet/>
      <dgm:spPr/>
      <dgm:t>
        <a:bodyPr/>
        <a:lstStyle/>
        <a:p>
          <a:endParaRPr lang="pt-BR" sz="1800"/>
        </a:p>
      </dgm:t>
    </dgm:pt>
    <dgm:pt modelId="{ACF50218-FE94-4E56-8F65-81D0375D2A75}" type="sibTrans" cxnId="{C30294CD-4D1C-4B9A-AE70-1DBA9CE6815F}">
      <dgm:prSet/>
      <dgm:spPr/>
      <dgm:t>
        <a:bodyPr/>
        <a:lstStyle/>
        <a:p>
          <a:endParaRPr lang="pt-BR" sz="1800"/>
        </a:p>
      </dgm:t>
    </dgm:pt>
    <dgm:pt modelId="{31BD146E-8A58-4AEB-A2AE-475A8F07BE8C}">
      <dgm:prSet phldrT="[Text]" custT="1"/>
      <dgm:spPr>
        <a:solidFill>
          <a:srgbClr val="DC0814"/>
        </a:solidFill>
      </dgm:spPr>
      <dgm:t>
        <a:bodyPr/>
        <a:lstStyle/>
        <a:p>
          <a:pPr algn="ctr"/>
          <a:r>
            <a:rPr lang="pt-BR" sz="2000" b="1" spc="0" baseline="0" dirty="0"/>
            <a:t>É O JEITO </a:t>
          </a:r>
          <a:r>
            <a:rPr lang="pt-BR" sz="2000" b="1" spc="0" dirty="0"/>
            <a:t>CERTO</a:t>
          </a:r>
        </a:p>
      </dgm:t>
    </dgm:pt>
    <dgm:pt modelId="{B6322D3F-0C2E-4245-BBF5-837DE0142B96}" type="parTrans" cxnId="{59F99CA6-AB0A-4420-ABC1-5548C2229ABE}">
      <dgm:prSet/>
      <dgm:spPr/>
      <dgm:t>
        <a:bodyPr/>
        <a:lstStyle/>
        <a:p>
          <a:endParaRPr lang="pt-BR" sz="1800"/>
        </a:p>
      </dgm:t>
    </dgm:pt>
    <dgm:pt modelId="{36ED2631-F912-48A1-9FDA-C0EFE31C0617}" type="sibTrans" cxnId="{59F99CA6-AB0A-4420-ABC1-5548C2229ABE}">
      <dgm:prSet/>
      <dgm:spPr>
        <a:solidFill>
          <a:srgbClr val="DC0814">
            <a:alpha val="40000"/>
          </a:srgbClr>
        </a:solidFill>
      </dgm:spPr>
      <dgm:t>
        <a:bodyPr/>
        <a:lstStyle/>
        <a:p>
          <a:endParaRPr lang="pt-BR" sz="1800"/>
        </a:p>
      </dgm:t>
    </dgm:pt>
    <dgm:pt modelId="{BEDB1EC7-59B9-4CE5-914D-13BF34558298}">
      <dgm:prSet phldrT="[Text]" custT="1"/>
      <dgm:spPr>
        <a:solidFill>
          <a:srgbClr val="DC0814"/>
        </a:solidFill>
      </dgm:spPr>
      <dgm:t>
        <a:bodyPr/>
        <a:lstStyle/>
        <a:p>
          <a:r>
            <a:rPr lang="pt-BR" sz="2000" b="1" spc="0" baseline="0" dirty="0"/>
            <a:t>CAUSA MENOS ESTRESSE</a:t>
          </a:r>
        </a:p>
      </dgm:t>
    </dgm:pt>
    <dgm:pt modelId="{64B58B4B-2175-43B6-B32B-225F417B73A7}" type="parTrans" cxnId="{B762FC75-4340-4A2D-840D-50CF01BB546D}">
      <dgm:prSet/>
      <dgm:spPr/>
      <dgm:t>
        <a:bodyPr/>
        <a:lstStyle/>
        <a:p>
          <a:endParaRPr lang="pt-BR" sz="1800"/>
        </a:p>
      </dgm:t>
    </dgm:pt>
    <dgm:pt modelId="{16B68530-5BF2-44D9-9302-0DE455574410}" type="sibTrans" cxnId="{B762FC75-4340-4A2D-840D-50CF01BB546D}">
      <dgm:prSet/>
      <dgm:spPr>
        <a:solidFill>
          <a:srgbClr val="DC0814">
            <a:alpha val="40000"/>
          </a:srgbClr>
        </a:solidFill>
      </dgm:spPr>
      <dgm:t>
        <a:bodyPr/>
        <a:lstStyle/>
        <a:p>
          <a:endParaRPr lang="pt-BR" sz="1800"/>
        </a:p>
      </dgm:t>
    </dgm:pt>
    <dgm:pt modelId="{4E695C25-FE3B-46B7-859A-49B89BB92265}">
      <dgm:prSet phldrT="[Text]" custT="1"/>
      <dgm:spPr>
        <a:solidFill>
          <a:srgbClr val="DC0814"/>
        </a:solidFill>
      </dgm:spPr>
      <dgm:t>
        <a:bodyPr/>
        <a:lstStyle/>
        <a:p>
          <a:r>
            <a:rPr lang="pt-BR" sz="2000" b="1" spc="0" baseline="0"/>
            <a:t>PASSO A BOLA REDONDA PARA O COLEGA</a:t>
          </a:r>
          <a:endParaRPr lang="pt-BR" sz="2000" b="1" spc="0" baseline="0" dirty="0"/>
        </a:p>
      </dgm:t>
    </dgm:pt>
    <dgm:pt modelId="{7F8DB6C0-710D-48F9-AED6-F094B8DD15A7}" type="parTrans" cxnId="{2E37BC2D-7E8B-4D06-9A3B-E874285CF1B6}">
      <dgm:prSet/>
      <dgm:spPr/>
      <dgm:t>
        <a:bodyPr/>
        <a:lstStyle/>
        <a:p>
          <a:endParaRPr lang="pt-BR" sz="1800"/>
        </a:p>
      </dgm:t>
    </dgm:pt>
    <dgm:pt modelId="{05BB5505-16F0-4D5C-97C7-54EC9096E38A}" type="sibTrans" cxnId="{2E37BC2D-7E8B-4D06-9A3B-E874285CF1B6}">
      <dgm:prSet/>
      <dgm:spPr>
        <a:solidFill>
          <a:srgbClr val="DC0814">
            <a:alpha val="40000"/>
          </a:srgbClr>
        </a:solidFill>
      </dgm:spPr>
      <dgm:t>
        <a:bodyPr/>
        <a:lstStyle/>
        <a:p>
          <a:endParaRPr lang="pt-BR" sz="1800"/>
        </a:p>
      </dgm:t>
    </dgm:pt>
    <dgm:pt modelId="{CB410FD4-39CD-4810-BAE9-FB55EBD860C0}">
      <dgm:prSet phldrT="[Text]" custT="1"/>
      <dgm:spPr>
        <a:solidFill>
          <a:srgbClr val="DC0814"/>
        </a:solidFill>
      </dgm:spPr>
      <dgm:t>
        <a:bodyPr/>
        <a:lstStyle/>
        <a:p>
          <a:r>
            <a:rPr lang="pt-BR" sz="2000" b="1" spc="0" baseline="0" dirty="0"/>
            <a:t>É MAIS RÁPIDO</a:t>
          </a:r>
        </a:p>
      </dgm:t>
    </dgm:pt>
    <dgm:pt modelId="{0E3D23E4-55A4-4EBF-B536-6D580C0E1AD4}" type="parTrans" cxnId="{1C120AF0-9606-4044-A14C-6AC31296F8B5}">
      <dgm:prSet/>
      <dgm:spPr/>
      <dgm:t>
        <a:bodyPr/>
        <a:lstStyle/>
        <a:p>
          <a:endParaRPr lang="pt-BR" sz="1800"/>
        </a:p>
      </dgm:t>
    </dgm:pt>
    <dgm:pt modelId="{E03E0B88-C4C3-4FD1-9818-BBD66888277D}" type="sibTrans" cxnId="{1C120AF0-9606-4044-A14C-6AC31296F8B5}">
      <dgm:prSet/>
      <dgm:spPr>
        <a:solidFill>
          <a:srgbClr val="DC0814">
            <a:alpha val="40000"/>
          </a:srgbClr>
        </a:solidFill>
      </dgm:spPr>
      <dgm:t>
        <a:bodyPr/>
        <a:lstStyle/>
        <a:p>
          <a:endParaRPr lang="pt-BR" sz="1800"/>
        </a:p>
      </dgm:t>
    </dgm:pt>
    <dgm:pt modelId="{48D60887-BA70-4692-B4CE-BB4463FB6529}">
      <dgm:prSet phldrT="[Text]" custT="1"/>
      <dgm:spPr>
        <a:solidFill>
          <a:srgbClr val="DC0814"/>
        </a:solidFill>
      </dgm:spPr>
      <dgm:t>
        <a:bodyPr/>
        <a:lstStyle/>
        <a:p>
          <a:r>
            <a:rPr lang="pt-BR" sz="1800" b="1" spc="0" baseline="0" dirty="0"/>
            <a:t>MELHORA MINHA  PRODUÇÃO E A DA VARA</a:t>
          </a:r>
        </a:p>
      </dgm:t>
    </dgm:pt>
    <dgm:pt modelId="{DD480B70-CFBB-4780-8C90-EAC8ABEA2E1D}" type="parTrans" cxnId="{7AF796B1-6572-4F33-A2B9-FB94FEA6CAFC}">
      <dgm:prSet/>
      <dgm:spPr/>
      <dgm:t>
        <a:bodyPr/>
        <a:lstStyle/>
        <a:p>
          <a:endParaRPr lang="pt-BR" sz="1800"/>
        </a:p>
      </dgm:t>
    </dgm:pt>
    <dgm:pt modelId="{8E63B951-074C-405D-98CF-0F334B50AA09}" type="sibTrans" cxnId="{7AF796B1-6572-4F33-A2B9-FB94FEA6CAFC}">
      <dgm:prSet/>
      <dgm:spPr>
        <a:solidFill>
          <a:srgbClr val="DC0814">
            <a:alpha val="40000"/>
          </a:srgbClr>
        </a:solidFill>
      </dgm:spPr>
      <dgm:t>
        <a:bodyPr/>
        <a:lstStyle/>
        <a:p>
          <a:endParaRPr lang="pt-BR" sz="1800"/>
        </a:p>
      </dgm:t>
    </dgm:pt>
    <dgm:pt modelId="{7EA6D039-0F37-4C96-9827-69694D0E3075}" type="pres">
      <dgm:prSet presAssocID="{B15F1326-C0F9-4BD1-9D01-46257A2281C6}" presName="Name0" presStyleCnt="0">
        <dgm:presLayoutVars>
          <dgm:chMax val="1"/>
          <dgm:dir/>
          <dgm:animLvl val="ctr"/>
          <dgm:resizeHandles val="exact"/>
        </dgm:presLayoutVars>
      </dgm:prSet>
      <dgm:spPr/>
      <dgm:t>
        <a:bodyPr/>
        <a:lstStyle/>
        <a:p>
          <a:endParaRPr lang="pt-BR"/>
        </a:p>
      </dgm:t>
    </dgm:pt>
    <dgm:pt modelId="{8A158FE7-3E20-4B8E-925E-6998F0D54684}" type="pres">
      <dgm:prSet presAssocID="{391DFA01-36CE-42E2-802E-BB12A94EC8D1}" presName="centerShape" presStyleLbl="node0" presStyleIdx="0" presStyleCnt="1" custScaleX="73863" custScaleY="73153"/>
      <dgm:spPr/>
      <dgm:t>
        <a:bodyPr/>
        <a:lstStyle/>
        <a:p>
          <a:endParaRPr lang="pt-BR"/>
        </a:p>
      </dgm:t>
    </dgm:pt>
    <dgm:pt modelId="{E3C97A40-D0C1-4973-A8CF-76A846CF4883}" type="pres">
      <dgm:prSet presAssocID="{31BD146E-8A58-4AEB-A2AE-475A8F07BE8C}" presName="node" presStyleLbl="node1" presStyleIdx="0" presStyleCnt="5">
        <dgm:presLayoutVars>
          <dgm:bulletEnabled val="1"/>
        </dgm:presLayoutVars>
      </dgm:prSet>
      <dgm:spPr/>
      <dgm:t>
        <a:bodyPr/>
        <a:lstStyle/>
        <a:p>
          <a:endParaRPr lang="pt-BR"/>
        </a:p>
      </dgm:t>
    </dgm:pt>
    <dgm:pt modelId="{6928E17F-2827-4ADF-B253-E7BD9370E53A}" type="pres">
      <dgm:prSet presAssocID="{31BD146E-8A58-4AEB-A2AE-475A8F07BE8C}" presName="dummy" presStyleCnt="0"/>
      <dgm:spPr/>
    </dgm:pt>
    <dgm:pt modelId="{5200303C-E85A-43F8-8E5A-FC1510047A00}" type="pres">
      <dgm:prSet presAssocID="{36ED2631-F912-48A1-9FDA-C0EFE31C0617}" presName="sibTrans" presStyleLbl="sibTrans2D1" presStyleIdx="0" presStyleCnt="5"/>
      <dgm:spPr/>
      <dgm:t>
        <a:bodyPr/>
        <a:lstStyle/>
        <a:p>
          <a:endParaRPr lang="pt-BR"/>
        </a:p>
      </dgm:t>
    </dgm:pt>
    <dgm:pt modelId="{1C54C6EF-40B7-4CA8-997B-4C5F26F3B7CA}" type="pres">
      <dgm:prSet presAssocID="{CB410FD4-39CD-4810-BAE9-FB55EBD860C0}" presName="node" presStyleLbl="node1" presStyleIdx="1" presStyleCnt="5">
        <dgm:presLayoutVars>
          <dgm:bulletEnabled val="1"/>
        </dgm:presLayoutVars>
      </dgm:prSet>
      <dgm:spPr/>
      <dgm:t>
        <a:bodyPr/>
        <a:lstStyle/>
        <a:p>
          <a:endParaRPr lang="pt-BR"/>
        </a:p>
      </dgm:t>
    </dgm:pt>
    <dgm:pt modelId="{EDC2A8BF-6927-4F23-BC2D-E630F7AE6305}" type="pres">
      <dgm:prSet presAssocID="{CB410FD4-39CD-4810-BAE9-FB55EBD860C0}" presName="dummy" presStyleCnt="0"/>
      <dgm:spPr/>
    </dgm:pt>
    <dgm:pt modelId="{FC9C1B3A-5418-48B1-BF85-4867AE3BBA91}" type="pres">
      <dgm:prSet presAssocID="{E03E0B88-C4C3-4FD1-9818-BBD66888277D}" presName="sibTrans" presStyleLbl="sibTrans2D1" presStyleIdx="1" presStyleCnt="5"/>
      <dgm:spPr/>
      <dgm:t>
        <a:bodyPr/>
        <a:lstStyle/>
        <a:p>
          <a:endParaRPr lang="pt-BR"/>
        </a:p>
      </dgm:t>
    </dgm:pt>
    <dgm:pt modelId="{EA441B2E-CB02-410B-9036-99AD70D4B0D2}" type="pres">
      <dgm:prSet presAssocID="{BEDB1EC7-59B9-4CE5-914D-13BF34558298}" presName="node" presStyleLbl="node1" presStyleIdx="2" presStyleCnt="5">
        <dgm:presLayoutVars>
          <dgm:bulletEnabled val="1"/>
        </dgm:presLayoutVars>
      </dgm:prSet>
      <dgm:spPr/>
      <dgm:t>
        <a:bodyPr/>
        <a:lstStyle/>
        <a:p>
          <a:endParaRPr lang="pt-BR"/>
        </a:p>
      </dgm:t>
    </dgm:pt>
    <dgm:pt modelId="{B2428DD7-AB8F-4595-A7CB-49C2EDD7674C}" type="pres">
      <dgm:prSet presAssocID="{BEDB1EC7-59B9-4CE5-914D-13BF34558298}" presName="dummy" presStyleCnt="0"/>
      <dgm:spPr/>
    </dgm:pt>
    <dgm:pt modelId="{A6567603-B7C0-40A4-A460-A6F3CD39BEDE}" type="pres">
      <dgm:prSet presAssocID="{16B68530-5BF2-44D9-9302-0DE455574410}" presName="sibTrans" presStyleLbl="sibTrans2D1" presStyleIdx="2" presStyleCnt="5"/>
      <dgm:spPr/>
      <dgm:t>
        <a:bodyPr/>
        <a:lstStyle/>
        <a:p>
          <a:endParaRPr lang="pt-BR"/>
        </a:p>
      </dgm:t>
    </dgm:pt>
    <dgm:pt modelId="{9DF8F637-DCC9-4CCF-94FC-1E8A5AE9D697}" type="pres">
      <dgm:prSet presAssocID="{4E695C25-FE3B-46B7-859A-49B89BB92265}" presName="node" presStyleLbl="node1" presStyleIdx="3" presStyleCnt="5">
        <dgm:presLayoutVars>
          <dgm:bulletEnabled val="1"/>
        </dgm:presLayoutVars>
      </dgm:prSet>
      <dgm:spPr/>
      <dgm:t>
        <a:bodyPr/>
        <a:lstStyle/>
        <a:p>
          <a:endParaRPr lang="pt-BR"/>
        </a:p>
      </dgm:t>
    </dgm:pt>
    <dgm:pt modelId="{774681CC-F76E-4FAC-B056-ADAB39C20439}" type="pres">
      <dgm:prSet presAssocID="{4E695C25-FE3B-46B7-859A-49B89BB92265}" presName="dummy" presStyleCnt="0"/>
      <dgm:spPr/>
    </dgm:pt>
    <dgm:pt modelId="{C49C7177-7288-4E24-95F6-FE13F41B974A}" type="pres">
      <dgm:prSet presAssocID="{05BB5505-16F0-4D5C-97C7-54EC9096E38A}" presName="sibTrans" presStyleLbl="sibTrans2D1" presStyleIdx="3" presStyleCnt="5"/>
      <dgm:spPr/>
      <dgm:t>
        <a:bodyPr/>
        <a:lstStyle/>
        <a:p>
          <a:endParaRPr lang="pt-BR"/>
        </a:p>
      </dgm:t>
    </dgm:pt>
    <dgm:pt modelId="{86CD64E7-B603-49E0-AF78-8DBDD3855F1C}" type="pres">
      <dgm:prSet presAssocID="{48D60887-BA70-4692-B4CE-BB4463FB6529}" presName="node" presStyleLbl="node1" presStyleIdx="4" presStyleCnt="5">
        <dgm:presLayoutVars>
          <dgm:bulletEnabled val="1"/>
        </dgm:presLayoutVars>
      </dgm:prSet>
      <dgm:spPr/>
      <dgm:t>
        <a:bodyPr/>
        <a:lstStyle/>
        <a:p>
          <a:endParaRPr lang="pt-BR"/>
        </a:p>
      </dgm:t>
    </dgm:pt>
    <dgm:pt modelId="{51228041-68D7-46DD-A8DA-9E0BE64781E4}" type="pres">
      <dgm:prSet presAssocID="{48D60887-BA70-4692-B4CE-BB4463FB6529}" presName="dummy" presStyleCnt="0"/>
      <dgm:spPr/>
    </dgm:pt>
    <dgm:pt modelId="{84752B52-96F1-4486-8B80-200CA3AB7D20}" type="pres">
      <dgm:prSet presAssocID="{8E63B951-074C-405D-98CF-0F334B50AA09}" presName="sibTrans" presStyleLbl="sibTrans2D1" presStyleIdx="4" presStyleCnt="5"/>
      <dgm:spPr/>
      <dgm:t>
        <a:bodyPr/>
        <a:lstStyle/>
        <a:p>
          <a:endParaRPr lang="pt-BR"/>
        </a:p>
      </dgm:t>
    </dgm:pt>
  </dgm:ptLst>
  <dgm:cxnLst>
    <dgm:cxn modelId="{E81DE214-F1DB-44F8-970F-A6CC50FB04E4}" type="presOf" srcId="{B15F1326-C0F9-4BD1-9D01-46257A2281C6}" destId="{7EA6D039-0F37-4C96-9827-69694D0E3075}" srcOrd="0" destOrd="0" presId="urn:microsoft.com/office/officeart/2005/8/layout/radial6"/>
    <dgm:cxn modelId="{CAB476ED-A868-4DCF-988B-0912282FFADD}" type="presOf" srcId="{31BD146E-8A58-4AEB-A2AE-475A8F07BE8C}" destId="{E3C97A40-D0C1-4973-A8CF-76A846CF4883}" srcOrd="0" destOrd="0" presId="urn:microsoft.com/office/officeart/2005/8/layout/radial6"/>
    <dgm:cxn modelId="{C468C602-839C-4743-B1AA-3AA43B37EE3D}" type="presOf" srcId="{391DFA01-36CE-42E2-802E-BB12A94EC8D1}" destId="{8A158FE7-3E20-4B8E-925E-6998F0D54684}" srcOrd="0" destOrd="0" presId="urn:microsoft.com/office/officeart/2005/8/layout/radial6"/>
    <dgm:cxn modelId="{ACC97782-FE8A-4AF9-A41B-B1921F1621F3}" type="presOf" srcId="{48D60887-BA70-4692-B4CE-BB4463FB6529}" destId="{86CD64E7-B603-49E0-AF78-8DBDD3855F1C}" srcOrd="0" destOrd="0" presId="urn:microsoft.com/office/officeart/2005/8/layout/radial6"/>
    <dgm:cxn modelId="{8C2F61A0-C6D5-4D70-BB94-EE33C34A6245}" type="presOf" srcId="{4E695C25-FE3B-46B7-859A-49B89BB92265}" destId="{9DF8F637-DCC9-4CCF-94FC-1E8A5AE9D697}" srcOrd="0" destOrd="0" presId="urn:microsoft.com/office/officeart/2005/8/layout/radial6"/>
    <dgm:cxn modelId="{75D732CC-32D6-463F-B382-D418884ED919}" type="presOf" srcId="{8E63B951-074C-405D-98CF-0F334B50AA09}" destId="{84752B52-96F1-4486-8B80-200CA3AB7D20}" srcOrd="0" destOrd="0" presId="urn:microsoft.com/office/officeart/2005/8/layout/radial6"/>
    <dgm:cxn modelId="{7AF796B1-6572-4F33-A2B9-FB94FEA6CAFC}" srcId="{391DFA01-36CE-42E2-802E-BB12A94EC8D1}" destId="{48D60887-BA70-4692-B4CE-BB4463FB6529}" srcOrd="4" destOrd="0" parTransId="{DD480B70-CFBB-4780-8C90-EAC8ABEA2E1D}" sibTransId="{8E63B951-074C-405D-98CF-0F334B50AA09}"/>
    <dgm:cxn modelId="{B762FC75-4340-4A2D-840D-50CF01BB546D}" srcId="{391DFA01-36CE-42E2-802E-BB12A94EC8D1}" destId="{BEDB1EC7-59B9-4CE5-914D-13BF34558298}" srcOrd="2" destOrd="0" parTransId="{64B58B4B-2175-43B6-B32B-225F417B73A7}" sibTransId="{16B68530-5BF2-44D9-9302-0DE455574410}"/>
    <dgm:cxn modelId="{7BC93E94-FBF5-4A61-B91F-471CBF792602}" type="presOf" srcId="{BEDB1EC7-59B9-4CE5-914D-13BF34558298}" destId="{EA441B2E-CB02-410B-9036-99AD70D4B0D2}" srcOrd="0" destOrd="0" presId="urn:microsoft.com/office/officeart/2005/8/layout/radial6"/>
    <dgm:cxn modelId="{19AD742D-2B0E-4161-8D7A-54F6EBBD4A6F}" type="presOf" srcId="{16B68530-5BF2-44D9-9302-0DE455574410}" destId="{A6567603-B7C0-40A4-A460-A6F3CD39BEDE}" srcOrd="0" destOrd="0" presId="urn:microsoft.com/office/officeart/2005/8/layout/radial6"/>
    <dgm:cxn modelId="{38508BCB-4747-4AE2-AC16-FA5258CADA83}" type="presOf" srcId="{E03E0B88-C4C3-4FD1-9818-BBD66888277D}" destId="{FC9C1B3A-5418-48B1-BF85-4867AE3BBA91}" srcOrd="0" destOrd="0" presId="urn:microsoft.com/office/officeart/2005/8/layout/radial6"/>
    <dgm:cxn modelId="{59F99CA6-AB0A-4420-ABC1-5548C2229ABE}" srcId="{391DFA01-36CE-42E2-802E-BB12A94EC8D1}" destId="{31BD146E-8A58-4AEB-A2AE-475A8F07BE8C}" srcOrd="0" destOrd="0" parTransId="{B6322D3F-0C2E-4245-BBF5-837DE0142B96}" sibTransId="{36ED2631-F912-48A1-9FDA-C0EFE31C0617}"/>
    <dgm:cxn modelId="{1C120AF0-9606-4044-A14C-6AC31296F8B5}" srcId="{391DFA01-36CE-42E2-802E-BB12A94EC8D1}" destId="{CB410FD4-39CD-4810-BAE9-FB55EBD860C0}" srcOrd="1" destOrd="0" parTransId="{0E3D23E4-55A4-4EBF-B536-6D580C0E1AD4}" sibTransId="{E03E0B88-C4C3-4FD1-9818-BBD66888277D}"/>
    <dgm:cxn modelId="{336F096E-458B-4719-91B7-DF527EB07491}" type="presOf" srcId="{05BB5505-16F0-4D5C-97C7-54EC9096E38A}" destId="{C49C7177-7288-4E24-95F6-FE13F41B974A}" srcOrd="0" destOrd="0" presId="urn:microsoft.com/office/officeart/2005/8/layout/radial6"/>
    <dgm:cxn modelId="{C30294CD-4D1C-4B9A-AE70-1DBA9CE6815F}" srcId="{B15F1326-C0F9-4BD1-9D01-46257A2281C6}" destId="{391DFA01-36CE-42E2-802E-BB12A94EC8D1}" srcOrd="0" destOrd="0" parTransId="{B0D4C8BA-0D83-4979-84A7-2148977CAC12}" sibTransId="{ACF50218-FE94-4E56-8F65-81D0375D2A75}"/>
    <dgm:cxn modelId="{2E37BC2D-7E8B-4D06-9A3B-E874285CF1B6}" srcId="{391DFA01-36CE-42E2-802E-BB12A94EC8D1}" destId="{4E695C25-FE3B-46B7-859A-49B89BB92265}" srcOrd="3" destOrd="0" parTransId="{7F8DB6C0-710D-48F9-AED6-F094B8DD15A7}" sibTransId="{05BB5505-16F0-4D5C-97C7-54EC9096E38A}"/>
    <dgm:cxn modelId="{C66BA435-76B9-46B9-8AFD-995C7C6E9370}" type="presOf" srcId="{CB410FD4-39CD-4810-BAE9-FB55EBD860C0}" destId="{1C54C6EF-40B7-4CA8-997B-4C5F26F3B7CA}" srcOrd="0" destOrd="0" presId="urn:microsoft.com/office/officeart/2005/8/layout/radial6"/>
    <dgm:cxn modelId="{7C22C3D5-FD93-4405-A6A6-51DEEE3C8410}" type="presOf" srcId="{36ED2631-F912-48A1-9FDA-C0EFE31C0617}" destId="{5200303C-E85A-43F8-8E5A-FC1510047A00}" srcOrd="0" destOrd="0" presId="urn:microsoft.com/office/officeart/2005/8/layout/radial6"/>
    <dgm:cxn modelId="{A750ED30-E4CF-491D-B012-5BEFF15D5F5E}" type="presParOf" srcId="{7EA6D039-0F37-4C96-9827-69694D0E3075}" destId="{8A158FE7-3E20-4B8E-925E-6998F0D54684}" srcOrd="0" destOrd="0" presId="urn:microsoft.com/office/officeart/2005/8/layout/radial6"/>
    <dgm:cxn modelId="{D00938F1-7014-462C-89D5-F24AD0DC2CAA}" type="presParOf" srcId="{7EA6D039-0F37-4C96-9827-69694D0E3075}" destId="{E3C97A40-D0C1-4973-A8CF-76A846CF4883}" srcOrd="1" destOrd="0" presId="urn:microsoft.com/office/officeart/2005/8/layout/radial6"/>
    <dgm:cxn modelId="{7CB85CD7-9831-445A-98BF-8C0B9488943E}" type="presParOf" srcId="{7EA6D039-0F37-4C96-9827-69694D0E3075}" destId="{6928E17F-2827-4ADF-B253-E7BD9370E53A}" srcOrd="2" destOrd="0" presId="urn:microsoft.com/office/officeart/2005/8/layout/radial6"/>
    <dgm:cxn modelId="{3DA304F5-FA9F-4873-B103-E9DB520FD6C9}" type="presParOf" srcId="{7EA6D039-0F37-4C96-9827-69694D0E3075}" destId="{5200303C-E85A-43F8-8E5A-FC1510047A00}" srcOrd="3" destOrd="0" presId="urn:microsoft.com/office/officeart/2005/8/layout/radial6"/>
    <dgm:cxn modelId="{2B4C9A27-29E9-4D92-86BA-8C7BAB2605CB}" type="presParOf" srcId="{7EA6D039-0F37-4C96-9827-69694D0E3075}" destId="{1C54C6EF-40B7-4CA8-997B-4C5F26F3B7CA}" srcOrd="4" destOrd="0" presId="urn:microsoft.com/office/officeart/2005/8/layout/radial6"/>
    <dgm:cxn modelId="{DB4B8562-E6A6-465E-BB8A-79FD31F63935}" type="presParOf" srcId="{7EA6D039-0F37-4C96-9827-69694D0E3075}" destId="{EDC2A8BF-6927-4F23-BC2D-E630F7AE6305}" srcOrd="5" destOrd="0" presId="urn:microsoft.com/office/officeart/2005/8/layout/radial6"/>
    <dgm:cxn modelId="{5F1A47A1-2627-4D12-982C-34D2A336E2A1}" type="presParOf" srcId="{7EA6D039-0F37-4C96-9827-69694D0E3075}" destId="{FC9C1B3A-5418-48B1-BF85-4867AE3BBA91}" srcOrd="6" destOrd="0" presId="urn:microsoft.com/office/officeart/2005/8/layout/radial6"/>
    <dgm:cxn modelId="{301E9376-3E8E-4171-84B6-733EE6ABE0FB}" type="presParOf" srcId="{7EA6D039-0F37-4C96-9827-69694D0E3075}" destId="{EA441B2E-CB02-410B-9036-99AD70D4B0D2}" srcOrd="7" destOrd="0" presId="urn:microsoft.com/office/officeart/2005/8/layout/radial6"/>
    <dgm:cxn modelId="{87D63FA1-E3F2-4F7F-8C96-C357A5C2D87D}" type="presParOf" srcId="{7EA6D039-0F37-4C96-9827-69694D0E3075}" destId="{B2428DD7-AB8F-4595-A7CB-49C2EDD7674C}" srcOrd="8" destOrd="0" presId="urn:microsoft.com/office/officeart/2005/8/layout/radial6"/>
    <dgm:cxn modelId="{A7F0FAC0-1F0E-414B-8C3C-E8EE3F45E9D1}" type="presParOf" srcId="{7EA6D039-0F37-4C96-9827-69694D0E3075}" destId="{A6567603-B7C0-40A4-A460-A6F3CD39BEDE}" srcOrd="9" destOrd="0" presId="urn:microsoft.com/office/officeart/2005/8/layout/radial6"/>
    <dgm:cxn modelId="{D0DF81E5-DCBF-4959-B1F2-18490E4CB655}" type="presParOf" srcId="{7EA6D039-0F37-4C96-9827-69694D0E3075}" destId="{9DF8F637-DCC9-4CCF-94FC-1E8A5AE9D697}" srcOrd="10" destOrd="0" presId="urn:microsoft.com/office/officeart/2005/8/layout/radial6"/>
    <dgm:cxn modelId="{3359F626-9A55-46FC-8E97-62C60D6FD870}" type="presParOf" srcId="{7EA6D039-0F37-4C96-9827-69694D0E3075}" destId="{774681CC-F76E-4FAC-B056-ADAB39C20439}" srcOrd="11" destOrd="0" presId="urn:microsoft.com/office/officeart/2005/8/layout/radial6"/>
    <dgm:cxn modelId="{0EAFF1D1-14A9-442D-B084-B98939812C76}" type="presParOf" srcId="{7EA6D039-0F37-4C96-9827-69694D0E3075}" destId="{C49C7177-7288-4E24-95F6-FE13F41B974A}" srcOrd="12" destOrd="0" presId="urn:microsoft.com/office/officeart/2005/8/layout/radial6"/>
    <dgm:cxn modelId="{1FC63128-FEA5-4BA5-8319-71A2C9FF42CB}" type="presParOf" srcId="{7EA6D039-0F37-4C96-9827-69694D0E3075}" destId="{86CD64E7-B603-49E0-AF78-8DBDD3855F1C}" srcOrd="13" destOrd="0" presId="urn:microsoft.com/office/officeart/2005/8/layout/radial6"/>
    <dgm:cxn modelId="{8E8F2DBB-D55B-42C5-81E9-1367B3040495}" type="presParOf" srcId="{7EA6D039-0F37-4C96-9827-69694D0E3075}" destId="{51228041-68D7-46DD-A8DA-9E0BE64781E4}" srcOrd="14" destOrd="0" presId="urn:microsoft.com/office/officeart/2005/8/layout/radial6"/>
    <dgm:cxn modelId="{9C92F5B2-B617-43AB-AF60-12B3CC66F9C5}" type="presParOf" srcId="{7EA6D039-0F37-4C96-9827-69694D0E3075}" destId="{84752B52-96F1-4486-8B80-200CA3AB7D20}"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52B52-96F1-4486-8B80-200CA3AB7D20}">
      <dsp:nvSpPr>
        <dsp:cNvPr id="0" name=""/>
        <dsp:cNvSpPr/>
      </dsp:nvSpPr>
      <dsp:spPr>
        <a:xfrm>
          <a:off x="1750333" y="846357"/>
          <a:ext cx="5643332" cy="5643332"/>
        </a:xfrm>
        <a:prstGeom prst="blockArc">
          <a:avLst>
            <a:gd name="adj1" fmla="val 11880000"/>
            <a:gd name="adj2" fmla="val 1620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C49C7177-7288-4E24-95F6-FE13F41B974A}">
      <dsp:nvSpPr>
        <dsp:cNvPr id="0" name=""/>
        <dsp:cNvSpPr/>
      </dsp:nvSpPr>
      <dsp:spPr>
        <a:xfrm>
          <a:off x="1750333" y="846357"/>
          <a:ext cx="5643332" cy="5643332"/>
        </a:xfrm>
        <a:prstGeom prst="blockArc">
          <a:avLst>
            <a:gd name="adj1" fmla="val 7560000"/>
            <a:gd name="adj2" fmla="val 1188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A6567603-B7C0-40A4-A460-A6F3CD39BEDE}">
      <dsp:nvSpPr>
        <dsp:cNvPr id="0" name=""/>
        <dsp:cNvSpPr/>
      </dsp:nvSpPr>
      <dsp:spPr>
        <a:xfrm>
          <a:off x="1750333" y="846357"/>
          <a:ext cx="5643332" cy="5643332"/>
        </a:xfrm>
        <a:prstGeom prst="blockArc">
          <a:avLst>
            <a:gd name="adj1" fmla="val 3240000"/>
            <a:gd name="adj2" fmla="val 756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FC9C1B3A-5418-48B1-BF85-4867AE3BBA91}">
      <dsp:nvSpPr>
        <dsp:cNvPr id="0" name=""/>
        <dsp:cNvSpPr/>
      </dsp:nvSpPr>
      <dsp:spPr>
        <a:xfrm>
          <a:off x="1750333" y="846357"/>
          <a:ext cx="5643332" cy="5643332"/>
        </a:xfrm>
        <a:prstGeom prst="blockArc">
          <a:avLst>
            <a:gd name="adj1" fmla="val 20520000"/>
            <a:gd name="adj2" fmla="val 324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5200303C-E85A-43F8-8E5A-FC1510047A00}">
      <dsp:nvSpPr>
        <dsp:cNvPr id="0" name=""/>
        <dsp:cNvSpPr/>
      </dsp:nvSpPr>
      <dsp:spPr>
        <a:xfrm>
          <a:off x="1750333" y="846357"/>
          <a:ext cx="5643332" cy="5643332"/>
        </a:xfrm>
        <a:prstGeom prst="blockArc">
          <a:avLst>
            <a:gd name="adj1" fmla="val 16200000"/>
            <a:gd name="adj2" fmla="val 20520000"/>
            <a:gd name="adj3" fmla="val 4641"/>
          </a:avLst>
        </a:prstGeom>
        <a:solidFill>
          <a:srgbClr val="DC0814">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8A158FE7-3E20-4B8E-925E-6998F0D54684}">
      <dsp:nvSpPr>
        <dsp:cNvPr id="0" name=""/>
        <dsp:cNvSpPr/>
      </dsp:nvSpPr>
      <dsp:spPr>
        <a:xfrm>
          <a:off x="3612320" y="2717569"/>
          <a:ext cx="1919358" cy="1900909"/>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spc="0" baseline="0"/>
            <a:t>POR QUE APLICAR A MELHOR PRÁTICA?</a:t>
          </a:r>
          <a:endParaRPr lang="pt-BR" sz="1800" b="1" kern="1200" spc="0" baseline="0" dirty="0"/>
        </a:p>
      </dsp:txBody>
      <dsp:txXfrm>
        <a:off x="3893403" y="2995951"/>
        <a:ext cx="1357192" cy="1344145"/>
      </dsp:txXfrm>
    </dsp:sp>
    <dsp:sp modelId="{E3C97A40-D0C1-4973-A8CF-76A846CF4883}">
      <dsp:nvSpPr>
        <dsp:cNvPr id="0" name=""/>
        <dsp:cNvSpPr/>
      </dsp:nvSpPr>
      <dsp:spPr>
        <a:xfrm>
          <a:off x="3662511" y="2352"/>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spc="0" baseline="0" dirty="0"/>
            <a:t>É O JEITO </a:t>
          </a:r>
          <a:r>
            <a:rPr lang="pt-BR" sz="2000" b="1" kern="1200" spc="0" dirty="0"/>
            <a:t>CERTO</a:t>
          </a:r>
        </a:p>
      </dsp:txBody>
      <dsp:txXfrm>
        <a:off x="3928894" y="268735"/>
        <a:ext cx="1286211" cy="1286211"/>
      </dsp:txXfrm>
    </dsp:sp>
    <dsp:sp modelId="{1C54C6EF-40B7-4CA8-997B-4C5F26F3B7CA}">
      <dsp:nvSpPr>
        <dsp:cNvPr id="0" name=""/>
        <dsp:cNvSpPr/>
      </dsp:nvSpPr>
      <dsp:spPr>
        <a:xfrm>
          <a:off x="6283797" y="1906828"/>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spc="0" baseline="0" dirty="0"/>
            <a:t>É MAIS RÁPIDO</a:t>
          </a:r>
        </a:p>
      </dsp:txBody>
      <dsp:txXfrm>
        <a:off x="6550180" y="2173211"/>
        <a:ext cx="1286211" cy="1286211"/>
      </dsp:txXfrm>
    </dsp:sp>
    <dsp:sp modelId="{EA441B2E-CB02-410B-9036-99AD70D4B0D2}">
      <dsp:nvSpPr>
        <dsp:cNvPr id="0" name=""/>
        <dsp:cNvSpPr/>
      </dsp:nvSpPr>
      <dsp:spPr>
        <a:xfrm>
          <a:off x="5282555" y="4988334"/>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spc="0" baseline="0" dirty="0"/>
            <a:t>CAUSA MENOS ESTRESSE</a:t>
          </a:r>
        </a:p>
      </dsp:txBody>
      <dsp:txXfrm>
        <a:off x="5548938" y="5254717"/>
        <a:ext cx="1286211" cy="1286211"/>
      </dsp:txXfrm>
    </dsp:sp>
    <dsp:sp modelId="{9DF8F637-DCC9-4CCF-94FC-1E8A5AE9D697}">
      <dsp:nvSpPr>
        <dsp:cNvPr id="0" name=""/>
        <dsp:cNvSpPr/>
      </dsp:nvSpPr>
      <dsp:spPr>
        <a:xfrm>
          <a:off x="2042467" y="4988334"/>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1" kern="1200" spc="0" baseline="0"/>
            <a:t>PASSO A BOLA REDONDA PARA O COLEGA</a:t>
          </a:r>
          <a:endParaRPr lang="pt-BR" sz="2000" b="1" kern="1200" spc="0" baseline="0" dirty="0"/>
        </a:p>
      </dsp:txBody>
      <dsp:txXfrm>
        <a:off x="2308850" y="5254717"/>
        <a:ext cx="1286211" cy="1286211"/>
      </dsp:txXfrm>
    </dsp:sp>
    <dsp:sp modelId="{86CD64E7-B603-49E0-AF78-8DBDD3855F1C}">
      <dsp:nvSpPr>
        <dsp:cNvPr id="0" name=""/>
        <dsp:cNvSpPr/>
      </dsp:nvSpPr>
      <dsp:spPr>
        <a:xfrm>
          <a:off x="1041225" y="1906828"/>
          <a:ext cx="1818977" cy="1818977"/>
        </a:xfrm>
        <a:prstGeom prst="ellipse">
          <a:avLst/>
        </a:prstGeom>
        <a:solidFill>
          <a:srgbClr val="DC08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spc="0" baseline="0" dirty="0"/>
            <a:t>MELHORA MINHA  PRODUÇÃO E A DA VARA</a:t>
          </a:r>
        </a:p>
      </dsp:txBody>
      <dsp:txXfrm>
        <a:off x="1307608" y="2173211"/>
        <a:ext cx="1286211" cy="1286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31123" cy="344410"/>
          </a:xfrm>
          <a:prstGeom prst="rect">
            <a:avLst/>
          </a:prstGeom>
        </p:spPr>
        <p:txBody>
          <a:bodyPr vert="horz" lIns="96332" tIns="48166" rIns="96332" bIns="48166" rtlCol="0"/>
          <a:lstStyle>
            <a:lvl1pPr algn="l">
              <a:defRPr sz="1300"/>
            </a:lvl1pPr>
          </a:lstStyle>
          <a:p>
            <a:endParaRPr lang="pt-BR" dirty="0">
              <a:latin typeface="Calibri" panose="020F0502020204030204" pitchFamily="34" charset="0"/>
            </a:endParaRPr>
          </a:p>
        </p:txBody>
      </p:sp>
      <p:sp>
        <p:nvSpPr>
          <p:cNvPr id="3" name="Espaço Reservado para Data 2"/>
          <p:cNvSpPr>
            <a:spLocks noGrp="1"/>
          </p:cNvSpPr>
          <p:nvPr>
            <p:ph type="dt" sz="quarter" idx="1"/>
          </p:nvPr>
        </p:nvSpPr>
        <p:spPr>
          <a:xfrm>
            <a:off x="5661464" y="0"/>
            <a:ext cx="4331123" cy="344410"/>
          </a:xfrm>
          <a:prstGeom prst="rect">
            <a:avLst/>
          </a:prstGeom>
        </p:spPr>
        <p:txBody>
          <a:bodyPr vert="horz" lIns="96332" tIns="48166" rIns="96332" bIns="48166" rtlCol="0"/>
          <a:lstStyle>
            <a:lvl1pPr algn="r">
              <a:defRPr sz="1300"/>
            </a:lvl1pPr>
          </a:lstStyle>
          <a:p>
            <a:fld id="{FF2CB0B6-5311-47BD-96F8-F3F182E456AC}" type="datetimeFigureOut">
              <a:rPr lang="pt-BR" smtClean="0">
                <a:latin typeface="Calibri" panose="020F0502020204030204" pitchFamily="34" charset="0"/>
              </a:rPr>
              <a:pPr/>
              <a:t>25/04/2016</a:t>
            </a:fld>
            <a:endParaRPr lang="pt-BR" dirty="0">
              <a:latin typeface="Calibri" panose="020F0502020204030204" pitchFamily="34" charset="0"/>
            </a:endParaRPr>
          </a:p>
        </p:txBody>
      </p:sp>
      <p:sp>
        <p:nvSpPr>
          <p:cNvPr id="4" name="Espaço Reservado para Rodapé 3"/>
          <p:cNvSpPr>
            <a:spLocks noGrp="1"/>
          </p:cNvSpPr>
          <p:nvPr>
            <p:ph type="ftr" sz="quarter" idx="2"/>
          </p:nvPr>
        </p:nvSpPr>
        <p:spPr>
          <a:xfrm>
            <a:off x="0" y="6519941"/>
            <a:ext cx="4331123" cy="344409"/>
          </a:xfrm>
          <a:prstGeom prst="rect">
            <a:avLst/>
          </a:prstGeom>
        </p:spPr>
        <p:txBody>
          <a:bodyPr vert="horz" lIns="96332" tIns="48166" rIns="96332" bIns="48166" rtlCol="0" anchor="b"/>
          <a:lstStyle>
            <a:lvl1pPr algn="l">
              <a:defRPr sz="1300"/>
            </a:lvl1pPr>
          </a:lstStyle>
          <a:p>
            <a:endParaRPr lang="pt-BR" dirty="0">
              <a:latin typeface="Calibri" panose="020F0502020204030204" pitchFamily="34" charset="0"/>
            </a:endParaRPr>
          </a:p>
        </p:txBody>
      </p:sp>
      <p:sp>
        <p:nvSpPr>
          <p:cNvPr id="5" name="Espaço Reservado para Número de Slide 4"/>
          <p:cNvSpPr>
            <a:spLocks noGrp="1"/>
          </p:cNvSpPr>
          <p:nvPr>
            <p:ph type="sldNum" sz="quarter" idx="3"/>
          </p:nvPr>
        </p:nvSpPr>
        <p:spPr>
          <a:xfrm>
            <a:off x="5661464" y="6519941"/>
            <a:ext cx="4331123" cy="344409"/>
          </a:xfrm>
          <a:prstGeom prst="rect">
            <a:avLst/>
          </a:prstGeom>
        </p:spPr>
        <p:txBody>
          <a:bodyPr vert="horz" lIns="96332" tIns="48166" rIns="96332" bIns="48166" rtlCol="0" anchor="b"/>
          <a:lstStyle>
            <a:lvl1pPr algn="r">
              <a:defRPr sz="1300"/>
            </a:lvl1pPr>
          </a:lstStyle>
          <a:p>
            <a:fld id="{690FC9A9-0862-43EA-8D7B-DF0A61FBEA08}" type="slidenum">
              <a:rPr lang="pt-BR" smtClean="0">
                <a:latin typeface="Calibri" panose="020F0502020204030204" pitchFamily="34" charset="0"/>
              </a:rPr>
              <a:pPr/>
              <a:t>‹nº›</a:t>
            </a:fld>
            <a:endParaRPr lang="pt-BR" dirty="0">
              <a:latin typeface="Calibri" panose="020F0502020204030204" pitchFamily="34" charset="0"/>
            </a:endParaRPr>
          </a:p>
        </p:txBody>
      </p:sp>
    </p:spTree>
    <p:extLst>
      <p:ext uri="{BB962C8B-B14F-4D97-AF65-F5344CB8AC3E}">
        <p14:creationId xmlns:p14="http://schemas.microsoft.com/office/powerpoint/2010/main" val="1192957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31123" cy="344410"/>
          </a:xfrm>
          <a:prstGeom prst="rect">
            <a:avLst/>
          </a:prstGeom>
        </p:spPr>
        <p:txBody>
          <a:bodyPr vert="horz" lIns="96332" tIns="48166" rIns="96332" bIns="48166" rtlCol="0"/>
          <a:lstStyle>
            <a:lvl1pPr algn="l">
              <a:defRPr sz="1300">
                <a:latin typeface="Calibri" panose="020F0502020204030204" pitchFamily="34" charset="0"/>
              </a:defRPr>
            </a:lvl1pPr>
          </a:lstStyle>
          <a:p>
            <a:endParaRPr lang="pt-BR" dirty="0"/>
          </a:p>
        </p:txBody>
      </p:sp>
      <p:sp>
        <p:nvSpPr>
          <p:cNvPr id="3" name="Espaço Reservado para Data 2"/>
          <p:cNvSpPr>
            <a:spLocks noGrp="1"/>
          </p:cNvSpPr>
          <p:nvPr>
            <p:ph type="dt" idx="1"/>
          </p:nvPr>
        </p:nvSpPr>
        <p:spPr>
          <a:xfrm>
            <a:off x="5661464" y="0"/>
            <a:ext cx="4331123" cy="344410"/>
          </a:xfrm>
          <a:prstGeom prst="rect">
            <a:avLst/>
          </a:prstGeom>
        </p:spPr>
        <p:txBody>
          <a:bodyPr vert="horz" lIns="96332" tIns="48166" rIns="96332" bIns="48166" rtlCol="0"/>
          <a:lstStyle>
            <a:lvl1pPr algn="r">
              <a:defRPr sz="1300">
                <a:latin typeface="Calibri" panose="020F0502020204030204" pitchFamily="34" charset="0"/>
              </a:defRPr>
            </a:lvl1pPr>
          </a:lstStyle>
          <a:p>
            <a:fld id="{3A48D6B8-E057-46D4-8813-B47C9BF9FA06}" type="datetimeFigureOut">
              <a:rPr lang="pt-BR" smtClean="0"/>
              <a:pPr/>
              <a:t>25/04/2016</a:t>
            </a:fld>
            <a:endParaRPr lang="pt-BR" dirty="0"/>
          </a:p>
        </p:txBody>
      </p:sp>
      <p:sp>
        <p:nvSpPr>
          <p:cNvPr id="4" name="Espaço Reservado para Imagem de Slide 3"/>
          <p:cNvSpPr>
            <a:spLocks noGrp="1" noRot="1" noChangeAspect="1"/>
          </p:cNvSpPr>
          <p:nvPr>
            <p:ph type="sldImg" idx="2"/>
          </p:nvPr>
        </p:nvSpPr>
        <p:spPr>
          <a:xfrm>
            <a:off x="3452813" y="858838"/>
            <a:ext cx="3089275" cy="2316162"/>
          </a:xfrm>
          <a:prstGeom prst="rect">
            <a:avLst/>
          </a:prstGeom>
          <a:noFill/>
          <a:ln w="12700">
            <a:solidFill>
              <a:prstClr val="black"/>
            </a:solidFill>
          </a:ln>
        </p:spPr>
        <p:txBody>
          <a:bodyPr vert="horz" lIns="96332" tIns="48166" rIns="96332" bIns="48166" rtlCol="0" anchor="ctr"/>
          <a:lstStyle/>
          <a:p>
            <a:endParaRPr lang="pt-BR" dirty="0"/>
          </a:p>
        </p:txBody>
      </p:sp>
      <p:sp>
        <p:nvSpPr>
          <p:cNvPr id="5" name="Espaço Reservado para Anotações 4"/>
          <p:cNvSpPr>
            <a:spLocks noGrp="1"/>
          </p:cNvSpPr>
          <p:nvPr>
            <p:ph type="body" sz="quarter" idx="3"/>
          </p:nvPr>
        </p:nvSpPr>
        <p:spPr>
          <a:xfrm>
            <a:off x="999490" y="3303468"/>
            <a:ext cx="7995920" cy="2702838"/>
          </a:xfrm>
          <a:prstGeom prst="rect">
            <a:avLst/>
          </a:prstGeom>
        </p:spPr>
        <p:txBody>
          <a:bodyPr vert="horz" lIns="96332" tIns="48166" rIns="96332" bIns="48166" rtlCol="0"/>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6519941"/>
            <a:ext cx="4331123" cy="344409"/>
          </a:xfrm>
          <a:prstGeom prst="rect">
            <a:avLst/>
          </a:prstGeom>
        </p:spPr>
        <p:txBody>
          <a:bodyPr vert="horz" lIns="96332" tIns="48166" rIns="96332" bIns="48166" rtlCol="0" anchor="b"/>
          <a:lstStyle>
            <a:lvl1pPr algn="l">
              <a:defRPr sz="1300">
                <a:latin typeface="Calibri" panose="020F0502020204030204" pitchFamily="34" charset="0"/>
              </a:defRPr>
            </a:lvl1pPr>
          </a:lstStyle>
          <a:p>
            <a:endParaRPr lang="pt-BR" dirty="0"/>
          </a:p>
        </p:txBody>
      </p:sp>
      <p:sp>
        <p:nvSpPr>
          <p:cNvPr id="7" name="Espaço Reservado para Número de Slide 6"/>
          <p:cNvSpPr>
            <a:spLocks noGrp="1"/>
          </p:cNvSpPr>
          <p:nvPr>
            <p:ph type="sldNum" sz="quarter" idx="5"/>
          </p:nvPr>
        </p:nvSpPr>
        <p:spPr>
          <a:xfrm>
            <a:off x="5661464" y="6519941"/>
            <a:ext cx="4331123" cy="344409"/>
          </a:xfrm>
          <a:prstGeom prst="rect">
            <a:avLst/>
          </a:prstGeom>
        </p:spPr>
        <p:txBody>
          <a:bodyPr vert="horz" lIns="96332" tIns="48166" rIns="96332" bIns="48166" rtlCol="0" anchor="b"/>
          <a:lstStyle>
            <a:lvl1pPr algn="r">
              <a:defRPr sz="1300">
                <a:latin typeface="Calibri" panose="020F0502020204030204" pitchFamily="34" charset="0"/>
              </a:defRPr>
            </a:lvl1pPr>
          </a:lstStyle>
          <a:p>
            <a:fld id="{6F05EA61-8D70-4A8A-8082-4CA8C51F5B59}" type="slidenum">
              <a:rPr lang="pt-BR" smtClean="0"/>
              <a:pPr/>
              <a:t>‹nº›</a:t>
            </a:fld>
            <a:endParaRPr lang="pt-BR" dirty="0"/>
          </a:p>
        </p:txBody>
      </p:sp>
    </p:spTree>
    <p:extLst>
      <p:ext uri="{BB962C8B-B14F-4D97-AF65-F5344CB8AC3E}">
        <p14:creationId xmlns:p14="http://schemas.microsoft.com/office/powerpoint/2010/main" val="6860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a:t>
            </a:fld>
            <a:endParaRPr lang="pt-BR" dirty="0"/>
          </a:p>
        </p:txBody>
      </p:sp>
    </p:spTree>
    <p:extLst>
      <p:ext uri="{BB962C8B-B14F-4D97-AF65-F5344CB8AC3E}">
        <p14:creationId xmlns:p14="http://schemas.microsoft.com/office/powerpoint/2010/main" val="266368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latin typeface="Calibri" panose="020F0502020204030204" pitchFamily="34" charset="0"/>
                <a:ea typeface="+mn-ea"/>
                <a:cs typeface="+mn-cs"/>
              </a:rPr>
              <a:t>Utilizar o recurso da anotação, por exemplo: informar se advogado está constituído nos autos, quando houve juntada de peça solicitada pelo magistrado (esse caso é importante para qualificar os documentos no índice do processo), indicar referência da página para cada ação processual (auxilia diretamente referenciamento da apresentação de determinado documento ou informação na página do processo).</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11</a:t>
            </a:fld>
            <a:endParaRPr lang="pt-BR" dirty="0"/>
          </a:p>
        </p:txBody>
      </p:sp>
    </p:spTree>
    <p:extLst>
      <p:ext uri="{BB962C8B-B14F-4D97-AF65-F5344CB8AC3E}">
        <p14:creationId xmlns:p14="http://schemas.microsoft.com/office/powerpoint/2010/main" val="333997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12</a:t>
            </a:fld>
            <a:endParaRPr lang="pt-BR" dirty="0"/>
          </a:p>
        </p:txBody>
      </p:sp>
    </p:spTree>
    <p:extLst>
      <p:ext uri="{BB962C8B-B14F-4D97-AF65-F5344CB8AC3E}">
        <p14:creationId xmlns:p14="http://schemas.microsoft.com/office/powerpoint/2010/main" val="98656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Permite a realização da atividade de arquivamento (tanto provisório quanto definitivo) e geração da respectiva certidão em lote, o que gera ganho de tempo em lugar de realizar a atividade individualmente.</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14</a:t>
            </a:fld>
            <a:endParaRPr lang="pt-BR" dirty="0"/>
          </a:p>
        </p:txBody>
      </p:sp>
    </p:spTree>
    <p:extLst>
      <p:ext uri="{BB962C8B-B14F-4D97-AF65-F5344CB8AC3E}">
        <p14:creationId xmlns:p14="http://schemas.microsoft.com/office/powerpoint/2010/main" val="3762387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kern="1200" dirty="0">
                <a:solidFill>
                  <a:schemeClr val="tx1"/>
                </a:solidFill>
                <a:latin typeface="Calibri" panose="020F0502020204030204" pitchFamily="34" charset="0"/>
                <a:ea typeface="+mn-ea"/>
                <a:cs typeface="+mn-cs"/>
              </a:rPr>
              <a:t>1. Acessar o menu andamento/sub menu definição de pacote incluir individualmente cada processo a ser arquivado.</a:t>
            </a:r>
          </a:p>
          <a:p>
            <a:endParaRPr lang="pt-BR" sz="1400" kern="1200" dirty="0">
              <a:solidFill>
                <a:schemeClr val="tx1"/>
              </a:solidFill>
              <a:latin typeface="Calibri" panose="020F0502020204030204" pitchFamily="34" charset="0"/>
              <a:ea typeface="+mn-ea"/>
              <a:cs typeface="+mn-cs"/>
            </a:endParaRPr>
          </a:p>
          <a:p>
            <a:r>
              <a:rPr lang="pt-BR" sz="1400" kern="1200" dirty="0">
                <a:solidFill>
                  <a:schemeClr val="tx1"/>
                </a:solidFill>
                <a:latin typeface="Calibri" panose="020F0502020204030204" pitchFamily="34" charset="0"/>
                <a:ea typeface="+mn-ea"/>
                <a:cs typeface="+mn-cs"/>
              </a:rPr>
              <a:t>2. Acessar o menu expediente, emissão de documentos, incluir a categoria certidão, o respectivo modelo de arquivamento/baixa e o número de processo individualmente para cada processo a ser baixado.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15</a:t>
            </a:fld>
            <a:endParaRPr lang="pt-BR" dirty="0"/>
          </a:p>
        </p:txBody>
      </p:sp>
    </p:spTree>
    <p:extLst>
      <p:ext uri="{BB962C8B-B14F-4D97-AF65-F5344CB8AC3E}">
        <p14:creationId xmlns:p14="http://schemas.microsoft.com/office/powerpoint/2010/main" val="415248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p>
          <a:p>
            <a:r>
              <a:rPr lang="pt-BR" sz="1200" kern="1200" dirty="0">
                <a:solidFill>
                  <a:schemeClr val="tx1"/>
                </a:solidFill>
                <a:latin typeface="Calibri" panose="020F0502020204030204" pitchFamily="34" charset="0"/>
                <a:ea typeface="+mn-ea"/>
                <a:cs typeface="+mn-cs"/>
              </a:rPr>
              <a:t>1. Acessar o menu andamento/sub menu definição de pacote incluir os processos na tela e definir os pacotes.</a:t>
            </a:r>
          </a:p>
          <a:p>
            <a:r>
              <a:rPr lang="pt-BR" sz="1200" kern="1200" dirty="0">
                <a:solidFill>
                  <a:schemeClr val="tx1"/>
                </a:solidFill>
                <a:latin typeface="Calibri" panose="020F0502020204030204" pitchFamily="34" charset="0"/>
                <a:ea typeface="+mn-ea"/>
                <a:cs typeface="+mn-cs"/>
              </a:rPr>
              <a:t>2. Acessar o menu expediente, emissão de documentos, incluir a categoria certidão, o respectivo modelo de arquivamento/baixa e os números de processos a serem baixados</a:t>
            </a:r>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16</a:t>
            </a:fld>
            <a:endParaRPr lang="pt-BR" dirty="0"/>
          </a:p>
        </p:txBody>
      </p:sp>
    </p:spTree>
    <p:extLst>
      <p:ext uri="{BB962C8B-B14F-4D97-AF65-F5344CB8AC3E}">
        <p14:creationId xmlns:p14="http://schemas.microsoft.com/office/powerpoint/2010/main" val="23336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17</a:t>
            </a:fld>
            <a:endParaRPr lang="pt-BR" dirty="0"/>
          </a:p>
        </p:txBody>
      </p:sp>
    </p:spTree>
    <p:extLst>
      <p:ext uri="{BB962C8B-B14F-4D97-AF65-F5344CB8AC3E}">
        <p14:creationId xmlns:p14="http://schemas.microsoft.com/office/powerpoint/2010/main" val="224736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19</a:t>
            </a:fld>
            <a:endParaRPr lang="pt-BR" dirty="0"/>
          </a:p>
        </p:txBody>
      </p:sp>
    </p:spTree>
    <p:extLst>
      <p:ext uri="{BB962C8B-B14F-4D97-AF65-F5344CB8AC3E}">
        <p14:creationId xmlns:p14="http://schemas.microsoft.com/office/powerpoint/2010/main" val="511346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20</a:t>
            </a:fld>
            <a:endParaRPr lang="pt-BR" dirty="0"/>
          </a:p>
        </p:txBody>
      </p:sp>
    </p:spTree>
    <p:extLst>
      <p:ext uri="{BB962C8B-B14F-4D97-AF65-F5344CB8AC3E}">
        <p14:creationId xmlns:p14="http://schemas.microsoft.com/office/powerpoint/2010/main" val="8556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solidFill>
                  <a:schemeClr val="bg1"/>
                </a:solidFill>
              </a:rPr>
              <a:t>ORIENTAÇÕES</a:t>
            </a:r>
          </a:p>
          <a:p>
            <a:endParaRPr lang="pt-BR" sz="1200" dirty="0">
              <a:solidFill>
                <a:schemeClr val="bg1"/>
              </a:solidFill>
            </a:endParaRPr>
          </a:p>
          <a:p>
            <a:r>
              <a:rPr lang="pt-BR" sz="1200" dirty="0">
                <a:solidFill>
                  <a:schemeClr val="bg1"/>
                </a:solidFill>
              </a:rPr>
              <a:t>A gestão das audiências pela funcionalidade do SAJ permite que, uma vez utilizada, os processos caminhem em fluxo específico</a:t>
            </a:r>
            <a:br>
              <a:rPr lang="pt-BR" sz="1200" dirty="0">
                <a:solidFill>
                  <a:schemeClr val="bg1"/>
                </a:solidFill>
              </a:rPr>
            </a:br>
            <a:r>
              <a:rPr lang="pt-BR" sz="1200" dirty="0">
                <a:solidFill>
                  <a:schemeClr val="bg1"/>
                </a:solidFill>
              </a:rPr>
              <a:t>no sistema. Isso implica em maior controle para o conjunto do cartório</a:t>
            </a:r>
          </a:p>
          <a:p>
            <a:r>
              <a:rPr lang="pt-BR" sz="1200" dirty="0">
                <a:solidFill>
                  <a:schemeClr val="bg1"/>
                </a:solidFill>
              </a:rPr>
              <a:t>e economia de tempo para geração de documentos e no ato</a:t>
            </a:r>
            <a:br>
              <a:rPr lang="pt-BR" sz="1200" dirty="0">
                <a:solidFill>
                  <a:schemeClr val="bg1"/>
                </a:solidFill>
              </a:rPr>
            </a:br>
            <a:r>
              <a:rPr lang="pt-BR" sz="1200" dirty="0">
                <a:solidFill>
                  <a:schemeClr val="bg1"/>
                </a:solidFill>
              </a:rPr>
              <a:t>do agendamento (e eventual redesignação) e verificação</a:t>
            </a:r>
            <a:br>
              <a:rPr lang="pt-BR" sz="1200" dirty="0">
                <a:solidFill>
                  <a:schemeClr val="bg1"/>
                </a:solidFill>
              </a:rPr>
            </a:br>
            <a:r>
              <a:rPr lang="pt-BR" sz="1200" dirty="0">
                <a:solidFill>
                  <a:schemeClr val="bg1"/>
                </a:solidFill>
              </a:rPr>
              <a:t>de horários livres.</a:t>
            </a:r>
          </a:p>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21</a:t>
            </a:fld>
            <a:endParaRPr lang="pt-BR" dirty="0"/>
          </a:p>
        </p:txBody>
      </p:sp>
    </p:spTree>
    <p:extLst>
      <p:ext uri="{BB962C8B-B14F-4D97-AF65-F5344CB8AC3E}">
        <p14:creationId xmlns:p14="http://schemas.microsoft.com/office/powerpoint/2010/main" val="3166105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rPr>
              <a:t>Não utilizar a pauta de audiências. É usado um controle fora do sistema (automatizado ou agenda física), o que exige: busca por horários livres, movimentação no fluxo (automática quando está na pauta e manual quando está fora dela) e informação para outros funcionários do cartório (e-mail, bilhetes, ligação telefônica) e confirmar realização da audiência.</a:t>
            </a:r>
          </a:p>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22</a:t>
            </a:fld>
            <a:endParaRPr lang="pt-BR" dirty="0"/>
          </a:p>
        </p:txBody>
      </p:sp>
    </p:spTree>
    <p:extLst>
      <p:ext uri="{BB962C8B-B14F-4D97-AF65-F5344CB8AC3E}">
        <p14:creationId xmlns:p14="http://schemas.microsoft.com/office/powerpoint/2010/main" val="210875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a:t>
            </a:fld>
            <a:endParaRPr lang="pt-BR" dirty="0"/>
          </a:p>
        </p:txBody>
      </p:sp>
    </p:spTree>
    <p:extLst>
      <p:ext uri="{BB962C8B-B14F-4D97-AF65-F5344CB8AC3E}">
        <p14:creationId xmlns:p14="http://schemas.microsoft.com/office/powerpoint/2010/main" val="2862569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rPr>
              <a:t>Controlar 100% das audiências pela funcionalidade de pauta de audiências, incluindo agendamento e emissão</a:t>
            </a:r>
            <a:br>
              <a:rPr lang="pt-BR" sz="1200" dirty="0">
                <a:solidFill>
                  <a:schemeClr val="bg1"/>
                </a:solidFill>
              </a:rPr>
            </a:br>
            <a:r>
              <a:rPr lang="pt-BR" sz="1200" dirty="0">
                <a:solidFill>
                  <a:schemeClr val="bg1"/>
                </a:solidFill>
              </a:rPr>
              <a:t>de documentos. (Existe real ganho de tempo para</a:t>
            </a:r>
            <a:br>
              <a:rPr lang="pt-BR" sz="1200" dirty="0">
                <a:solidFill>
                  <a:schemeClr val="bg1"/>
                </a:solidFill>
              </a:rPr>
            </a:br>
            <a:r>
              <a:rPr lang="pt-BR" sz="1200" dirty="0">
                <a:solidFill>
                  <a:schemeClr val="bg1"/>
                </a:solidFill>
              </a:rPr>
              <a:t>os documentos preparados antes da audiência).</a:t>
            </a:r>
          </a:p>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23</a:t>
            </a:fld>
            <a:endParaRPr lang="pt-BR" dirty="0"/>
          </a:p>
        </p:txBody>
      </p:sp>
    </p:spTree>
    <p:extLst>
      <p:ext uri="{BB962C8B-B14F-4D97-AF65-F5344CB8AC3E}">
        <p14:creationId xmlns:p14="http://schemas.microsoft.com/office/powerpoint/2010/main" val="880903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26</a:t>
            </a:fld>
            <a:endParaRPr lang="pt-BR" dirty="0"/>
          </a:p>
        </p:txBody>
      </p:sp>
    </p:spTree>
    <p:extLst>
      <p:ext uri="{BB962C8B-B14F-4D97-AF65-F5344CB8AC3E}">
        <p14:creationId xmlns:p14="http://schemas.microsoft.com/office/powerpoint/2010/main" val="35130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27</a:t>
            </a:fld>
            <a:endParaRPr lang="pt-BR" dirty="0"/>
          </a:p>
        </p:txBody>
      </p:sp>
    </p:spTree>
    <p:extLst>
      <p:ext uri="{BB962C8B-B14F-4D97-AF65-F5344CB8AC3E}">
        <p14:creationId xmlns:p14="http://schemas.microsoft.com/office/powerpoint/2010/main" val="178585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Permite ao usuário gerenciar e buscar informações de algum processo na tela do fluxo, sem necessidade de entrar em cada processo, buscar a informação desejada e/ou executar a atividade seguinte em lote, por meio da funcionalidade dos filtros. Obs.: O filtro é permitido desde que a nomenclatura seja padronizada.</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28</a:t>
            </a:fld>
            <a:endParaRPr lang="pt-BR" dirty="0"/>
          </a:p>
        </p:txBody>
      </p:sp>
    </p:spTree>
    <p:extLst>
      <p:ext uri="{BB962C8B-B14F-4D97-AF65-F5344CB8AC3E}">
        <p14:creationId xmlns:p14="http://schemas.microsoft.com/office/powerpoint/2010/main" val="441697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dirty="0"/>
              <a:t>Não possuir uma visualização padrão, não fazer uso das filas de observações, ou fazer uso de forma não padronizada (o que não permite filtros por exemplo).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29</a:t>
            </a:fld>
            <a:endParaRPr lang="pt-BR" dirty="0"/>
          </a:p>
        </p:txBody>
      </p:sp>
    </p:spTree>
    <p:extLst>
      <p:ext uri="{BB962C8B-B14F-4D97-AF65-F5344CB8AC3E}">
        <p14:creationId xmlns:p14="http://schemas.microsoft.com/office/powerpoint/2010/main" val="777791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Considerando que o ato do documento foi gerado de forma automatizada com a indicação de seu respectivo prazo, no seu retorno ao fluxo do cartório, este será movido para a fila decurso de prazo, para a sua contabilização automática.</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30</a:t>
            </a:fld>
            <a:endParaRPr lang="pt-BR" dirty="0"/>
          </a:p>
        </p:txBody>
      </p:sp>
    </p:spTree>
    <p:extLst>
      <p:ext uri="{BB962C8B-B14F-4D97-AF65-F5344CB8AC3E}">
        <p14:creationId xmlns:p14="http://schemas.microsoft.com/office/powerpoint/2010/main" val="2215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31</a:t>
            </a:fld>
            <a:endParaRPr lang="pt-BR" dirty="0"/>
          </a:p>
        </p:txBody>
      </p:sp>
    </p:spTree>
    <p:extLst>
      <p:ext uri="{BB962C8B-B14F-4D97-AF65-F5344CB8AC3E}">
        <p14:creationId xmlns:p14="http://schemas.microsoft.com/office/powerpoint/2010/main" val="2599682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33</a:t>
            </a:fld>
            <a:endParaRPr lang="pt-BR" dirty="0"/>
          </a:p>
        </p:txBody>
      </p:sp>
    </p:spTree>
    <p:extLst>
      <p:ext uri="{BB962C8B-B14F-4D97-AF65-F5344CB8AC3E}">
        <p14:creationId xmlns:p14="http://schemas.microsoft.com/office/powerpoint/2010/main" val="169949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34</a:t>
            </a:fld>
            <a:endParaRPr lang="pt-BR" dirty="0"/>
          </a:p>
        </p:txBody>
      </p:sp>
    </p:spTree>
    <p:extLst>
      <p:ext uri="{BB962C8B-B14F-4D97-AF65-F5344CB8AC3E}">
        <p14:creationId xmlns:p14="http://schemas.microsoft.com/office/powerpoint/2010/main" val="908370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Permite que o usuário (seja ele do cartório ou do gabinete), insira, através deste recurso, informações e dados de relevância processual para auxiliar a formulação de sentenças e decisões do magistrado. Evita, dessa forma, releituras do processo e uso de outros recursos físicos que não o SAJ (caderno, agenda, outro editor de texto, etc.). </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35</a:t>
            </a:fld>
            <a:endParaRPr lang="pt-BR" dirty="0"/>
          </a:p>
        </p:txBody>
      </p:sp>
    </p:spTree>
    <p:extLst>
      <p:ext uri="{BB962C8B-B14F-4D97-AF65-F5344CB8AC3E}">
        <p14:creationId xmlns:p14="http://schemas.microsoft.com/office/powerpoint/2010/main" val="377726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ORIENTAÇÕES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1.</a:t>
            </a:r>
            <a:r>
              <a:rPr lang="pt-BR" baseline="0" dirty="0"/>
              <a:t> </a:t>
            </a:r>
            <a:r>
              <a:rPr lang="pt-BR" dirty="0"/>
              <a:t>As disparidades de desempenho das varas tem forte correlação com uso do SAJ.</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2. Quais são as funcionalidades e recursos que mais impactam na produtividade?</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3. Como identificar as melhores práticas dessas funcionalidades?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4. Como capacitar e conscientizar em larga escala para a aplicação dessas melhores práticas?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5. Descentralizar: Workshops + nova abordagem em reciclagens.</a:t>
            </a:r>
          </a:p>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a:t>
            </a:fld>
            <a:endParaRPr lang="pt-BR" dirty="0"/>
          </a:p>
        </p:txBody>
      </p:sp>
    </p:spTree>
    <p:extLst>
      <p:ext uri="{BB962C8B-B14F-4D97-AF65-F5344CB8AC3E}">
        <p14:creationId xmlns:p14="http://schemas.microsoft.com/office/powerpoint/2010/main" val="1934408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dirty="0"/>
              <a:t>Não possuir uma visualização padrão, não fazer uso das filas de observações, ou fazer uso de forma não padronizada (o que não permite filtros por exemplo).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36</a:t>
            </a:fld>
            <a:endParaRPr lang="pt-BR" dirty="0"/>
          </a:p>
        </p:txBody>
      </p:sp>
    </p:spTree>
    <p:extLst>
      <p:ext uri="{BB962C8B-B14F-4D97-AF65-F5344CB8AC3E}">
        <p14:creationId xmlns:p14="http://schemas.microsoft.com/office/powerpoint/2010/main" val="3320264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latin typeface="Calibri" panose="020F0502020204030204" pitchFamily="34" charset="0"/>
                <a:ea typeface="+mn-ea"/>
                <a:cs typeface="+mn-cs"/>
              </a:rPr>
              <a:t>Utilizar o recurso da anotação, por exemplo: informar se advogado está constituído nos autos, quando houve juntada de peça solicitada pelo magistrado (esse caso é importante para qualificar os documentos no índice do processo), indicar referência da página para cada ação processual (auxilia diretamente referenciamento da apresentação de determinado documento ou informação na página do processo).</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37</a:t>
            </a:fld>
            <a:endParaRPr lang="pt-BR" dirty="0"/>
          </a:p>
        </p:txBody>
      </p:sp>
    </p:spTree>
    <p:extLst>
      <p:ext uri="{BB962C8B-B14F-4D97-AF65-F5344CB8AC3E}">
        <p14:creationId xmlns:p14="http://schemas.microsoft.com/office/powerpoint/2010/main" val="1555318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38</a:t>
            </a:fld>
            <a:endParaRPr lang="pt-BR" dirty="0"/>
          </a:p>
        </p:txBody>
      </p:sp>
    </p:spTree>
    <p:extLst>
      <p:ext uri="{BB962C8B-B14F-4D97-AF65-F5344CB8AC3E}">
        <p14:creationId xmlns:p14="http://schemas.microsoft.com/office/powerpoint/2010/main" val="1217436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40</a:t>
            </a:fld>
            <a:endParaRPr lang="pt-BR" dirty="0"/>
          </a:p>
        </p:txBody>
      </p:sp>
    </p:spTree>
    <p:extLst>
      <p:ext uri="{BB962C8B-B14F-4D97-AF65-F5344CB8AC3E}">
        <p14:creationId xmlns:p14="http://schemas.microsoft.com/office/powerpoint/2010/main" val="292231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O lançamento de eventos no histórico de partes à medida que os mesmos aconteçam é importante  para que a guia de recolhimento seja emitida com os dados corretos e completos. </a:t>
            </a:r>
          </a:p>
          <a:p>
            <a:r>
              <a:rPr lang="pt-BR" sz="1200" kern="1200" dirty="0">
                <a:solidFill>
                  <a:schemeClr val="tx1"/>
                </a:solidFill>
                <a:latin typeface="Calibri" panose="020F0502020204030204" pitchFamily="34" charset="0"/>
                <a:ea typeface="+mn-ea"/>
                <a:cs typeface="+mn-cs"/>
              </a:rPr>
              <a:t>Evita-se , dessa forma,  a devolução  para correção da guia de recolhimento,  quando enviada ao Deecrim ou </a:t>
            </a:r>
            <a:r>
              <a:rPr lang="pt-BR" sz="1200" kern="1200" dirty="0" err="1">
                <a:solidFill>
                  <a:schemeClr val="tx1"/>
                </a:solidFill>
                <a:latin typeface="Calibri" panose="020F0502020204030204" pitchFamily="34" charset="0"/>
                <a:ea typeface="+mn-ea"/>
                <a:cs typeface="+mn-cs"/>
              </a:rPr>
              <a:t>Vec</a:t>
            </a:r>
            <a:r>
              <a:rPr lang="pt-BR" sz="1200" kern="1200" dirty="0">
                <a:solidFill>
                  <a:schemeClr val="tx1"/>
                </a:solidFill>
                <a:latin typeface="Calibri" panose="020F0502020204030204" pitchFamily="34" charset="0"/>
                <a:ea typeface="+mn-ea"/>
                <a:cs typeface="+mn-cs"/>
              </a:rPr>
              <a:t>.</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41</a:t>
            </a:fld>
            <a:endParaRPr lang="pt-BR" dirty="0"/>
          </a:p>
        </p:txBody>
      </p:sp>
    </p:spTree>
    <p:extLst>
      <p:ext uri="{BB962C8B-B14F-4D97-AF65-F5344CB8AC3E}">
        <p14:creationId xmlns:p14="http://schemas.microsoft.com/office/powerpoint/2010/main" val="1213172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400" kern="1200" dirty="0">
              <a:solidFill>
                <a:schemeClr val="tx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400" kern="1200" dirty="0">
                <a:solidFill>
                  <a:schemeClr val="tx1"/>
                </a:solidFill>
                <a:latin typeface="Calibri" panose="020F0502020204030204" pitchFamily="34" charset="0"/>
                <a:ea typeface="+mn-ea"/>
                <a:cs typeface="+mn-cs"/>
              </a:rPr>
              <a:t>Erro 1. Não lançar os eventos à medida que aconteçam. Nesse caso, antes de emitir a guia de recolhimento, o usuário terá que revisar todo o processo, a fim de identificar os fatos relevantes para inclusão no histórico.</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400" kern="1200" dirty="0">
              <a:solidFill>
                <a:schemeClr val="tx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400" kern="1200" dirty="0">
                <a:solidFill>
                  <a:schemeClr val="tx1"/>
                </a:solidFill>
                <a:latin typeface="Calibri" panose="020F0502020204030204" pitchFamily="34" charset="0"/>
                <a:ea typeface="+mn-ea"/>
                <a:cs typeface="+mn-cs"/>
              </a:rPr>
              <a:t>Erro 2. Enviar a guia de recolhimento com eventos faltantes ao Deecrim ou </a:t>
            </a:r>
            <a:r>
              <a:rPr lang="pt-BR" sz="1400" kern="1200" dirty="0" err="1">
                <a:solidFill>
                  <a:schemeClr val="tx1"/>
                </a:solidFill>
                <a:latin typeface="Calibri" panose="020F0502020204030204" pitchFamily="34" charset="0"/>
                <a:ea typeface="+mn-ea"/>
                <a:cs typeface="+mn-cs"/>
              </a:rPr>
              <a:t>Vec</a:t>
            </a:r>
            <a:r>
              <a:rPr lang="pt-BR" sz="1400" kern="1200" dirty="0">
                <a:solidFill>
                  <a:schemeClr val="tx1"/>
                </a:solidFill>
                <a:latin typeface="Calibri" panose="020F0502020204030204" pitchFamily="34" charset="0"/>
                <a:ea typeface="+mn-ea"/>
                <a:cs typeface="+mn-cs"/>
              </a:rPr>
              <a:t>, ocasionará a devolução da respectiva guia para correção.</a:t>
            </a:r>
            <a:endParaRPr lang="pt-BR" sz="140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42</a:t>
            </a:fld>
            <a:endParaRPr lang="pt-BR" dirty="0"/>
          </a:p>
        </p:txBody>
      </p:sp>
    </p:spTree>
    <p:extLst>
      <p:ext uri="{BB962C8B-B14F-4D97-AF65-F5344CB8AC3E}">
        <p14:creationId xmlns:p14="http://schemas.microsoft.com/office/powerpoint/2010/main" val="1711969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a:p>
          <a:p>
            <a:r>
              <a:rPr lang="pt-BR" sz="1200" kern="1200" dirty="0">
                <a:solidFill>
                  <a:schemeClr val="tx1"/>
                </a:solidFill>
                <a:latin typeface="Calibri" panose="020F0502020204030204" pitchFamily="34" charset="0"/>
                <a:ea typeface="+mn-ea"/>
                <a:cs typeface="+mn-cs"/>
              </a:rPr>
              <a:t>Lançar no sistema os eventos (data do fato; oferecida, recebida, rejeitada a denúncia; prisão, etc.) respectivos a cada fato à medida que os mesmos aconteçam.</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43</a:t>
            </a:fld>
            <a:endParaRPr lang="pt-BR" dirty="0"/>
          </a:p>
        </p:txBody>
      </p:sp>
    </p:spTree>
    <p:extLst>
      <p:ext uri="{BB962C8B-B14F-4D97-AF65-F5344CB8AC3E}">
        <p14:creationId xmlns:p14="http://schemas.microsoft.com/office/powerpoint/2010/main" val="1659299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44</a:t>
            </a:fld>
            <a:endParaRPr lang="pt-BR" dirty="0"/>
          </a:p>
        </p:txBody>
      </p:sp>
    </p:spTree>
    <p:extLst>
      <p:ext uri="{BB962C8B-B14F-4D97-AF65-F5344CB8AC3E}">
        <p14:creationId xmlns:p14="http://schemas.microsoft.com/office/powerpoint/2010/main" val="1064165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46</a:t>
            </a:fld>
            <a:endParaRPr lang="pt-BR" dirty="0"/>
          </a:p>
        </p:txBody>
      </p:sp>
    </p:spTree>
    <p:extLst>
      <p:ext uri="{BB962C8B-B14F-4D97-AF65-F5344CB8AC3E}">
        <p14:creationId xmlns:p14="http://schemas.microsoft.com/office/powerpoint/2010/main" val="958728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47</a:t>
            </a:fld>
            <a:endParaRPr lang="pt-BR" dirty="0"/>
          </a:p>
        </p:txBody>
      </p:sp>
    </p:spTree>
    <p:extLst>
      <p:ext uri="{BB962C8B-B14F-4D97-AF65-F5344CB8AC3E}">
        <p14:creationId xmlns:p14="http://schemas.microsoft.com/office/powerpoint/2010/main" val="272381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a:t>
            </a:fld>
            <a:endParaRPr lang="pt-BR" dirty="0"/>
          </a:p>
        </p:txBody>
      </p:sp>
    </p:spTree>
    <p:extLst>
      <p:ext uri="{BB962C8B-B14F-4D97-AF65-F5344CB8AC3E}">
        <p14:creationId xmlns:p14="http://schemas.microsoft.com/office/powerpoint/2010/main" val="286256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dirty="0"/>
              <a:t>Permite que o sistema contabilize os prazos através das fila decurso de prazo podendo o usuário, certificar ou encerrar os prazos se o objetivo do ato já tenha sido atingido.</a:t>
            </a:r>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48</a:t>
            </a:fld>
            <a:endParaRPr lang="pt-BR" dirty="0"/>
          </a:p>
        </p:txBody>
      </p:sp>
    </p:spTree>
    <p:extLst>
      <p:ext uri="{BB962C8B-B14F-4D97-AF65-F5344CB8AC3E}">
        <p14:creationId xmlns:p14="http://schemas.microsoft.com/office/powerpoint/2010/main" val="2561498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dirty="0"/>
              <a:t>E</a:t>
            </a:r>
            <a:r>
              <a:rPr lang="pt-BR" sz="1200" dirty="0"/>
              <a:t>rro1: Emitido fora do fluxo (menu expedientes) é movido para a fila de decurso do documento, com o prazo padrão de 30 dias. É necessário corrigir o prazo.</a:t>
            </a:r>
          </a:p>
          <a:p>
            <a:r>
              <a:rPr lang="pt-BR" sz="1200" dirty="0"/>
              <a:t>Erro2:  Emitido fora do fluxo (menu expedientes) é encerrado sem decurso, usuário busca o processo no subfluxo do processo e move/copia manualmente para a fila Ag Decurso do processo.</a:t>
            </a:r>
          </a:p>
          <a:p>
            <a:r>
              <a:rPr lang="pt-BR" sz="1200" dirty="0"/>
              <a:t>Erro3:  Emitido no fluxo, é encerrado sem decurso, o usuário  busca o processo no subfluxo do processo e move para Ag Decurso do processo.</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49</a:t>
            </a:fld>
            <a:endParaRPr lang="pt-BR" dirty="0"/>
          </a:p>
        </p:txBody>
      </p:sp>
    </p:spTree>
    <p:extLst>
      <p:ext uri="{BB962C8B-B14F-4D97-AF65-F5344CB8AC3E}">
        <p14:creationId xmlns:p14="http://schemas.microsoft.com/office/powerpoint/2010/main" val="3842125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Considerando que o ato do documento foi gerado de forma automatizada com a indicação de seu respectivo prazo, no seu retorno ao fluxo do cartório, este será movido para a fila decurso de prazo, para a sua contabilização automática.</a:t>
            </a:r>
          </a:p>
          <a:p>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50</a:t>
            </a:fld>
            <a:endParaRPr lang="pt-BR" dirty="0"/>
          </a:p>
        </p:txBody>
      </p:sp>
    </p:spTree>
    <p:extLst>
      <p:ext uri="{BB962C8B-B14F-4D97-AF65-F5344CB8AC3E}">
        <p14:creationId xmlns:p14="http://schemas.microsoft.com/office/powerpoint/2010/main" val="3096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Estimativa</a:t>
            </a:r>
            <a:r>
              <a:rPr lang="pt-BR" baseline="0" dirty="0"/>
              <a:t> de economia de tempo. Exemplificar se for possível com alguma vara real </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51</a:t>
            </a:fld>
            <a:endParaRPr lang="pt-BR" dirty="0"/>
          </a:p>
        </p:txBody>
      </p:sp>
    </p:spTree>
    <p:extLst>
      <p:ext uri="{BB962C8B-B14F-4D97-AF65-F5344CB8AC3E}">
        <p14:creationId xmlns:p14="http://schemas.microsoft.com/office/powerpoint/2010/main" val="881266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53</a:t>
            </a:fld>
            <a:endParaRPr lang="pt-BR" dirty="0"/>
          </a:p>
        </p:txBody>
      </p:sp>
    </p:spTree>
    <p:extLst>
      <p:ext uri="{BB962C8B-B14F-4D97-AF65-F5344CB8AC3E}">
        <p14:creationId xmlns:p14="http://schemas.microsoft.com/office/powerpoint/2010/main" val="146227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Relevância: Permite criação de modelos incluindo emissão de documentos "pai“, que desencadeiam automaticamente a execução do ato. O documento "filho" é disponibilizado ao seu destinatário de forma automática, sem necessidade de intervenção de outro usuário (exceções: mandados, por exemplo).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54</a:t>
            </a:fld>
            <a:endParaRPr lang="pt-BR" dirty="0"/>
          </a:p>
        </p:txBody>
      </p:sp>
    </p:spTree>
    <p:extLst>
      <p:ext uri="{BB962C8B-B14F-4D97-AF65-F5344CB8AC3E}">
        <p14:creationId xmlns:p14="http://schemas.microsoft.com/office/powerpoint/2010/main" val="1435630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p>
          <a:p>
            <a:endParaRPr lang="pt-BR" dirty="0"/>
          </a:p>
          <a:p>
            <a:r>
              <a:rPr lang="pt-BR" dirty="0"/>
              <a:t>Não possuir vinculação dos atos, ou configuração incorreta.  </a:t>
            </a:r>
          </a:p>
          <a:p>
            <a:endParaRPr lang="pt-BR" dirty="0"/>
          </a:p>
          <a:p>
            <a:r>
              <a:rPr lang="pt-BR" dirty="0"/>
              <a:t>Erro1: Usuário consulta a fila de aguardando análise do Documento pai, analisar a  instrução do emissor,  configurar manualmente e</a:t>
            </a:r>
          </a:p>
          <a:p>
            <a:r>
              <a:rPr lang="pt-BR" dirty="0"/>
              <a:t>gerar o ato. </a:t>
            </a:r>
          </a:p>
          <a:p>
            <a:endParaRPr lang="pt-BR" dirty="0"/>
          </a:p>
          <a:p>
            <a:r>
              <a:rPr lang="pt-BR" dirty="0"/>
              <a:t>Erro2: Usuário emite documento diretamente pelo menu Expediente.</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55</a:t>
            </a:fld>
            <a:endParaRPr lang="pt-BR" dirty="0"/>
          </a:p>
        </p:txBody>
      </p:sp>
    </p:spTree>
    <p:extLst>
      <p:ext uri="{BB962C8B-B14F-4D97-AF65-F5344CB8AC3E}">
        <p14:creationId xmlns:p14="http://schemas.microsoft.com/office/powerpoint/2010/main" val="190172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ORIENTAÇÕES</a:t>
            </a:r>
            <a:r>
              <a:rPr lang="pt-BR" baseline="0" dirty="0"/>
              <a:t> </a:t>
            </a:r>
          </a:p>
          <a:p>
            <a:r>
              <a:rPr lang="pt-BR" dirty="0"/>
              <a:t>Possuir a vinculação do ato  em cada modelo de  Documento, com o  preenchimento completo dos  campos de configuração de</a:t>
            </a:r>
          </a:p>
          <a:p>
            <a:r>
              <a:rPr lang="pt-BR" dirty="0"/>
              <a:t>atos do documento, incluindo  a marcação do campo como  "automática“ quando aplicável.</a:t>
            </a:r>
            <a:endParaRPr lang="pt-BR" baseline="0"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56</a:t>
            </a:fld>
            <a:endParaRPr lang="pt-BR" dirty="0"/>
          </a:p>
        </p:txBody>
      </p:sp>
    </p:spTree>
    <p:extLst>
      <p:ext uri="{BB962C8B-B14F-4D97-AF65-F5344CB8AC3E}">
        <p14:creationId xmlns:p14="http://schemas.microsoft.com/office/powerpoint/2010/main" val="1350759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latin typeface="Calibri" panose="020F0502020204030204" pitchFamily="34" charset="0"/>
              </a:rPr>
              <a:t>Configuração automatizada de atos</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57</a:t>
            </a:fld>
            <a:endParaRPr lang="pt-BR" dirty="0"/>
          </a:p>
        </p:txBody>
      </p:sp>
    </p:spTree>
    <p:extLst>
      <p:ext uri="{BB962C8B-B14F-4D97-AF65-F5344CB8AC3E}">
        <p14:creationId xmlns:p14="http://schemas.microsoft.com/office/powerpoint/2010/main" val="20598680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58</a:t>
            </a:fld>
            <a:endParaRPr lang="pt-BR" dirty="0"/>
          </a:p>
        </p:txBody>
      </p:sp>
    </p:spTree>
    <p:extLst>
      <p:ext uri="{BB962C8B-B14F-4D97-AF65-F5344CB8AC3E}">
        <p14:creationId xmlns:p14="http://schemas.microsoft.com/office/powerpoint/2010/main" val="353182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Justificar o</a:t>
            </a:r>
            <a:r>
              <a:rPr lang="pt-BR" baseline="0" dirty="0"/>
              <a:t> critério de </a:t>
            </a:r>
            <a:r>
              <a:rPr lang="pt-BR" dirty="0"/>
              <a:t>escolha das</a:t>
            </a:r>
            <a:r>
              <a:rPr lang="pt-BR" baseline="0" dirty="0"/>
              <a:t> funcionalidades que serão apresentadas na exposição</a:t>
            </a: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5</a:t>
            </a:fld>
            <a:endParaRPr lang="pt-BR" dirty="0"/>
          </a:p>
        </p:txBody>
      </p:sp>
    </p:spTree>
    <p:extLst>
      <p:ext uri="{BB962C8B-B14F-4D97-AF65-F5344CB8AC3E}">
        <p14:creationId xmlns:p14="http://schemas.microsoft.com/office/powerpoint/2010/main" val="505127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latin typeface="Calibri" panose="020F0502020204030204" pitchFamily="34" charset="0"/>
              </a:rPr>
              <a:t>Configuração automatizada de atos</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64</a:t>
            </a:fld>
            <a:endParaRPr lang="pt-BR" dirty="0"/>
          </a:p>
        </p:txBody>
      </p:sp>
    </p:spTree>
    <p:extLst>
      <p:ext uri="{BB962C8B-B14F-4D97-AF65-F5344CB8AC3E}">
        <p14:creationId xmlns:p14="http://schemas.microsoft.com/office/powerpoint/2010/main" val="14579134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Roteiro: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Explicar</a:t>
            </a:r>
            <a:r>
              <a:rPr lang="pt-BR" baseline="0" dirty="0"/>
              <a:t> como funcionará a elaboração do plano de ação.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Explicar sobre o líder/relator </a:t>
            </a:r>
            <a:r>
              <a:rPr lang="pt-BR"/>
              <a:t>da equipe.</a:t>
            </a:r>
            <a:r>
              <a:rPr lang="pt-BR" baseline="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65</a:t>
            </a:fld>
            <a:endParaRPr lang="pt-BR" dirty="0"/>
          </a:p>
        </p:txBody>
      </p:sp>
    </p:spTree>
    <p:extLst>
      <p:ext uri="{BB962C8B-B14F-4D97-AF65-F5344CB8AC3E}">
        <p14:creationId xmlns:p14="http://schemas.microsoft.com/office/powerpoint/2010/main" val="34688261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latin typeface="Calibri" panose="020F0502020204030204" pitchFamily="34" charset="0"/>
              </a:rPr>
              <a:t>Configuração automatizada de atos</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66</a:t>
            </a:fld>
            <a:endParaRPr lang="pt-BR" dirty="0"/>
          </a:p>
        </p:txBody>
      </p:sp>
    </p:spTree>
    <p:extLst>
      <p:ext uri="{BB962C8B-B14F-4D97-AF65-F5344CB8AC3E}">
        <p14:creationId xmlns:p14="http://schemas.microsoft.com/office/powerpoint/2010/main" val="145791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7</a:t>
            </a:fld>
            <a:endParaRPr lang="pt-BR" dirty="0"/>
          </a:p>
        </p:txBody>
      </p:sp>
    </p:spTree>
    <p:extLst>
      <p:ext uri="{BB962C8B-B14F-4D97-AF65-F5344CB8AC3E}">
        <p14:creationId xmlns:p14="http://schemas.microsoft.com/office/powerpoint/2010/main" val="93727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8</a:t>
            </a:fld>
            <a:endParaRPr lang="pt-BR" dirty="0"/>
          </a:p>
        </p:txBody>
      </p:sp>
    </p:spTree>
    <p:extLst>
      <p:ext uri="{BB962C8B-B14F-4D97-AF65-F5344CB8AC3E}">
        <p14:creationId xmlns:p14="http://schemas.microsoft.com/office/powerpoint/2010/main" val="379072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ORIENTAÇÃO</a:t>
            </a:r>
          </a:p>
          <a:p>
            <a:endParaRPr lang="pt-BR" baseline="0" dirty="0"/>
          </a:p>
          <a:p>
            <a:r>
              <a:rPr lang="pt-BR" sz="1200" kern="1200" dirty="0">
                <a:solidFill>
                  <a:schemeClr val="tx1"/>
                </a:solidFill>
                <a:latin typeface="Calibri" panose="020F0502020204030204" pitchFamily="34" charset="0"/>
                <a:ea typeface="+mn-ea"/>
                <a:cs typeface="+mn-cs"/>
              </a:rPr>
              <a:t>Permite a realização do procedimento de encaminhamento para publicação e certificação </a:t>
            </a:r>
            <a:r>
              <a:rPr lang="pt-BR" sz="1200" dirty="0"/>
              <a:t>em lote </a:t>
            </a:r>
            <a:r>
              <a:rPr lang="pt-BR" sz="1200" kern="1200" dirty="0">
                <a:solidFill>
                  <a:schemeClr val="tx1"/>
                </a:solidFill>
                <a:latin typeface="Calibri" panose="020F0502020204030204" pitchFamily="34" charset="0"/>
                <a:ea typeface="+mn-ea"/>
                <a:cs typeface="+mn-cs"/>
              </a:rPr>
              <a:t>de todos os processos digitais através de um único procedimento, a partir do fluxo de trabalho.</a:t>
            </a:r>
          </a:p>
          <a:p>
            <a:r>
              <a:rPr lang="pt-BR" sz="1200" kern="1200" dirty="0">
                <a:solidFill>
                  <a:schemeClr val="tx1"/>
                </a:solidFill>
                <a:latin typeface="Calibri" panose="020F0502020204030204" pitchFamily="34" charset="0"/>
                <a:ea typeface="+mn-ea"/>
                <a:cs typeface="+mn-cs"/>
              </a:rPr>
              <a:t>Representa significativo ganho de tempo em relação à possibilidade de encaminhar para publicação  e certificar a partir do menu publicação.</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9</a:t>
            </a:fld>
            <a:endParaRPr lang="pt-BR" dirty="0"/>
          </a:p>
        </p:txBody>
      </p:sp>
    </p:spTree>
    <p:extLst>
      <p:ext uri="{BB962C8B-B14F-4D97-AF65-F5344CB8AC3E}">
        <p14:creationId xmlns:p14="http://schemas.microsoft.com/office/powerpoint/2010/main" val="288092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ORIENTAÇÕES</a:t>
            </a:r>
          </a:p>
          <a:p>
            <a:endParaRPr lang="pt-BR" sz="1400" dirty="0"/>
          </a:p>
          <a:p>
            <a:r>
              <a:rPr lang="pt-BR" sz="1400" kern="1200" dirty="0">
                <a:solidFill>
                  <a:schemeClr val="tx1"/>
                </a:solidFill>
                <a:latin typeface="Calibri" panose="020F0502020204030204" pitchFamily="34" charset="0"/>
                <a:ea typeface="+mn-ea"/>
                <a:cs typeface="+mn-cs"/>
              </a:rPr>
              <a:t>Acessar o menu Publicação, emitir relação, incluir os processos de forma unitária, independentemente se são físicos ou digitais.</a:t>
            </a:r>
          </a:p>
          <a:p>
            <a:r>
              <a:rPr lang="pt-BR" sz="1400" kern="1200" dirty="0">
                <a:solidFill>
                  <a:schemeClr val="tx1"/>
                </a:solidFill>
                <a:latin typeface="Calibri" panose="020F0502020204030204" pitchFamily="34" charset="0"/>
                <a:ea typeface="+mn-ea"/>
                <a:cs typeface="+mn-cs"/>
              </a:rPr>
              <a:t>Para certificar: selecionar processos um a um.</a:t>
            </a:r>
          </a:p>
        </p:txBody>
      </p:sp>
      <p:sp>
        <p:nvSpPr>
          <p:cNvPr id="4" name="Espaço Reservado para Número de Slide 3"/>
          <p:cNvSpPr>
            <a:spLocks noGrp="1"/>
          </p:cNvSpPr>
          <p:nvPr>
            <p:ph type="sldNum" sz="quarter" idx="10"/>
          </p:nvPr>
        </p:nvSpPr>
        <p:spPr/>
        <p:txBody>
          <a:bodyPr/>
          <a:lstStyle/>
          <a:p>
            <a:fld id="{6F05EA61-8D70-4A8A-8082-4CA8C51F5B59}" type="slidenum">
              <a:rPr lang="pt-BR" smtClean="0"/>
              <a:pPr/>
              <a:t>10</a:t>
            </a:fld>
            <a:endParaRPr lang="pt-BR" dirty="0"/>
          </a:p>
        </p:txBody>
      </p:sp>
    </p:spTree>
    <p:extLst>
      <p:ext uri="{BB962C8B-B14F-4D97-AF65-F5344CB8AC3E}">
        <p14:creationId xmlns:p14="http://schemas.microsoft.com/office/powerpoint/2010/main" val="305594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24382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94421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7948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pt-BR" dirty="0"/>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115645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234842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pt-BR" dirty="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165881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317786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83110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152650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74932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FD6CA2A-1E64-4E40-B047-86755887F484}" type="datetimeFigureOut">
              <a:rPr lang="pt-BR" smtClean="0"/>
              <a:pPr/>
              <a:t>25/04/2016</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421439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FFD6CA2A-1E64-4E40-B047-86755887F484}" type="datetimeFigureOut">
              <a:rPr lang="pt-BR" smtClean="0"/>
              <a:pPr/>
              <a:t>25/04/2016</a:t>
            </a:fld>
            <a:endParaRPr lang="pt-B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pt-B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EB88FDD9-E57B-43B7-9E9F-24626B6C9E6D}" type="slidenum">
              <a:rPr lang="pt-BR" smtClean="0"/>
              <a:pPr/>
              <a:t>‹nº›</a:t>
            </a:fld>
            <a:endParaRPr lang="pt-BR" dirty="0"/>
          </a:p>
        </p:txBody>
      </p:sp>
    </p:spTree>
    <p:extLst>
      <p:ext uri="{BB962C8B-B14F-4D97-AF65-F5344CB8AC3E}">
        <p14:creationId xmlns:p14="http://schemas.microsoft.com/office/powerpoint/2010/main" val="2219699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2.xml"/><Relationship Id="rId7" Type="http://schemas.openxmlformats.org/officeDocument/2006/relationships/hyperlink" Target="http://www.tjsp.jus.br/" TargetMode="External"/><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hyperlink" Target="mailto:sti8.capasist@tjsp.jus.br" TargetMode="External"/><Relationship Id="rId5" Type="http://schemas.openxmlformats.org/officeDocument/2006/relationships/hyperlink" Target="http://sccd.softplan.com.br/" TargetMode="Externa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90797" y="1280159"/>
            <a:ext cx="7190348" cy="2280885"/>
          </a:xfrm>
        </p:spPr>
      </p:pic>
      <p:sp>
        <p:nvSpPr>
          <p:cNvPr id="5" name="Retângulo 4"/>
          <p:cNvSpPr/>
          <p:nvPr/>
        </p:nvSpPr>
        <p:spPr>
          <a:xfrm>
            <a:off x="0" y="4495800"/>
            <a:ext cx="9144000" cy="23622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sz="900" dirty="0"/>
          </a:p>
        </p:txBody>
      </p:sp>
      <p:sp>
        <p:nvSpPr>
          <p:cNvPr id="6" name="Título 19"/>
          <p:cNvSpPr txBox="1">
            <a:spLocks/>
          </p:cNvSpPr>
          <p:nvPr/>
        </p:nvSpPr>
        <p:spPr>
          <a:xfrm>
            <a:off x="1173480" y="4937760"/>
            <a:ext cx="6964680" cy="7486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spc="430" dirty="0">
                <a:solidFill>
                  <a:schemeClr val="bg1"/>
                </a:solidFill>
                <a:latin typeface="Calibri" panose="020F0502020204030204" pitchFamily="34" charset="0"/>
              </a:rPr>
              <a:t>WORKSHOP REGIONAL</a:t>
            </a:r>
          </a:p>
        </p:txBody>
      </p:sp>
    </p:spTree>
    <p:custDataLst>
      <p:tags r:id="rId1"/>
    </p:custDataLst>
    <p:extLst>
      <p:ext uri="{BB962C8B-B14F-4D97-AF65-F5344CB8AC3E}">
        <p14:creationId xmlns:p14="http://schemas.microsoft.com/office/powerpoint/2010/main" val="567185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49730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331508" cy="1569660"/>
          </a:xfrm>
          <a:prstGeom prst="rect">
            <a:avLst/>
          </a:prstGeom>
          <a:noFill/>
        </p:spPr>
        <p:txBody>
          <a:bodyPr wrap="square" rtlCol="0">
            <a:spAutoFit/>
          </a:bodyPr>
          <a:lstStyle/>
          <a:p>
            <a:r>
              <a:rPr lang="pt-BR" sz="3200" dirty="0">
                <a:solidFill>
                  <a:schemeClr val="bg1"/>
                </a:solidFill>
              </a:rPr>
              <a:t>Incluir e certificar processos de forma unitária.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p:cNvSpPr/>
          <p:nvPr/>
        </p:nvSpPr>
        <p:spPr>
          <a:xfrm>
            <a:off x="6621002" y="1906423"/>
            <a:ext cx="2522998" cy="830997"/>
          </a:xfrm>
          <a:prstGeom prst="rect">
            <a:avLst/>
          </a:prstGeom>
        </p:spPr>
        <p:txBody>
          <a:bodyPr wrap="none">
            <a:spAutoFit/>
          </a:bodyPr>
          <a:lstStyle/>
          <a:p>
            <a:r>
              <a:rPr lang="pt-BR" sz="2400" b="1" i="1" dirty="0">
                <a:solidFill>
                  <a:srgbClr val="DC0814"/>
                </a:solidFill>
              </a:rPr>
              <a:t>10 segundos</a:t>
            </a:r>
          </a:p>
          <a:p>
            <a:r>
              <a:rPr lang="pt-BR" sz="2400" b="1" i="1" dirty="0"/>
              <a:t>por procedimento </a:t>
            </a:r>
          </a:p>
        </p:txBody>
      </p:sp>
    </p:spTree>
    <p:custDataLst>
      <p:tags r:id="rId1"/>
    </p:custDataLst>
    <p:extLst>
      <p:ext uri="{BB962C8B-B14F-4D97-AF65-F5344CB8AC3E}">
        <p14:creationId xmlns:p14="http://schemas.microsoft.com/office/powerpoint/2010/main" val="37219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123447"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154087" cy="2677656"/>
          </a:xfrm>
          <a:prstGeom prst="rect">
            <a:avLst/>
          </a:prstGeom>
          <a:noFill/>
        </p:spPr>
        <p:txBody>
          <a:bodyPr wrap="square" rtlCol="0">
            <a:spAutoFit/>
          </a:bodyPr>
          <a:lstStyle/>
          <a:p>
            <a:r>
              <a:rPr lang="pt-BR" sz="2400" dirty="0">
                <a:solidFill>
                  <a:schemeClr val="bg1"/>
                </a:solidFill>
              </a:rPr>
              <a:t>Selecionar todos os processos na fila “</a:t>
            </a:r>
            <a:r>
              <a:rPr lang="pt-BR" sz="2400" b="1" dirty="0">
                <a:solidFill>
                  <a:schemeClr val="bg1"/>
                </a:solidFill>
              </a:rPr>
              <a:t>Encaminhar para publicação”</a:t>
            </a:r>
            <a:r>
              <a:rPr lang="pt-BR" sz="2400" dirty="0">
                <a:solidFill>
                  <a:schemeClr val="bg1"/>
                </a:solidFill>
              </a:rPr>
              <a:t>, emitir relação e enviar para o DJE. </a:t>
            </a:r>
          </a:p>
          <a:p>
            <a:r>
              <a:rPr lang="pt-BR" sz="2400" dirty="0">
                <a:solidFill>
                  <a:schemeClr val="bg1"/>
                </a:solidFill>
              </a:rPr>
              <a:t>Selecionar todos os processos na tela de certificação de publicação, salvar e certificar.</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p:cNvSpPr/>
          <p:nvPr/>
        </p:nvSpPr>
        <p:spPr>
          <a:xfrm>
            <a:off x="6530740" y="1989305"/>
            <a:ext cx="2699887" cy="1231106"/>
          </a:xfrm>
          <a:prstGeom prst="rect">
            <a:avLst/>
          </a:prstGeom>
        </p:spPr>
        <p:txBody>
          <a:bodyPr wrap="square">
            <a:spAutoFit/>
          </a:bodyPr>
          <a:lstStyle/>
          <a:p>
            <a:r>
              <a:rPr lang="pt-BR" sz="2400" b="1" i="1" dirty="0"/>
              <a:t>20 segundos</a:t>
            </a:r>
            <a:br>
              <a:rPr lang="pt-BR" sz="2400" b="1" i="1" dirty="0"/>
            </a:br>
            <a:r>
              <a:rPr lang="pt-BR" i="1" dirty="0"/>
              <a:t>para </a:t>
            </a:r>
            <a:r>
              <a:rPr lang="pt-BR" sz="3200" b="1" i="1" dirty="0"/>
              <a:t>100</a:t>
            </a:r>
            <a:r>
              <a:rPr lang="pt-BR" sz="2400" i="1" dirty="0"/>
              <a:t> </a:t>
            </a:r>
            <a:r>
              <a:rPr lang="pt-BR" i="1" dirty="0"/>
              <a:t>processos.</a:t>
            </a:r>
          </a:p>
          <a:p>
            <a:r>
              <a:rPr lang="pt-BR" i="1" dirty="0"/>
              <a:t>2 segundos por processo</a:t>
            </a:r>
          </a:p>
        </p:txBody>
      </p:sp>
    </p:spTree>
    <p:custDataLst>
      <p:tags r:id="rId1"/>
    </p:custDataLst>
    <p:extLst>
      <p:ext uri="{BB962C8B-B14F-4D97-AF65-F5344CB8AC3E}">
        <p14:creationId xmlns:p14="http://schemas.microsoft.com/office/powerpoint/2010/main" val="19575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sp>
        <p:nvSpPr>
          <p:cNvPr id="8" name="CaixaDeTexto 7"/>
          <p:cNvSpPr txBox="1"/>
          <p:nvPr/>
        </p:nvSpPr>
        <p:spPr>
          <a:xfrm>
            <a:off x="2667156" y="2251034"/>
            <a:ext cx="2159566" cy="1938992"/>
          </a:xfrm>
          <a:prstGeom prst="rect">
            <a:avLst/>
          </a:prstGeom>
          <a:noFill/>
        </p:spPr>
        <p:txBody>
          <a:bodyPr wrap="none" rtlCol="0">
            <a:spAutoFit/>
          </a:bodyPr>
          <a:lstStyle/>
          <a:p>
            <a:r>
              <a:rPr lang="pt-BR" sz="12000" b="1" dirty="0"/>
              <a:t>15</a:t>
            </a:r>
            <a:r>
              <a:rPr lang="pt-BR" sz="6000" b="1" dirty="0"/>
              <a:t>h</a:t>
            </a:r>
          </a:p>
        </p:txBody>
      </p:sp>
      <p:sp>
        <p:nvSpPr>
          <p:cNvPr id="10" name="Triângulo isósceles 9"/>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3" name="Retângulo 12"/>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5" name="Grupo 14"/>
          <p:cNvGrpSpPr/>
          <p:nvPr/>
        </p:nvGrpSpPr>
        <p:grpSpPr>
          <a:xfrm>
            <a:off x="1562620" y="2970140"/>
            <a:ext cx="638815" cy="638815"/>
            <a:chOff x="7035800" y="469900"/>
            <a:chExt cx="1676400" cy="1676400"/>
          </a:xfrm>
        </p:grpSpPr>
        <p:sp>
          <p:nvSpPr>
            <p:cNvPr id="16" name="Elipse 15"/>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7" name="Conector de seta reta 16"/>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Conector de seta reta 17"/>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7096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209416"/>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ARQUIVAMENTO</a:t>
            </a:r>
            <a:br>
              <a:rPr lang="pt-BR" sz="4400" b="1" dirty="0">
                <a:effectLst>
                  <a:outerShdw blurRad="38100" dist="38100" dir="2700000" algn="tl">
                    <a:srgbClr val="000000">
                      <a:alpha val="43137"/>
                    </a:srgbClr>
                  </a:outerShdw>
                </a:effectLst>
              </a:rPr>
            </a:br>
            <a:r>
              <a:rPr lang="pt-BR" sz="4400" b="1" dirty="0">
                <a:effectLst>
                  <a:outerShdw blurRad="38100" dist="38100" dir="2700000" algn="tl">
                    <a:srgbClr val="000000">
                      <a:alpha val="43137"/>
                    </a:srgbClr>
                  </a:outerShdw>
                </a:effectLst>
              </a:rPr>
              <a:t>E GERAÇÃO DE CERTIDÕES EM LOTE (FÍSICO)</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2</a:t>
            </a:r>
          </a:p>
        </p:txBody>
      </p:sp>
    </p:spTree>
    <p:custDataLst>
      <p:tags r:id="rId1"/>
    </p:custDataLst>
    <p:extLst>
      <p:ext uri="{BB962C8B-B14F-4D97-AF65-F5344CB8AC3E}">
        <p14:creationId xmlns:p14="http://schemas.microsoft.com/office/powerpoint/2010/main" val="28634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Arquivamento e geração de certidões em lote (físico)</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67552" y="1608361"/>
            <a:ext cx="5551986" cy="4903004"/>
            <a:chOff x="2194271" y="1423409"/>
            <a:chExt cx="5464869" cy="4819382"/>
          </a:xfrm>
        </p:grpSpPr>
        <p:sp>
          <p:nvSpPr>
            <p:cNvPr id="12" name="Rectangle 30"/>
            <p:cNvSpPr/>
            <p:nvPr/>
          </p:nvSpPr>
          <p:spPr>
            <a:xfrm>
              <a:off x="2195735" y="1423409"/>
              <a:ext cx="5463405"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194271" y="2298125"/>
              <a:ext cx="5460552"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023460" cy="1569660"/>
          </a:xfrm>
          <a:prstGeom prst="rect">
            <a:avLst/>
          </a:prstGeom>
          <a:noFill/>
        </p:spPr>
        <p:txBody>
          <a:bodyPr wrap="square" rtlCol="0">
            <a:spAutoFit/>
          </a:bodyPr>
          <a:lstStyle/>
          <a:p>
            <a:r>
              <a:rPr lang="pt-BR" sz="3200" dirty="0">
                <a:solidFill>
                  <a:schemeClr val="bg1"/>
                </a:solidFill>
              </a:rPr>
              <a:t>Ganho de velocidade no arquivamento e na emissão de certidões.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42927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212397"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836475" cy="3046988"/>
          </a:xfrm>
          <a:prstGeom prst="rect">
            <a:avLst/>
          </a:prstGeom>
          <a:noFill/>
        </p:spPr>
        <p:txBody>
          <a:bodyPr wrap="square" rtlCol="0">
            <a:spAutoFit/>
          </a:bodyPr>
          <a:lstStyle/>
          <a:p>
            <a:r>
              <a:rPr lang="pt-BR" sz="3200" dirty="0">
                <a:solidFill>
                  <a:schemeClr val="bg1"/>
                </a:solidFill>
              </a:rPr>
              <a:t>Incluir individualmente processos nos pacotes de arquivamento. </a:t>
            </a:r>
          </a:p>
          <a:p>
            <a:r>
              <a:rPr lang="pt-BR" sz="3200" dirty="0">
                <a:solidFill>
                  <a:schemeClr val="bg1"/>
                </a:solidFill>
              </a:rPr>
              <a:t>Emitir individualmente certidões para cada processo baixado.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Arquivamento e geração de certidões em lote (físico)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44881" y="1944924"/>
            <a:ext cx="1598387" cy="738664"/>
          </a:xfrm>
          <a:prstGeom prst="rect">
            <a:avLst/>
          </a:prstGeom>
        </p:spPr>
        <p:txBody>
          <a:bodyPr wrap="none">
            <a:spAutoFit/>
          </a:bodyPr>
          <a:lstStyle/>
          <a:p>
            <a:pPr algn="ctr"/>
            <a:r>
              <a:rPr lang="pt-BR" sz="2400" b="1" i="1" dirty="0">
                <a:solidFill>
                  <a:srgbClr val="DC0814"/>
                </a:solidFill>
              </a:rPr>
              <a:t>13 minutos</a:t>
            </a:r>
          </a:p>
          <a:p>
            <a:pPr algn="ctr"/>
            <a:r>
              <a:rPr lang="pt-BR" i="1" dirty="0"/>
              <a:t>por processos</a:t>
            </a:r>
          </a:p>
        </p:txBody>
      </p:sp>
    </p:spTree>
    <p:custDataLst>
      <p:tags r:id="rId1"/>
    </p:custDataLst>
    <p:extLst>
      <p:ext uri="{BB962C8B-B14F-4D97-AF65-F5344CB8AC3E}">
        <p14:creationId xmlns:p14="http://schemas.microsoft.com/office/powerpoint/2010/main" val="289630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472111"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650819" cy="2554545"/>
          </a:xfrm>
          <a:prstGeom prst="rect">
            <a:avLst/>
          </a:prstGeom>
          <a:noFill/>
        </p:spPr>
        <p:txBody>
          <a:bodyPr wrap="square" rtlCol="0">
            <a:spAutoFit/>
          </a:bodyPr>
          <a:lstStyle/>
          <a:p>
            <a:r>
              <a:rPr lang="pt-BR" sz="3200" dirty="0">
                <a:solidFill>
                  <a:schemeClr val="bg1"/>
                </a:solidFill>
              </a:rPr>
              <a:t>Incluir os processos em lote nos pacotes de arquivamento.</a:t>
            </a:r>
            <a:br>
              <a:rPr lang="pt-BR" sz="3200" dirty="0">
                <a:solidFill>
                  <a:schemeClr val="bg1"/>
                </a:solidFill>
              </a:rPr>
            </a:br>
            <a:r>
              <a:rPr lang="pt-BR" sz="3200" dirty="0">
                <a:solidFill>
                  <a:schemeClr val="bg1"/>
                </a:solidFill>
              </a:rPr>
              <a:t>Emitir as certidões também em lote.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Arquivamento e geração de certidões em lote (físico)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610685" y="1935297"/>
            <a:ext cx="1678536" cy="738664"/>
          </a:xfrm>
          <a:prstGeom prst="rect">
            <a:avLst/>
          </a:prstGeom>
        </p:spPr>
        <p:txBody>
          <a:bodyPr wrap="none">
            <a:spAutoFit/>
          </a:bodyPr>
          <a:lstStyle/>
          <a:p>
            <a:pPr algn="ctr"/>
            <a:r>
              <a:rPr lang="pt-BR" sz="2400" b="1" i="1" dirty="0"/>
              <a:t>2,4 minutos</a:t>
            </a:r>
          </a:p>
          <a:p>
            <a:pPr algn="ctr"/>
            <a:r>
              <a:rPr lang="pt-BR" i="1" dirty="0"/>
              <a:t>por processo</a:t>
            </a:r>
          </a:p>
        </p:txBody>
      </p:sp>
    </p:spTree>
    <p:custDataLst>
      <p:tags r:id="rId1"/>
    </p:custDataLst>
    <p:extLst>
      <p:ext uri="{BB962C8B-B14F-4D97-AF65-F5344CB8AC3E}">
        <p14:creationId xmlns:p14="http://schemas.microsoft.com/office/powerpoint/2010/main" val="13696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Arquivamento e geração de certidões em lote (físico)</a:t>
            </a:r>
          </a:p>
        </p:txBody>
      </p:sp>
      <p:sp>
        <p:nvSpPr>
          <p:cNvPr id="10" name="CaixaDeTexto 9"/>
          <p:cNvSpPr txBox="1"/>
          <p:nvPr/>
        </p:nvSpPr>
        <p:spPr>
          <a:xfrm>
            <a:off x="2403341" y="2088242"/>
            <a:ext cx="2159566" cy="3785652"/>
          </a:xfrm>
          <a:prstGeom prst="rect">
            <a:avLst/>
          </a:prstGeom>
          <a:noFill/>
        </p:spPr>
        <p:txBody>
          <a:bodyPr wrap="none" rtlCol="0">
            <a:spAutoFit/>
          </a:bodyPr>
          <a:lstStyle/>
          <a:p>
            <a:r>
              <a:rPr lang="pt-BR" sz="12000" b="1" dirty="0"/>
              <a:t>15</a:t>
            </a:r>
            <a:r>
              <a:rPr lang="pt-BR" sz="6000" b="1" dirty="0"/>
              <a:t>h</a:t>
            </a:r>
          </a:p>
          <a:p>
            <a:endParaRPr lang="pt-BR" sz="12000" b="1" dirty="0"/>
          </a:p>
        </p:txBody>
      </p:sp>
      <p:sp>
        <p:nvSpPr>
          <p:cNvPr id="11" name="Triângulo isósceles 10"/>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4" name="Retângulo 13"/>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804674"/>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7562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758054"/>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PAUTA DE AUDIÊNCIA</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3</a:t>
            </a:r>
          </a:p>
        </p:txBody>
      </p:sp>
    </p:spTree>
    <p:custDataLst>
      <p:tags r:id="rId1"/>
    </p:custDataLst>
    <p:extLst>
      <p:ext uri="{BB962C8B-B14F-4D97-AF65-F5344CB8AC3E}">
        <p14:creationId xmlns:p14="http://schemas.microsoft.com/office/powerpoint/2010/main" val="42690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5" name="Imagem 4"/>
          <p:cNvPicPr/>
          <p:nvPr/>
        </p:nvPicPr>
        <p:blipFill rotWithShape="1">
          <a:blip r:embed="rId4" cstate="print"/>
          <a:srcRect b="4425"/>
          <a:stretch/>
        </p:blipFill>
        <p:spPr bwMode="auto">
          <a:xfrm>
            <a:off x="1052187" y="1032585"/>
            <a:ext cx="7039626" cy="539326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8425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2"/>
          <p:cNvGrpSpPr/>
          <p:nvPr/>
        </p:nvGrpSpPr>
        <p:grpSpPr>
          <a:xfrm>
            <a:off x="6046566" y="-1358591"/>
            <a:ext cx="6338124" cy="7325840"/>
            <a:chOff x="4560715" y="2553886"/>
            <a:chExt cx="5508192" cy="6350971"/>
          </a:xfrm>
        </p:grpSpPr>
        <p:sp>
          <p:nvSpPr>
            <p:cNvPr id="14"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5"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6" name="Retângulo 15"/>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sp>
        <p:nvSpPr>
          <p:cNvPr id="18" name="Retângulo 9"/>
          <p:cNvSpPr/>
          <p:nvPr/>
        </p:nvSpPr>
        <p:spPr>
          <a:xfrm>
            <a:off x="0" y="0"/>
            <a:ext cx="3937000" cy="10160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latin typeface="Calibri" panose="020F0502020204030204" pitchFamily="34" charset="0"/>
              </a:rPr>
              <a:t>PROGRAMAÇÃO</a:t>
            </a:r>
          </a:p>
        </p:txBody>
      </p:sp>
      <p:sp>
        <p:nvSpPr>
          <p:cNvPr id="4" name="CaixaDeTexto 3"/>
          <p:cNvSpPr txBox="1"/>
          <p:nvPr/>
        </p:nvSpPr>
        <p:spPr>
          <a:xfrm>
            <a:off x="950797" y="1826457"/>
            <a:ext cx="3825214" cy="646331"/>
          </a:xfrm>
          <a:prstGeom prst="rect">
            <a:avLst/>
          </a:prstGeom>
          <a:noFill/>
        </p:spPr>
        <p:txBody>
          <a:bodyPr wrap="none" rtlCol="0">
            <a:spAutoFit/>
          </a:bodyPr>
          <a:lstStyle/>
          <a:p>
            <a:r>
              <a:rPr lang="pt-BR" sz="2400" dirty="0"/>
              <a:t>MANHÃ</a:t>
            </a:r>
            <a:r>
              <a:rPr lang="pt-BR" sz="3200" dirty="0"/>
              <a:t> </a:t>
            </a:r>
            <a:r>
              <a:rPr lang="pt-BR" sz="3600" dirty="0"/>
              <a:t>| </a:t>
            </a:r>
            <a:r>
              <a:rPr lang="pt-BR" sz="3600" b="1" dirty="0"/>
              <a:t>EXPOSIÇÃO</a:t>
            </a:r>
          </a:p>
        </p:txBody>
      </p:sp>
      <p:sp>
        <p:nvSpPr>
          <p:cNvPr id="5" name="Retângulo 4"/>
          <p:cNvSpPr/>
          <p:nvPr/>
        </p:nvSpPr>
        <p:spPr>
          <a:xfrm>
            <a:off x="880569" y="2488533"/>
            <a:ext cx="6558002" cy="954107"/>
          </a:xfrm>
          <a:prstGeom prst="rect">
            <a:avLst/>
          </a:prstGeom>
        </p:spPr>
        <p:txBody>
          <a:bodyPr wrap="square">
            <a:spAutoFit/>
          </a:bodyPr>
          <a:lstStyle/>
          <a:p>
            <a:pPr marL="285750" lvl="0" indent="-285750">
              <a:buFont typeface="Wingdings" panose="05000000000000000000" pitchFamily="2" charset="2"/>
              <a:buChar char="§"/>
            </a:pPr>
            <a:r>
              <a:rPr lang="pt-BR" sz="2800" dirty="0"/>
              <a:t>Recursos SAJ e produtividade</a:t>
            </a:r>
          </a:p>
          <a:p>
            <a:pPr marL="285750" lvl="0" indent="-285750">
              <a:buFont typeface="Wingdings" panose="05000000000000000000" pitchFamily="2" charset="2"/>
              <a:buChar char="§"/>
            </a:pPr>
            <a:r>
              <a:rPr lang="pt-BR" sz="2800" dirty="0"/>
              <a:t>Impacto do uso recomendado</a:t>
            </a:r>
          </a:p>
        </p:txBody>
      </p:sp>
      <p:sp>
        <p:nvSpPr>
          <p:cNvPr id="12" name="CaixaDeTexto 11"/>
          <p:cNvSpPr txBox="1"/>
          <p:nvPr/>
        </p:nvSpPr>
        <p:spPr>
          <a:xfrm>
            <a:off x="2499909" y="4315865"/>
            <a:ext cx="3017173" cy="646331"/>
          </a:xfrm>
          <a:prstGeom prst="rect">
            <a:avLst/>
          </a:prstGeom>
          <a:noFill/>
        </p:spPr>
        <p:txBody>
          <a:bodyPr wrap="none" rtlCol="0">
            <a:spAutoFit/>
          </a:bodyPr>
          <a:lstStyle/>
          <a:p>
            <a:r>
              <a:rPr lang="pt-BR" sz="2400" dirty="0"/>
              <a:t>TARDE</a:t>
            </a:r>
            <a:r>
              <a:rPr lang="pt-BR" sz="3600" dirty="0"/>
              <a:t> | </a:t>
            </a:r>
            <a:r>
              <a:rPr lang="pt-BR" sz="3600" b="1" dirty="0"/>
              <a:t>OFICINA</a:t>
            </a:r>
          </a:p>
        </p:txBody>
      </p:sp>
      <p:sp>
        <p:nvSpPr>
          <p:cNvPr id="6" name="Retângulo 5"/>
          <p:cNvSpPr/>
          <p:nvPr/>
        </p:nvSpPr>
        <p:spPr>
          <a:xfrm>
            <a:off x="-1397635" y="5040867"/>
            <a:ext cx="6877316" cy="523220"/>
          </a:xfrm>
          <a:prstGeom prst="rect">
            <a:avLst/>
          </a:prstGeom>
        </p:spPr>
        <p:txBody>
          <a:bodyPr wrap="square">
            <a:spAutoFit/>
          </a:bodyPr>
          <a:lstStyle/>
          <a:p>
            <a:pPr marL="285750" lvl="0" indent="-285750" algn="r">
              <a:buFont typeface="Wingdings" panose="05000000000000000000" pitchFamily="2" charset="2"/>
              <a:buChar char="§"/>
            </a:pPr>
            <a:r>
              <a:rPr lang="pt-BR" sz="2800" dirty="0"/>
              <a:t>Como implantar as boas práticas</a:t>
            </a:r>
          </a:p>
        </p:txBody>
      </p:sp>
      <p:sp>
        <p:nvSpPr>
          <p:cNvPr id="3" name="Retângulo 2"/>
          <p:cNvSpPr/>
          <p:nvPr/>
        </p:nvSpPr>
        <p:spPr>
          <a:xfrm>
            <a:off x="698500" y="1930400"/>
            <a:ext cx="114300" cy="180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13" name="Retângulo 12"/>
          <p:cNvSpPr/>
          <p:nvPr/>
        </p:nvSpPr>
        <p:spPr>
          <a:xfrm>
            <a:off x="5600700" y="4330700"/>
            <a:ext cx="114300" cy="21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17" name="Retângulo 16"/>
          <p:cNvSpPr/>
          <p:nvPr/>
        </p:nvSpPr>
        <p:spPr>
          <a:xfrm>
            <a:off x="4013199" y="0"/>
            <a:ext cx="161637" cy="100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pic>
        <p:nvPicPr>
          <p:cNvPr id="19"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Tree>
    <p:custDataLst>
      <p:tags r:id="rId1"/>
    </p:custDataLst>
    <p:extLst>
      <p:ext uri="{BB962C8B-B14F-4D97-AF65-F5344CB8AC3E}">
        <p14:creationId xmlns:p14="http://schemas.microsoft.com/office/powerpoint/2010/main" val="2637313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4" name="Imagem 3"/>
          <p:cNvPicPr/>
          <p:nvPr/>
        </p:nvPicPr>
        <p:blipFill rotWithShape="1">
          <a:blip r:embed="rId4" cstate="print"/>
          <a:srcRect b="3807"/>
          <a:stretch/>
        </p:blipFill>
        <p:spPr bwMode="auto">
          <a:xfrm>
            <a:off x="851770" y="1121079"/>
            <a:ext cx="7440460" cy="53799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08318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5"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6" name="Group 35"/>
          <p:cNvGrpSpPr/>
          <p:nvPr/>
        </p:nvGrpSpPr>
        <p:grpSpPr>
          <a:xfrm>
            <a:off x="358588" y="1608361"/>
            <a:ext cx="5551324" cy="4903004"/>
            <a:chOff x="2185448" y="1423409"/>
            <a:chExt cx="5464217" cy="4819382"/>
          </a:xfrm>
        </p:grpSpPr>
        <p:sp>
          <p:nvSpPr>
            <p:cNvPr id="7" name="Rectangle 30"/>
            <p:cNvSpPr/>
            <p:nvPr/>
          </p:nvSpPr>
          <p:spPr>
            <a:xfrm>
              <a:off x="2185448" y="1423409"/>
              <a:ext cx="5464217"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8" name="Rectangle 26"/>
            <p:cNvSpPr/>
            <p:nvPr/>
          </p:nvSpPr>
          <p:spPr>
            <a:xfrm>
              <a:off x="2185448"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10" name="TextBox 8"/>
          <p:cNvSpPr txBox="1"/>
          <p:nvPr/>
        </p:nvSpPr>
        <p:spPr>
          <a:xfrm>
            <a:off x="543600" y="2736000"/>
            <a:ext cx="4122072" cy="2062103"/>
          </a:xfrm>
          <a:prstGeom prst="rect">
            <a:avLst/>
          </a:prstGeom>
          <a:noFill/>
        </p:spPr>
        <p:txBody>
          <a:bodyPr wrap="square" rtlCol="0">
            <a:spAutoFit/>
          </a:bodyPr>
          <a:lstStyle/>
          <a:p>
            <a:r>
              <a:rPr lang="pt-BR" sz="3200" dirty="0">
                <a:solidFill>
                  <a:schemeClr val="bg1"/>
                </a:solidFill>
              </a:rPr>
              <a:t>Implica maior controle para o conjunto do cartório e economia de tempo.</a:t>
            </a:r>
          </a:p>
        </p:txBody>
      </p:sp>
      <p:sp>
        <p:nvSpPr>
          <p:cNvPr id="11" name="Elipse 10"/>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2" name="CaixaDeTexto 11"/>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15107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p:cNvGrpSpPr/>
          <p:nvPr/>
        </p:nvGrpSpPr>
        <p:grpSpPr>
          <a:xfrm>
            <a:off x="367553" y="1608361"/>
            <a:ext cx="5549153" cy="4903004"/>
            <a:chOff x="2194272" y="1423409"/>
            <a:chExt cx="8321069" cy="4819382"/>
          </a:xfrm>
        </p:grpSpPr>
        <p:sp>
          <p:nvSpPr>
            <p:cNvPr id="5"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6"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ctangle 20"/>
            <p:cNvSpPr/>
            <p:nvPr/>
          </p:nvSpPr>
          <p:spPr>
            <a:xfrm>
              <a:off x="2512241" y="1544578"/>
              <a:ext cx="7357847"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8" name="Elipse 7"/>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9" name="Grupo 8"/>
          <p:cNvGrpSpPr/>
          <p:nvPr/>
        </p:nvGrpSpPr>
        <p:grpSpPr>
          <a:xfrm>
            <a:off x="4966634" y="5197641"/>
            <a:ext cx="743223" cy="702645"/>
            <a:chOff x="4109988" y="4793380"/>
            <a:chExt cx="1973179" cy="1443790"/>
          </a:xfrm>
        </p:grpSpPr>
        <p:cxnSp>
          <p:nvCxnSpPr>
            <p:cNvPr id="10" name="Conector reto 9"/>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1" name="Conector reto 10"/>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12" name="TextBox 8"/>
          <p:cNvSpPr txBox="1"/>
          <p:nvPr/>
        </p:nvSpPr>
        <p:spPr>
          <a:xfrm>
            <a:off x="543600" y="2736000"/>
            <a:ext cx="3884580" cy="2554545"/>
          </a:xfrm>
          <a:prstGeom prst="rect">
            <a:avLst/>
          </a:prstGeom>
          <a:noFill/>
        </p:spPr>
        <p:txBody>
          <a:bodyPr wrap="square" rtlCol="0">
            <a:spAutoFit/>
          </a:bodyPr>
          <a:lstStyle/>
          <a:p>
            <a:r>
              <a:rPr lang="pt-BR" sz="3200" dirty="0">
                <a:solidFill>
                  <a:schemeClr val="bg1"/>
                </a:solidFill>
              </a:rPr>
              <a:t>Usar uma forma de controle fora do sistema (agenda física), implicando perda de tempo.</a:t>
            </a:r>
          </a:p>
        </p:txBody>
      </p:sp>
      <p:sp>
        <p:nvSpPr>
          <p:cNvPr id="1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14"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15" name="Triângulo isósceles 14"/>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tângulo 15"/>
          <p:cNvSpPr/>
          <p:nvPr/>
        </p:nvSpPr>
        <p:spPr>
          <a:xfrm>
            <a:off x="6614546" y="1944924"/>
            <a:ext cx="1459054" cy="738664"/>
          </a:xfrm>
          <a:prstGeom prst="rect">
            <a:avLst/>
          </a:prstGeom>
        </p:spPr>
        <p:txBody>
          <a:bodyPr wrap="none">
            <a:spAutoFit/>
          </a:bodyPr>
          <a:lstStyle/>
          <a:p>
            <a:pPr algn="ctr"/>
            <a:r>
              <a:rPr lang="pt-BR" sz="2400" b="1" i="1" dirty="0">
                <a:solidFill>
                  <a:srgbClr val="DC0814"/>
                </a:solidFill>
              </a:rPr>
              <a:t>6 minutos</a:t>
            </a:r>
          </a:p>
          <a:p>
            <a:pPr algn="ctr"/>
            <a:r>
              <a:rPr lang="pt-BR" i="1" dirty="0"/>
              <a:t>por audiência</a:t>
            </a:r>
          </a:p>
        </p:txBody>
      </p:sp>
    </p:spTree>
    <p:custDataLst>
      <p:tags r:id="rId1"/>
    </p:custDataLst>
    <p:extLst>
      <p:ext uri="{BB962C8B-B14F-4D97-AF65-F5344CB8AC3E}">
        <p14:creationId xmlns:p14="http://schemas.microsoft.com/office/powerpoint/2010/main" val="32374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5"/>
          <p:cNvGrpSpPr/>
          <p:nvPr/>
        </p:nvGrpSpPr>
        <p:grpSpPr>
          <a:xfrm>
            <a:off x="367553" y="1608361"/>
            <a:ext cx="5549153" cy="4903004"/>
            <a:chOff x="2194272" y="1423409"/>
            <a:chExt cx="8321069" cy="4819382"/>
          </a:xfrm>
        </p:grpSpPr>
        <p:sp>
          <p:nvSpPr>
            <p:cNvPr id="5"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6"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ctangle 20"/>
            <p:cNvSpPr/>
            <p:nvPr/>
          </p:nvSpPr>
          <p:spPr>
            <a:xfrm>
              <a:off x="2512241" y="1544578"/>
              <a:ext cx="7386413"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8" name="Elipse 7"/>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9" name="Grupo 8"/>
          <p:cNvGrpSpPr/>
          <p:nvPr/>
        </p:nvGrpSpPr>
        <p:grpSpPr>
          <a:xfrm rot="20480407">
            <a:off x="4841269" y="5186559"/>
            <a:ext cx="1804229" cy="539015"/>
            <a:chOff x="6218427" y="2653494"/>
            <a:chExt cx="1804229" cy="539015"/>
          </a:xfrm>
        </p:grpSpPr>
        <p:sp>
          <p:nvSpPr>
            <p:cNvPr id="10" name="Retângulo 9"/>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3" name="TextBox 8"/>
          <p:cNvSpPr txBox="1"/>
          <p:nvPr/>
        </p:nvSpPr>
        <p:spPr>
          <a:xfrm>
            <a:off x="543600" y="2736000"/>
            <a:ext cx="4154087" cy="2554545"/>
          </a:xfrm>
          <a:prstGeom prst="rect">
            <a:avLst/>
          </a:prstGeom>
          <a:noFill/>
        </p:spPr>
        <p:txBody>
          <a:bodyPr wrap="square" rtlCol="0">
            <a:spAutoFit/>
          </a:bodyPr>
          <a:lstStyle/>
          <a:p>
            <a:r>
              <a:rPr lang="pt-BR" sz="3200" dirty="0">
                <a:solidFill>
                  <a:schemeClr val="bg1"/>
                </a:solidFill>
              </a:rPr>
              <a:t>Ganhar tempo controlando 100% das audiências pela funcionalidade de pauta de audiências. </a:t>
            </a:r>
          </a:p>
        </p:txBody>
      </p:sp>
      <p:sp>
        <p:nvSpPr>
          <p:cNvPr id="14"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pic>
        <p:nvPicPr>
          <p:cNvPr id="15"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16" name="Triângulo isósceles 15"/>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p:cNvSpPr/>
          <p:nvPr/>
        </p:nvSpPr>
        <p:spPr>
          <a:xfrm>
            <a:off x="6610684" y="1935297"/>
            <a:ext cx="1678536" cy="738664"/>
          </a:xfrm>
          <a:prstGeom prst="rect">
            <a:avLst/>
          </a:prstGeom>
        </p:spPr>
        <p:txBody>
          <a:bodyPr wrap="none">
            <a:spAutoFit/>
          </a:bodyPr>
          <a:lstStyle/>
          <a:p>
            <a:pPr algn="ctr"/>
            <a:r>
              <a:rPr lang="pt-BR" sz="2400" b="1" i="1" dirty="0"/>
              <a:t>3,5 minutos</a:t>
            </a:r>
          </a:p>
          <a:p>
            <a:pPr algn="ctr"/>
            <a:r>
              <a:rPr lang="pt-BR" i="1" dirty="0"/>
              <a:t>por audiência</a:t>
            </a:r>
          </a:p>
        </p:txBody>
      </p:sp>
    </p:spTree>
    <p:custDataLst>
      <p:tags r:id="rId1"/>
    </p:custDataLst>
    <p:extLst>
      <p:ext uri="{BB962C8B-B14F-4D97-AF65-F5344CB8AC3E}">
        <p14:creationId xmlns:p14="http://schemas.microsoft.com/office/powerpoint/2010/main" val="15733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5"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Pauta de Audiência</a:t>
            </a:r>
          </a:p>
        </p:txBody>
      </p:sp>
      <p:sp>
        <p:nvSpPr>
          <p:cNvPr id="6" name="CaixaDeTexto 5"/>
          <p:cNvSpPr txBox="1"/>
          <p:nvPr/>
        </p:nvSpPr>
        <p:spPr>
          <a:xfrm>
            <a:off x="2403341" y="2088242"/>
            <a:ext cx="1378904" cy="3785652"/>
          </a:xfrm>
          <a:prstGeom prst="rect">
            <a:avLst/>
          </a:prstGeom>
          <a:noFill/>
        </p:spPr>
        <p:txBody>
          <a:bodyPr wrap="none" rtlCol="0">
            <a:spAutoFit/>
          </a:bodyPr>
          <a:lstStyle/>
          <a:p>
            <a:r>
              <a:rPr lang="pt-BR" sz="12000" b="1" dirty="0"/>
              <a:t>5</a:t>
            </a:r>
            <a:r>
              <a:rPr lang="pt-BR" sz="6000" b="1" dirty="0"/>
              <a:t>h</a:t>
            </a:r>
          </a:p>
          <a:p>
            <a:endParaRPr lang="pt-BR" sz="12000" b="1" dirty="0"/>
          </a:p>
        </p:txBody>
      </p:sp>
      <p:sp>
        <p:nvSpPr>
          <p:cNvPr id="7" name="Triângulo isósceles 6"/>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9" name="Retângulo 8"/>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0" name="Grupo 9"/>
          <p:cNvGrpSpPr/>
          <p:nvPr/>
        </p:nvGrpSpPr>
        <p:grpSpPr>
          <a:xfrm>
            <a:off x="-1482789" y="4328899"/>
            <a:ext cx="6338124" cy="7325840"/>
            <a:chOff x="4560715" y="2553886"/>
            <a:chExt cx="5508192" cy="6350971"/>
          </a:xfrm>
        </p:grpSpPr>
        <p:sp>
          <p:nvSpPr>
            <p:cNvPr id="11"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2"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3" name="Retângulo 12"/>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14" name="Grupo 13"/>
          <p:cNvGrpSpPr/>
          <p:nvPr/>
        </p:nvGrpSpPr>
        <p:grpSpPr>
          <a:xfrm>
            <a:off x="1562620" y="2804674"/>
            <a:ext cx="638815" cy="638815"/>
            <a:chOff x="7035800" y="469900"/>
            <a:chExt cx="1676400" cy="1676400"/>
          </a:xfrm>
        </p:grpSpPr>
        <p:sp>
          <p:nvSpPr>
            <p:cNvPr id="15" name="Elipse 14"/>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6" name="Conector de seta reta 15"/>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Conector de seta reta 16"/>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12997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036162"/>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CONFIGURAÇÃO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DE COLUNAS</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E OBSERVAÇÃO</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4</a:t>
            </a:r>
          </a:p>
        </p:txBody>
      </p:sp>
    </p:spTree>
    <p:custDataLst>
      <p:tags r:id="rId1"/>
    </p:custDataLst>
    <p:extLst>
      <p:ext uri="{BB962C8B-B14F-4D97-AF65-F5344CB8AC3E}">
        <p14:creationId xmlns:p14="http://schemas.microsoft.com/office/powerpoint/2010/main" val="42814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7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4" name="Imagem 3"/>
          <p:cNvPicPr/>
          <p:nvPr/>
        </p:nvPicPr>
        <p:blipFill rotWithShape="1">
          <a:blip r:embed="rId4" cstate="print"/>
          <a:srcRect b="3933"/>
          <a:stretch/>
        </p:blipFill>
        <p:spPr bwMode="auto">
          <a:xfrm>
            <a:off x="682388" y="1062125"/>
            <a:ext cx="7779224" cy="564941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7994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5" name="Imagem 4"/>
          <p:cNvPicPr/>
          <p:nvPr/>
        </p:nvPicPr>
        <p:blipFill rotWithShape="1">
          <a:blip r:embed="rId4" cstate="print"/>
          <a:srcRect b="4005"/>
          <a:stretch/>
        </p:blipFill>
        <p:spPr bwMode="auto">
          <a:xfrm>
            <a:off x="1064525" y="1221475"/>
            <a:ext cx="7014950" cy="523391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8879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63251" y="1608361"/>
            <a:ext cx="5547600" cy="4903004"/>
            <a:chOff x="2190038" y="1423409"/>
            <a:chExt cx="5460551" cy="4819382"/>
          </a:xfrm>
        </p:grpSpPr>
        <p:sp>
          <p:nvSpPr>
            <p:cNvPr id="12" name="Rectangle 30"/>
            <p:cNvSpPr/>
            <p:nvPr/>
          </p:nvSpPr>
          <p:spPr>
            <a:xfrm>
              <a:off x="2195734" y="1423409"/>
              <a:ext cx="5453930"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190038"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238613" cy="2062103"/>
          </a:xfrm>
          <a:prstGeom prst="rect">
            <a:avLst/>
          </a:prstGeom>
          <a:noFill/>
        </p:spPr>
        <p:txBody>
          <a:bodyPr wrap="square" rtlCol="0">
            <a:spAutoFit/>
          </a:bodyPr>
          <a:lstStyle/>
          <a:p>
            <a:r>
              <a:rPr lang="pt-BR" sz="3200" dirty="0">
                <a:solidFill>
                  <a:schemeClr val="bg1"/>
                </a:solidFill>
              </a:rPr>
              <a:t>Elimina a necessidade de acesso ao processo para buscar informações ou executar ações.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23961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61137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625725" cy="2062103"/>
          </a:xfrm>
          <a:prstGeom prst="rect">
            <a:avLst/>
          </a:prstGeom>
          <a:noFill/>
        </p:spPr>
        <p:txBody>
          <a:bodyPr wrap="square" rtlCol="0">
            <a:spAutoFit/>
          </a:bodyPr>
          <a:lstStyle/>
          <a:p>
            <a:r>
              <a:rPr lang="pt-BR" sz="3200" dirty="0">
                <a:solidFill>
                  <a:schemeClr val="bg1"/>
                </a:solidFill>
              </a:rPr>
              <a:t>Não usar a coluna de observações ou usar fora do padrão, impedindo o uso dos filtros.</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49992" y="1873802"/>
            <a:ext cx="2594008" cy="1107996"/>
          </a:xfrm>
          <a:prstGeom prst="rect">
            <a:avLst/>
          </a:prstGeom>
        </p:spPr>
        <p:txBody>
          <a:bodyPr wrap="square">
            <a:spAutoFit/>
          </a:bodyPr>
          <a:lstStyle/>
          <a:p>
            <a:r>
              <a:rPr lang="pt-BR" i="1" dirty="0"/>
              <a:t>Visualiza autos </a:t>
            </a:r>
            <a:r>
              <a:rPr lang="pt-BR" sz="2400" b="1" i="1" dirty="0">
                <a:solidFill>
                  <a:srgbClr val="DC0814"/>
                </a:solidFill>
              </a:rPr>
              <a:t>sempre</a:t>
            </a:r>
            <a:r>
              <a:rPr lang="pt-BR" i="1" dirty="0"/>
              <a:t> que </a:t>
            </a:r>
            <a:r>
              <a:rPr lang="pt-BR" sz="2400" b="1" i="1" dirty="0">
                <a:solidFill>
                  <a:srgbClr val="DC0814"/>
                </a:solidFill>
              </a:rPr>
              <a:t>necessita</a:t>
            </a:r>
            <a:r>
              <a:rPr lang="pt-BR" sz="2400" b="1" i="1" dirty="0"/>
              <a:t> </a:t>
            </a:r>
            <a:r>
              <a:rPr lang="pt-BR" i="1" dirty="0"/>
              <a:t>buscar informações do processo.</a:t>
            </a:r>
          </a:p>
        </p:txBody>
      </p:sp>
    </p:spTree>
    <p:custDataLst>
      <p:tags r:id="rId1"/>
    </p:custDataLst>
    <p:extLst>
      <p:ext uri="{BB962C8B-B14F-4D97-AF65-F5344CB8AC3E}">
        <p14:creationId xmlns:p14="http://schemas.microsoft.com/office/powerpoint/2010/main" val="120178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ângulo 36"/>
          <p:cNvSpPr/>
          <p:nvPr/>
        </p:nvSpPr>
        <p:spPr>
          <a:xfrm>
            <a:off x="3530600" y="4162426"/>
            <a:ext cx="5613400" cy="5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8" name="Retângulo 37"/>
          <p:cNvSpPr/>
          <p:nvPr/>
        </p:nvSpPr>
        <p:spPr>
          <a:xfrm>
            <a:off x="3530600" y="4935539"/>
            <a:ext cx="5613400" cy="5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9" name="Retângulo 38"/>
          <p:cNvSpPr/>
          <p:nvPr/>
        </p:nvSpPr>
        <p:spPr>
          <a:xfrm>
            <a:off x="3530600" y="3389313"/>
            <a:ext cx="5613400" cy="5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0" name="Retângulo 39"/>
          <p:cNvSpPr/>
          <p:nvPr/>
        </p:nvSpPr>
        <p:spPr>
          <a:xfrm>
            <a:off x="3530600" y="2616200"/>
            <a:ext cx="5613400" cy="5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1" name="Retângulo 40"/>
          <p:cNvSpPr/>
          <p:nvPr/>
        </p:nvSpPr>
        <p:spPr>
          <a:xfrm>
            <a:off x="3530599" y="1854200"/>
            <a:ext cx="5658487" cy="51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5" name="Retângulo 34"/>
          <p:cNvSpPr/>
          <p:nvPr/>
        </p:nvSpPr>
        <p:spPr>
          <a:xfrm>
            <a:off x="0" y="4162426"/>
            <a:ext cx="3429000" cy="5148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6" name="Retângulo 35"/>
          <p:cNvSpPr/>
          <p:nvPr/>
        </p:nvSpPr>
        <p:spPr>
          <a:xfrm>
            <a:off x="0" y="4935539"/>
            <a:ext cx="3429000" cy="5148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4" name="Retângulo 33"/>
          <p:cNvSpPr/>
          <p:nvPr/>
        </p:nvSpPr>
        <p:spPr>
          <a:xfrm>
            <a:off x="0" y="3389313"/>
            <a:ext cx="3429000" cy="5148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3" name="Retângulo 32"/>
          <p:cNvSpPr/>
          <p:nvPr/>
        </p:nvSpPr>
        <p:spPr>
          <a:xfrm>
            <a:off x="0" y="2616200"/>
            <a:ext cx="3429000" cy="5148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2" name="Retângulo 31"/>
          <p:cNvSpPr/>
          <p:nvPr/>
        </p:nvSpPr>
        <p:spPr>
          <a:xfrm>
            <a:off x="0" y="1854200"/>
            <a:ext cx="3456542" cy="515888"/>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0" name="Retângulo 9"/>
          <p:cNvSpPr/>
          <p:nvPr/>
        </p:nvSpPr>
        <p:spPr>
          <a:xfrm>
            <a:off x="0" y="0"/>
            <a:ext cx="4699000" cy="10160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latin typeface="Calibri" panose="020F0502020204030204" pitchFamily="34" charset="0"/>
              </a:rPr>
              <a:t>O QUE NOS MOTIVOU?</a:t>
            </a:r>
          </a:p>
        </p:txBody>
      </p:sp>
      <p:sp>
        <p:nvSpPr>
          <p:cNvPr id="28" name="CaixaDeTexto 27"/>
          <p:cNvSpPr txBox="1"/>
          <p:nvPr/>
        </p:nvSpPr>
        <p:spPr>
          <a:xfrm>
            <a:off x="407537" y="4900651"/>
            <a:ext cx="2587399"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EXECUÇÃO</a:t>
            </a:r>
          </a:p>
        </p:txBody>
      </p:sp>
      <p:sp>
        <p:nvSpPr>
          <p:cNvPr id="26" name="CaixaDeTexto 25"/>
          <p:cNvSpPr txBox="1"/>
          <p:nvPr/>
        </p:nvSpPr>
        <p:spPr>
          <a:xfrm>
            <a:off x="407537" y="4132301"/>
            <a:ext cx="3631063"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SOLUÇÃO   </a:t>
            </a:r>
          </a:p>
        </p:txBody>
      </p:sp>
      <p:sp>
        <p:nvSpPr>
          <p:cNvPr id="6" name="Retângulo 5"/>
          <p:cNvSpPr/>
          <p:nvPr/>
        </p:nvSpPr>
        <p:spPr>
          <a:xfrm>
            <a:off x="3688260" y="1896124"/>
            <a:ext cx="5658486" cy="450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Produtividade X uso do SAJ</a:t>
            </a:r>
          </a:p>
        </p:txBody>
      </p:sp>
      <p:sp>
        <p:nvSpPr>
          <p:cNvPr id="16" name="Retângulo 15"/>
          <p:cNvSpPr/>
          <p:nvPr/>
        </p:nvSpPr>
        <p:spPr>
          <a:xfrm>
            <a:off x="3688260" y="4339926"/>
            <a:ext cx="5209533" cy="206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Conscientizar </a:t>
            </a:r>
            <a:r>
              <a:rPr lang="pt-BR" sz="2800" dirty="0">
                <a:solidFill>
                  <a:schemeClr val="bg1"/>
                </a:solidFill>
              </a:rPr>
              <a:t>&amp; c</a:t>
            </a:r>
            <a:r>
              <a:rPr lang="pt-BR" sz="2800" kern="1200" dirty="0">
                <a:solidFill>
                  <a:schemeClr val="bg1"/>
                </a:solidFill>
              </a:rPr>
              <a:t>apacitar </a:t>
            </a:r>
          </a:p>
        </p:txBody>
      </p:sp>
      <p:sp>
        <p:nvSpPr>
          <p:cNvPr id="20" name="Retângulo 19"/>
          <p:cNvSpPr/>
          <p:nvPr/>
        </p:nvSpPr>
        <p:spPr>
          <a:xfrm>
            <a:off x="3688260" y="5129775"/>
            <a:ext cx="4676169" cy="165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Workshops </a:t>
            </a:r>
            <a:r>
              <a:rPr lang="pt-BR" sz="2800" dirty="0">
                <a:solidFill>
                  <a:schemeClr val="bg1"/>
                </a:solidFill>
              </a:rPr>
              <a:t>&amp; r</a:t>
            </a:r>
            <a:r>
              <a:rPr lang="pt-BR" sz="2800" kern="1200" dirty="0">
                <a:solidFill>
                  <a:schemeClr val="bg1"/>
                </a:solidFill>
              </a:rPr>
              <a:t>eciclagens</a:t>
            </a:r>
          </a:p>
        </p:txBody>
      </p:sp>
      <p:sp>
        <p:nvSpPr>
          <p:cNvPr id="3" name="CaixaDeTexto 2"/>
          <p:cNvSpPr txBox="1"/>
          <p:nvPr/>
        </p:nvSpPr>
        <p:spPr>
          <a:xfrm>
            <a:off x="407537" y="1827251"/>
            <a:ext cx="3656463"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EVIDÊNCIA</a:t>
            </a:r>
            <a:endParaRPr lang="pt-BR" sz="3200" b="1" dirty="0">
              <a:effectLst>
                <a:outerShdw blurRad="38100" dist="38100" dir="2700000" algn="tl">
                  <a:srgbClr val="000000">
                    <a:alpha val="43137"/>
                  </a:srgbClr>
                </a:outerShdw>
              </a:effectLst>
            </a:endParaRPr>
          </a:p>
        </p:txBody>
      </p:sp>
      <p:sp>
        <p:nvSpPr>
          <p:cNvPr id="22" name="CaixaDeTexto 21"/>
          <p:cNvSpPr txBox="1"/>
          <p:nvPr/>
        </p:nvSpPr>
        <p:spPr>
          <a:xfrm>
            <a:off x="407537" y="2595601"/>
            <a:ext cx="4164463"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INVESTIGAÇÃO</a:t>
            </a:r>
            <a:endParaRPr lang="pt-BR" sz="3200" b="1" dirty="0">
              <a:effectLst>
                <a:outerShdw blurRad="38100" dist="38100" dir="2700000" algn="tl">
                  <a:srgbClr val="000000">
                    <a:alpha val="43137"/>
                  </a:srgbClr>
                </a:outerShdw>
              </a:effectLst>
            </a:endParaRPr>
          </a:p>
        </p:txBody>
      </p:sp>
      <p:sp>
        <p:nvSpPr>
          <p:cNvPr id="10" name="Retângulo 9"/>
          <p:cNvSpPr/>
          <p:nvPr/>
        </p:nvSpPr>
        <p:spPr>
          <a:xfrm>
            <a:off x="3688260" y="2725789"/>
            <a:ext cx="5955330" cy="3942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Funcionalidades mais impactantes </a:t>
            </a:r>
          </a:p>
        </p:txBody>
      </p:sp>
      <p:sp>
        <p:nvSpPr>
          <p:cNvPr id="24" name="CaixaDeTexto 23"/>
          <p:cNvSpPr txBox="1"/>
          <p:nvPr/>
        </p:nvSpPr>
        <p:spPr>
          <a:xfrm>
            <a:off x="407538" y="3363951"/>
            <a:ext cx="2970662" cy="584775"/>
          </a:xfrm>
          <a:prstGeom prst="rect">
            <a:avLst/>
          </a:prstGeom>
          <a:noFill/>
        </p:spPr>
        <p:txBody>
          <a:bodyPr wrap="square" rtlCol="0">
            <a:spAutoFit/>
          </a:bodyPr>
          <a:lstStyle/>
          <a:p>
            <a:r>
              <a:rPr lang="pt-BR" sz="3200" b="1" dirty="0">
                <a:solidFill>
                  <a:schemeClr val="bg1"/>
                </a:solidFill>
                <a:effectLst>
                  <a:outerShdw blurRad="38100" dist="38100" dir="2700000" algn="tl">
                    <a:srgbClr val="000000">
                      <a:alpha val="43137"/>
                    </a:srgbClr>
                  </a:outerShdw>
                </a:effectLst>
              </a:rPr>
              <a:t>IDENTIFICAÇÃO</a:t>
            </a:r>
            <a:endParaRPr lang="pt-BR" sz="3200" b="1" dirty="0">
              <a:solidFill>
                <a:sysClr val="windowText" lastClr="000000"/>
              </a:solidFill>
              <a:effectLst>
                <a:outerShdw blurRad="38100" dist="38100" dir="2700000" algn="tl">
                  <a:srgbClr val="000000">
                    <a:alpha val="43137"/>
                  </a:srgbClr>
                </a:outerShdw>
              </a:effectLst>
            </a:endParaRPr>
          </a:p>
        </p:txBody>
      </p:sp>
      <p:sp>
        <p:nvSpPr>
          <p:cNvPr id="13" name="Retângulo 12"/>
          <p:cNvSpPr/>
          <p:nvPr/>
        </p:nvSpPr>
        <p:spPr>
          <a:xfrm>
            <a:off x="3688260" y="3521771"/>
            <a:ext cx="3226212" cy="292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800" kern="1200" dirty="0">
                <a:solidFill>
                  <a:schemeClr val="bg1"/>
                </a:solidFill>
              </a:rPr>
              <a:t>Melhores práticas</a:t>
            </a:r>
          </a:p>
        </p:txBody>
      </p:sp>
      <p:pic>
        <p:nvPicPr>
          <p:cNvPr id="29"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5" name="Retângulo 24"/>
          <p:cNvSpPr/>
          <p:nvPr/>
        </p:nvSpPr>
        <p:spPr>
          <a:xfrm>
            <a:off x="4775202" y="0"/>
            <a:ext cx="161637" cy="100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Tree>
    <p:custDataLst>
      <p:tags r:id="rId1"/>
    </p:custDataLst>
    <p:extLst>
      <p:ext uri="{BB962C8B-B14F-4D97-AF65-F5344CB8AC3E}">
        <p14:creationId xmlns:p14="http://schemas.microsoft.com/office/powerpoint/2010/main" val="434355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123447"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413394" cy="2554545"/>
          </a:xfrm>
          <a:prstGeom prst="rect">
            <a:avLst/>
          </a:prstGeom>
          <a:noFill/>
        </p:spPr>
        <p:txBody>
          <a:bodyPr wrap="square" rtlCol="0">
            <a:spAutoFit/>
          </a:bodyPr>
          <a:lstStyle/>
          <a:p>
            <a:r>
              <a:rPr lang="pt-BR" sz="3200" dirty="0">
                <a:solidFill>
                  <a:schemeClr val="bg1"/>
                </a:solidFill>
              </a:rPr>
              <a:t>Configurar corretamente o estilo de visualização com as colunas mais usadas e utilizar os</a:t>
            </a:r>
            <a:br>
              <a:rPr lang="pt-BR" sz="3200" dirty="0">
                <a:solidFill>
                  <a:schemeClr val="bg1"/>
                </a:solidFill>
              </a:rPr>
            </a:br>
            <a:r>
              <a:rPr lang="pt-BR" sz="3200" dirty="0">
                <a:solidFill>
                  <a:schemeClr val="bg1"/>
                </a:solidFill>
              </a:rPr>
              <a:t>filtros disponíveis.</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478188" y="1916047"/>
            <a:ext cx="1578157" cy="1015663"/>
          </a:xfrm>
          <a:prstGeom prst="rect">
            <a:avLst/>
          </a:prstGeom>
        </p:spPr>
        <p:txBody>
          <a:bodyPr wrap="square">
            <a:spAutoFit/>
          </a:bodyPr>
          <a:lstStyle/>
          <a:p>
            <a:pPr algn="ctr"/>
            <a:r>
              <a:rPr lang="pt-BR" sz="2400" b="1" i="1" dirty="0"/>
              <a:t>25% </a:t>
            </a:r>
            <a:r>
              <a:rPr lang="pt-BR" i="1" dirty="0"/>
              <a:t>menos</a:t>
            </a:r>
          </a:p>
          <a:p>
            <a:pPr algn="ctr"/>
            <a:r>
              <a:rPr lang="pt-BR" i="1" dirty="0"/>
              <a:t>de abertura</a:t>
            </a:r>
          </a:p>
          <a:p>
            <a:pPr algn="ctr"/>
            <a:r>
              <a:rPr lang="pt-BR" i="1" dirty="0"/>
              <a:t>dos processos</a:t>
            </a:r>
          </a:p>
        </p:txBody>
      </p:sp>
    </p:spTree>
    <p:custDataLst>
      <p:tags r:id="rId1"/>
    </p:custDataLst>
    <p:extLst>
      <p:ext uri="{BB962C8B-B14F-4D97-AF65-F5344CB8AC3E}">
        <p14:creationId xmlns:p14="http://schemas.microsoft.com/office/powerpoint/2010/main" val="36858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Configuração de colunas e observação</a:t>
            </a:r>
          </a:p>
        </p:txBody>
      </p:sp>
      <p:sp>
        <p:nvSpPr>
          <p:cNvPr id="8" name="CaixaDeTexto 7"/>
          <p:cNvSpPr txBox="1"/>
          <p:nvPr/>
        </p:nvSpPr>
        <p:spPr>
          <a:xfrm>
            <a:off x="2384291" y="2069192"/>
            <a:ext cx="2159566" cy="1938992"/>
          </a:xfrm>
          <a:prstGeom prst="rect">
            <a:avLst/>
          </a:prstGeom>
          <a:noFill/>
        </p:spPr>
        <p:txBody>
          <a:bodyPr wrap="none" rtlCol="0">
            <a:spAutoFit/>
          </a:bodyPr>
          <a:lstStyle/>
          <a:p>
            <a:r>
              <a:rPr lang="pt-BR" sz="12000" b="1" dirty="0"/>
              <a:t>20</a:t>
            </a:r>
            <a:r>
              <a:rPr lang="pt-BR" sz="6000" b="1" dirty="0"/>
              <a:t>h</a:t>
            </a:r>
          </a:p>
        </p:txBody>
      </p:sp>
      <p:sp>
        <p:nvSpPr>
          <p:cNvPr id="10" name="Triângulo isósceles 9"/>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3" name="Retângulo 12"/>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743714"/>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3080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517427"/>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ANOTAÇÕES</a:t>
            </a:r>
            <a:br>
              <a:rPr lang="pt-BR" sz="4400" b="1" dirty="0">
                <a:effectLst>
                  <a:outerShdw blurRad="38100" dist="38100" dir="2700000" algn="tl">
                    <a:srgbClr val="000000">
                      <a:alpha val="43137"/>
                    </a:srgbClr>
                  </a:outerShdw>
                </a:effectLst>
              </a:rPr>
            </a:br>
            <a:r>
              <a:rPr lang="pt-BR" sz="4400" b="1" dirty="0">
                <a:effectLst>
                  <a:outerShdw blurRad="38100" dist="38100" dir="2700000" algn="tl">
                    <a:srgbClr val="000000">
                      <a:alpha val="43137"/>
                    </a:srgbClr>
                  </a:outerShdw>
                </a:effectLst>
              </a:rPr>
              <a:t>NO PROCESSO</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5</a:t>
            </a:r>
          </a:p>
        </p:txBody>
      </p:sp>
    </p:spTree>
    <p:custDataLst>
      <p:tags r:id="rId1"/>
    </p:custDataLst>
    <p:extLst>
      <p:ext uri="{BB962C8B-B14F-4D97-AF65-F5344CB8AC3E}">
        <p14:creationId xmlns:p14="http://schemas.microsoft.com/office/powerpoint/2010/main" val="316985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4" name="Imagem 3"/>
          <p:cNvPicPr/>
          <p:nvPr/>
        </p:nvPicPr>
        <p:blipFill rotWithShape="1">
          <a:blip r:embed="rId4" cstate="print"/>
          <a:srcRect b="4500"/>
          <a:stretch/>
        </p:blipFill>
        <p:spPr bwMode="auto">
          <a:xfrm>
            <a:off x="791571" y="1116717"/>
            <a:ext cx="7560858" cy="559798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78768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6" name="Imagem 5"/>
          <p:cNvPicPr/>
          <p:nvPr/>
        </p:nvPicPr>
        <p:blipFill rotWithShape="1">
          <a:blip r:embed="rId4" cstate="print"/>
          <a:srcRect b="4169"/>
          <a:stretch/>
        </p:blipFill>
        <p:spPr bwMode="auto">
          <a:xfrm>
            <a:off x="1064524" y="1007533"/>
            <a:ext cx="7260610" cy="563892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5151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63252" y="1608361"/>
            <a:ext cx="5547600" cy="4903004"/>
            <a:chOff x="2190039" y="1423409"/>
            <a:chExt cx="5460551" cy="4819382"/>
          </a:xfrm>
        </p:grpSpPr>
        <p:sp>
          <p:nvSpPr>
            <p:cNvPr id="12" name="Rectangle 30"/>
            <p:cNvSpPr/>
            <p:nvPr/>
          </p:nvSpPr>
          <p:spPr>
            <a:xfrm>
              <a:off x="2195734" y="1423409"/>
              <a:ext cx="5453930"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190039"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140001" cy="1569660"/>
          </a:xfrm>
          <a:prstGeom prst="rect">
            <a:avLst/>
          </a:prstGeom>
          <a:noFill/>
        </p:spPr>
        <p:txBody>
          <a:bodyPr wrap="square" rtlCol="0">
            <a:spAutoFit/>
          </a:bodyPr>
          <a:lstStyle/>
          <a:p>
            <a:r>
              <a:rPr lang="pt-BR" sz="3200" dirty="0">
                <a:solidFill>
                  <a:schemeClr val="bg1"/>
                </a:solidFill>
              </a:rPr>
              <a:t>Auxilia na formulação de sentenças e decisões dos magistrados.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32881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61137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4156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50555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3990458" cy="3046988"/>
          </a:xfrm>
          <a:prstGeom prst="rect">
            <a:avLst/>
          </a:prstGeom>
          <a:noFill/>
        </p:spPr>
        <p:txBody>
          <a:bodyPr wrap="square" rtlCol="0">
            <a:spAutoFit/>
          </a:bodyPr>
          <a:lstStyle/>
          <a:p>
            <a:r>
              <a:rPr lang="pt-BR" sz="3200" dirty="0">
                <a:solidFill>
                  <a:schemeClr val="bg1"/>
                </a:solidFill>
              </a:rPr>
              <a:t>Não usar o recurso, gerando a necessidade de releitura do processo e uso de outros recursos (cadernos, agendas...)</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Tree>
    <p:custDataLst>
      <p:tags r:id="rId1"/>
    </p:custDataLst>
    <p:extLst>
      <p:ext uri="{BB962C8B-B14F-4D97-AF65-F5344CB8AC3E}">
        <p14:creationId xmlns:p14="http://schemas.microsoft.com/office/powerpoint/2010/main" val="38279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6" y="1423409"/>
              <a:ext cx="8319605"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123447"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312081" cy="2554545"/>
          </a:xfrm>
          <a:prstGeom prst="rect">
            <a:avLst/>
          </a:prstGeom>
          <a:noFill/>
        </p:spPr>
        <p:txBody>
          <a:bodyPr wrap="square" rtlCol="0">
            <a:spAutoFit/>
          </a:bodyPr>
          <a:lstStyle/>
          <a:p>
            <a:r>
              <a:rPr lang="pt-BR" sz="3200" dirty="0">
                <a:solidFill>
                  <a:schemeClr val="bg1"/>
                </a:solidFill>
              </a:rPr>
              <a:t>Inserir informações e dados relevantes para o processo (partes, juntadas, conteúdos relevantes...).</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01865" y="1989304"/>
            <a:ext cx="2257124" cy="1384995"/>
          </a:xfrm>
          <a:prstGeom prst="rect">
            <a:avLst/>
          </a:prstGeom>
        </p:spPr>
        <p:txBody>
          <a:bodyPr wrap="square">
            <a:spAutoFit/>
          </a:bodyPr>
          <a:lstStyle/>
          <a:p>
            <a:r>
              <a:rPr lang="pt-BR" sz="2400" b="1" i="1" dirty="0"/>
              <a:t>Reduz</a:t>
            </a:r>
            <a:r>
              <a:rPr lang="pt-BR" i="1" dirty="0"/>
              <a:t> a  necessidade de releitura do processo em </a:t>
            </a:r>
            <a:r>
              <a:rPr lang="pt-BR" sz="2400" b="1" i="1" dirty="0"/>
              <a:t>20%</a:t>
            </a:r>
            <a:r>
              <a:rPr lang="pt-BR" i="1" dirty="0"/>
              <a:t>.</a:t>
            </a:r>
          </a:p>
        </p:txBody>
      </p:sp>
    </p:spTree>
    <p:custDataLst>
      <p:tags r:id="rId1"/>
    </p:custDataLst>
    <p:extLst>
      <p:ext uri="{BB962C8B-B14F-4D97-AF65-F5344CB8AC3E}">
        <p14:creationId xmlns:p14="http://schemas.microsoft.com/office/powerpoint/2010/main" val="155817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Anotações no processo</a:t>
            </a:r>
          </a:p>
        </p:txBody>
      </p:sp>
      <p:sp>
        <p:nvSpPr>
          <p:cNvPr id="8" name="CaixaDeTexto 7"/>
          <p:cNvSpPr txBox="1"/>
          <p:nvPr/>
        </p:nvSpPr>
        <p:spPr>
          <a:xfrm>
            <a:off x="2403341" y="2088242"/>
            <a:ext cx="2159566" cy="3785652"/>
          </a:xfrm>
          <a:prstGeom prst="rect">
            <a:avLst/>
          </a:prstGeom>
          <a:noFill/>
        </p:spPr>
        <p:txBody>
          <a:bodyPr wrap="none" rtlCol="0">
            <a:spAutoFit/>
          </a:bodyPr>
          <a:lstStyle/>
          <a:p>
            <a:r>
              <a:rPr lang="pt-BR" sz="12000" b="1" dirty="0"/>
              <a:t>30</a:t>
            </a:r>
            <a:r>
              <a:rPr lang="pt-BR" sz="6000" b="1" dirty="0"/>
              <a:t>h</a:t>
            </a:r>
          </a:p>
          <a:p>
            <a:endParaRPr lang="pt-BR" sz="12000" b="1" dirty="0"/>
          </a:p>
        </p:txBody>
      </p:sp>
      <p:sp>
        <p:nvSpPr>
          <p:cNvPr id="10" name="Triângulo isósceles 9"/>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3" name="Retângulo 12"/>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787257"/>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7524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142036"/>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LANÇAMENTO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DE EVENTOS</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NO HISTÓRICO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DE PARTES</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6</a:t>
            </a:r>
          </a:p>
        </p:txBody>
      </p:sp>
    </p:spTree>
    <p:custDataLst>
      <p:tags r:id="rId1"/>
    </p:custDataLst>
    <p:extLst>
      <p:ext uri="{BB962C8B-B14F-4D97-AF65-F5344CB8AC3E}">
        <p14:creationId xmlns:p14="http://schemas.microsoft.com/office/powerpoint/2010/main" val="39498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7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75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00964" y="1676400"/>
            <a:ext cx="5300676" cy="5298908"/>
          </a:xfrm>
        </p:spPr>
        <p:txBody>
          <a:bodyPr>
            <a:noAutofit/>
          </a:bodyPr>
          <a:lstStyle/>
          <a:p>
            <a:pPr marL="457200" indent="-457200">
              <a:lnSpc>
                <a:spcPct val="110000"/>
              </a:lnSpc>
              <a:buAutoNum type="arabicParenR"/>
            </a:pPr>
            <a:r>
              <a:rPr lang="pt-BR" sz="2300" dirty="0">
                <a:solidFill>
                  <a:schemeClr val="bg1"/>
                </a:solidFill>
              </a:rPr>
              <a:t>Mapear o macro-funcionamento do cartório</a:t>
            </a:r>
          </a:p>
          <a:p>
            <a:pPr marL="457200" indent="-457200">
              <a:lnSpc>
                <a:spcPct val="110000"/>
              </a:lnSpc>
              <a:buAutoNum type="arabicParenR"/>
            </a:pPr>
            <a:r>
              <a:rPr lang="pt-BR" sz="2300" dirty="0">
                <a:solidFill>
                  <a:schemeClr val="bg1"/>
                </a:solidFill>
              </a:rPr>
              <a:t>Elaborar diagnóstico sobre o uso de recursos e funcionalidades críticas</a:t>
            </a:r>
          </a:p>
          <a:p>
            <a:pPr marL="457200" indent="-457200">
              <a:lnSpc>
                <a:spcPct val="110000"/>
              </a:lnSpc>
              <a:buAutoNum type="arabicParenR"/>
            </a:pPr>
            <a:r>
              <a:rPr lang="pt-BR" sz="2300" dirty="0">
                <a:solidFill>
                  <a:schemeClr val="bg1"/>
                </a:solidFill>
              </a:rPr>
              <a:t>Identificar e quantificar potencial de ganhos em produtividade</a:t>
            </a:r>
          </a:p>
          <a:p>
            <a:pPr marL="457200" indent="-457200">
              <a:lnSpc>
                <a:spcPct val="110000"/>
              </a:lnSpc>
              <a:buAutoNum type="arabicParenR"/>
            </a:pPr>
            <a:r>
              <a:rPr lang="pt-BR" sz="2300" dirty="0">
                <a:solidFill>
                  <a:schemeClr val="bg1"/>
                </a:solidFill>
              </a:rPr>
              <a:t>Capacitar unidade, de forma customizada, em linha com diagnóstico e oportunidades de ganhos</a:t>
            </a:r>
          </a:p>
        </p:txBody>
      </p:sp>
      <p:graphicFrame>
        <p:nvGraphicFramePr>
          <p:cNvPr id="11" name="Diagram 10"/>
          <p:cNvGraphicFramePr/>
          <p:nvPr>
            <p:extLst>
              <p:ext uri="{D42A27DB-BD31-4B8C-83A1-F6EECF244321}">
                <p14:modId xmlns:p14="http://schemas.microsoft.com/office/powerpoint/2010/main" val="2018227131"/>
              </p:ext>
            </p:extLst>
          </p:nvPr>
        </p:nvGraphicFramePr>
        <p:xfrm>
          <a:off x="1" y="0"/>
          <a:ext cx="9144000" cy="685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Espaço Reservado para Conteúdo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Tree>
    <p:custDataLst>
      <p:tags r:id="rId1"/>
    </p:custDataLst>
    <p:extLst>
      <p:ext uri="{BB962C8B-B14F-4D97-AF65-F5344CB8AC3E}">
        <p14:creationId xmlns:p14="http://schemas.microsoft.com/office/powerpoint/2010/main" val="263731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8A158FE7-3E20-4B8E-925E-6998F0D54684}"/>
                                            </p:graphicEl>
                                          </p:spTgt>
                                        </p:tgtEl>
                                        <p:attrNameLst>
                                          <p:attrName>style.visibility</p:attrName>
                                        </p:attrNameLst>
                                      </p:cBhvr>
                                      <p:to>
                                        <p:strVal val="visible"/>
                                      </p:to>
                                    </p:set>
                                    <p:animEffect transition="in" filter="fade">
                                      <p:cBhvr>
                                        <p:cTn id="7" dur="500"/>
                                        <p:tgtEl>
                                          <p:spTgt spid="11">
                                            <p:graphicEl>
                                              <a:dgm id="{8A158FE7-3E20-4B8E-925E-6998F0D546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E3C97A40-D0C1-4973-A8CF-76A846CF4883}"/>
                                            </p:graphicEl>
                                          </p:spTgt>
                                        </p:tgtEl>
                                        <p:attrNameLst>
                                          <p:attrName>style.visibility</p:attrName>
                                        </p:attrNameLst>
                                      </p:cBhvr>
                                      <p:to>
                                        <p:strVal val="visible"/>
                                      </p:to>
                                    </p:set>
                                    <p:animEffect transition="in" filter="fade">
                                      <p:cBhvr>
                                        <p:cTn id="12" dur="500"/>
                                        <p:tgtEl>
                                          <p:spTgt spid="11">
                                            <p:graphicEl>
                                              <a:dgm id="{E3C97A40-D0C1-4973-A8CF-76A846CF488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5200303C-E85A-43F8-8E5A-FC1510047A00}"/>
                                            </p:graphicEl>
                                          </p:spTgt>
                                        </p:tgtEl>
                                        <p:attrNameLst>
                                          <p:attrName>style.visibility</p:attrName>
                                        </p:attrNameLst>
                                      </p:cBhvr>
                                      <p:to>
                                        <p:strVal val="visible"/>
                                      </p:to>
                                    </p:set>
                                    <p:animEffect transition="in" filter="fade">
                                      <p:cBhvr>
                                        <p:cTn id="17" dur="500"/>
                                        <p:tgtEl>
                                          <p:spTgt spid="11">
                                            <p:graphicEl>
                                              <a:dgm id="{5200303C-E85A-43F8-8E5A-FC1510047A00}"/>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graphicEl>
                                              <a:dgm id="{1C54C6EF-40B7-4CA8-997B-4C5F26F3B7CA}"/>
                                            </p:graphicEl>
                                          </p:spTgt>
                                        </p:tgtEl>
                                        <p:attrNameLst>
                                          <p:attrName>style.visibility</p:attrName>
                                        </p:attrNameLst>
                                      </p:cBhvr>
                                      <p:to>
                                        <p:strVal val="visible"/>
                                      </p:to>
                                    </p:set>
                                    <p:animEffect transition="in" filter="fade">
                                      <p:cBhvr>
                                        <p:cTn id="20" dur="500"/>
                                        <p:tgtEl>
                                          <p:spTgt spid="11">
                                            <p:graphicEl>
                                              <a:dgm id="{1C54C6EF-40B7-4CA8-997B-4C5F26F3B7C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graphicEl>
                                              <a:dgm id="{FC9C1B3A-5418-48B1-BF85-4867AE3BBA91}"/>
                                            </p:graphicEl>
                                          </p:spTgt>
                                        </p:tgtEl>
                                        <p:attrNameLst>
                                          <p:attrName>style.visibility</p:attrName>
                                        </p:attrNameLst>
                                      </p:cBhvr>
                                      <p:to>
                                        <p:strVal val="visible"/>
                                      </p:to>
                                    </p:set>
                                    <p:animEffect transition="in" filter="fade">
                                      <p:cBhvr>
                                        <p:cTn id="25" dur="500"/>
                                        <p:tgtEl>
                                          <p:spTgt spid="11">
                                            <p:graphicEl>
                                              <a:dgm id="{FC9C1B3A-5418-48B1-BF85-4867AE3BBA9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graphicEl>
                                              <a:dgm id="{EA441B2E-CB02-410B-9036-99AD70D4B0D2}"/>
                                            </p:graphicEl>
                                          </p:spTgt>
                                        </p:tgtEl>
                                        <p:attrNameLst>
                                          <p:attrName>style.visibility</p:attrName>
                                        </p:attrNameLst>
                                      </p:cBhvr>
                                      <p:to>
                                        <p:strVal val="visible"/>
                                      </p:to>
                                    </p:set>
                                    <p:animEffect transition="in" filter="fade">
                                      <p:cBhvr>
                                        <p:cTn id="28" dur="500"/>
                                        <p:tgtEl>
                                          <p:spTgt spid="11">
                                            <p:graphicEl>
                                              <a:dgm id="{EA441B2E-CB02-410B-9036-99AD70D4B0D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graphicEl>
                                              <a:dgm id="{A6567603-B7C0-40A4-A460-A6F3CD39BEDE}"/>
                                            </p:graphicEl>
                                          </p:spTgt>
                                        </p:tgtEl>
                                        <p:attrNameLst>
                                          <p:attrName>style.visibility</p:attrName>
                                        </p:attrNameLst>
                                      </p:cBhvr>
                                      <p:to>
                                        <p:strVal val="visible"/>
                                      </p:to>
                                    </p:set>
                                    <p:animEffect transition="in" filter="fade">
                                      <p:cBhvr>
                                        <p:cTn id="33" dur="500"/>
                                        <p:tgtEl>
                                          <p:spTgt spid="11">
                                            <p:graphicEl>
                                              <a:dgm id="{A6567603-B7C0-40A4-A460-A6F3CD39BEDE}"/>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graphicEl>
                                              <a:dgm id="{9DF8F637-DCC9-4CCF-94FC-1E8A5AE9D697}"/>
                                            </p:graphicEl>
                                          </p:spTgt>
                                        </p:tgtEl>
                                        <p:attrNameLst>
                                          <p:attrName>style.visibility</p:attrName>
                                        </p:attrNameLst>
                                      </p:cBhvr>
                                      <p:to>
                                        <p:strVal val="visible"/>
                                      </p:to>
                                    </p:set>
                                    <p:animEffect transition="in" filter="fade">
                                      <p:cBhvr>
                                        <p:cTn id="36" dur="500"/>
                                        <p:tgtEl>
                                          <p:spTgt spid="11">
                                            <p:graphicEl>
                                              <a:dgm id="{9DF8F637-DCC9-4CCF-94FC-1E8A5AE9D69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graphicEl>
                                              <a:dgm id="{C49C7177-7288-4E24-95F6-FE13F41B974A}"/>
                                            </p:graphicEl>
                                          </p:spTgt>
                                        </p:tgtEl>
                                        <p:attrNameLst>
                                          <p:attrName>style.visibility</p:attrName>
                                        </p:attrNameLst>
                                      </p:cBhvr>
                                      <p:to>
                                        <p:strVal val="visible"/>
                                      </p:to>
                                    </p:set>
                                    <p:animEffect transition="in" filter="fade">
                                      <p:cBhvr>
                                        <p:cTn id="41" dur="500"/>
                                        <p:tgtEl>
                                          <p:spTgt spid="11">
                                            <p:graphicEl>
                                              <a:dgm id="{C49C7177-7288-4E24-95F6-FE13F41B974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graphicEl>
                                              <a:dgm id="{86CD64E7-B603-49E0-AF78-8DBDD3855F1C}"/>
                                            </p:graphicEl>
                                          </p:spTgt>
                                        </p:tgtEl>
                                        <p:attrNameLst>
                                          <p:attrName>style.visibility</p:attrName>
                                        </p:attrNameLst>
                                      </p:cBhvr>
                                      <p:to>
                                        <p:strVal val="visible"/>
                                      </p:to>
                                    </p:set>
                                    <p:animEffect transition="in" filter="fade">
                                      <p:cBhvr>
                                        <p:cTn id="44" dur="500"/>
                                        <p:tgtEl>
                                          <p:spTgt spid="11">
                                            <p:graphicEl>
                                              <a:dgm id="{86CD64E7-B603-49E0-AF78-8DBDD3855F1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84752B52-96F1-4486-8B80-200CA3AB7D20}"/>
                                            </p:graphicEl>
                                          </p:spTgt>
                                        </p:tgtEl>
                                        <p:attrNameLst>
                                          <p:attrName>style.visibility</p:attrName>
                                        </p:attrNameLst>
                                      </p:cBhvr>
                                      <p:to>
                                        <p:strVal val="visible"/>
                                      </p:to>
                                    </p:set>
                                    <p:animEffect transition="in" filter="fade">
                                      <p:cBhvr>
                                        <p:cTn id="47" dur="500"/>
                                        <p:tgtEl>
                                          <p:spTgt spid="11">
                                            <p:graphicEl>
                                              <a:dgm id="{84752B52-96F1-4486-8B80-200CA3AB7D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pic>
        <p:nvPicPr>
          <p:cNvPr id="4" name="Imagem 3"/>
          <p:cNvPicPr/>
          <p:nvPr/>
        </p:nvPicPr>
        <p:blipFill>
          <a:blip r:embed="rId4" cstate="print"/>
          <a:srcRect/>
          <a:stretch>
            <a:fillRect/>
          </a:stretch>
        </p:blipFill>
        <p:spPr bwMode="auto">
          <a:xfrm>
            <a:off x="526093" y="1171183"/>
            <a:ext cx="8091814" cy="536740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8359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58588" y="1608361"/>
            <a:ext cx="5551324" cy="4903004"/>
            <a:chOff x="2185448" y="1423409"/>
            <a:chExt cx="5464217" cy="4819382"/>
          </a:xfrm>
        </p:grpSpPr>
        <p:sp>
          <p:nvSpPr>
            <p:cNvPr id="12" name="Rectangle 30"/>
            <p:cNvSpPr/>
            <p:nvPr/>
          </p:nvSpPr>
          <p:spPr>
            <a:xfrm>
              <a:off x="2185448" y="1423409"/>
              <a:ext cx="5464217"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185448"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122072" cy="2062103"/>
          </a:xfrm>
          <a:prstGeom prst="rect">
            <a:avLst/>
          </a:prstGeom>
          <a:noFill/>
        </p:spPr>
        <p:txBody>
          <a:bodyPr wrap="square" rtlCol="0">
            <a:spAutoFit/>
          </a:bodyPr>
          <a:lstStyle/>
          <a:p>
            <a:r>
              <a:rPr lang="pt-BR" sz="3200" dirty="0">
                <a:solidFill>
                  <a:schemeClr val="bg1"/>
                </a:solidFill>
              </a:rPr>
              <a:t>Permite que a guia de recolhimento seja emitida com dados corretos e completos.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31526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61137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681408"/>
            <a:ext cx="4433911" cy="2400657"/>
          </a:xfrm>
          <a:prstGeom prst="rect">
            <a:avLst/>
          </a:prstGeom>
          <a:noFill/>
        </p:spPr>
        <p:txBody>
          <a:bodyPr wrap="square" rtlCol="0">
            <a:spAutoFit/>
          </a:bodyPr>
          <a:lstStyle/>
          <a:p>
            <a:r>
              <a:rPr lang="pt-BR" sz="3000" dirty="0">
                <a:solidFill>
                  <a:schemeClr val="bg1"/>
                </a:solidFill>
              </a:rPr>
              <a:t>Perder tempo revisando o processo para emitir a guia de recolhimento. </a:t>
            </a:r>
          </a:p>
          <a:p>
            <a:r>
              <a:rPr lang="pt-BR" sz="3000" dirty="0">
                <a:solidFill>
                  <a:schemeClr val="bg1"/>
                </a:solidFill>
              </a:rPr>
              <a:t>Correr risco de devolução da guia para correção.</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56374" y="1668132"/>
            <a:ext cx="2613260" cy="1446550"/>
          </a:xfrm>
          <a:prstGeom prst="rect">
            <a:avLst/>
          </a:prstGeom>
        </p:spPr>
        <p:txBody>
          <a:bodyPr wrap="square">
            <a:spAutoFit/>
          </a:bodyPr>
          <a:lstStyle/>
          <a:p>
            <a:r>
              <a:rPr lang="pt-BR" sz="1600" i="1" dirty="0"/>
              <a:t>Média de</a:t>
            </a:r>
          </a:p>
          <a:p>
            <a:r>
              <a:rPr lang="pt-BR" sz="2400" b="1" i="1" dirty="0">
                <a:solidFill>
                  <a:srgbClr val="DC0814"/>
                </a:solidFill>
              </a:rPr>
              <a:t>90 segundos</a:t>
            </a:r>
          </a:p>
          <a:p>
            <a:r>
              <a:rPr lang="pt-BR" sz="1600" i="1" dirty="0"/>
              <a:t>por evento, estimado</a:t>
            </a:r>
          </a:p>
          <a:p>
            <a:r>
              <a:rPr lang="pt-BR" sz="1600" i="1" dirty="0"/>
              <a:t>em 7,5 minutos</a:t>
            </a:r>
          </a:p>
          <a:p>
            <a:r>
              <a:rPr lang="pt-BR" sz="1600" i="1" dirty="0"/>
              <a:t>por processo</a:t>
            </a:r>
          </a:p>
        </p:txBody>
      </p:sp>
    </p:spTree>
    <p:custDataLst>
      <p:tags r:id="rId1"/>
    </p:custDataLst>
    <p:extLst>
      <p:ext uri="{BB962C8B-B14F-4D97-AF65-F5344CB8AC3E}">
        <p14:creationId xmlns:p14="http://schemas.microsoft.com/office/powerpoint/2010/main" val="27007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5"/>
          <p:cNvGrpSpPr/>
          <p:nvPr/>
        </p:nvGrpSpPr>
        <p:grpSpPr>
          <a:xfrm>
            <a:off x="367553" y="1608361"/>
            <a:ext cx="5549153" cy="4903004"/>
            <a:chOff x="2194272" y="1423409"/>
            <a:chExt cx="8321069" cy="4819382"/>
          </a:xfrm>
        </p:grpSpPr>
        <p:sp>
          <p:nvSpPr>
            <p:cNvPr id="14"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5"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ctangle 20"/>
            <p:cNvSpPr/>
            <p:nvPr/>
          </p:nvSpPr>
          <p:spPr>
            <a:xfrm>
              <a:off x="2512241" y="1544578"/>
              <a:ext cx="7123447" cy="632377"/>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7" name="Elipse 16"/>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8" name="Grupo 17"/>
          <p:cNvGrpSpPr/>
          <p:nvPr/>
        </p:nvGrpSpPr>
        <p:grpSpPr>
          <a:xfrm rot="20480407">
            <a:off x="4841269" y="5186559"/>
            <a:ext cx="1804229" cy="539015"/>
            <a:chOff x="6218427" y="2653494"/>
            <a:chExt cx="1804229" cy="539015"/>
          </a:xfrm>
        </p:grpSpPr>
        <p:sp>
          <p:nvSpPr>
            <p:cNvPr id="19" name="Retângulo 18"/>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Retângulo 19"/>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2" name="Triângulo isósceles 21"/>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154087" cy="1569660"/>
          </a:xfrm>
          <a:prstGeom prst="rect">
            <a:avLst/>
          </a:prstGeom>
          <a:noFill/>
        </p:spPr>
        <p:txBody>
          <a:bodyPr wrap="square" rtlCol="0">
            <a:spAutoFit/>
          </a:bodyPr>
          <a:lstStyle/>
          <a:p>
            <a:r>
              <a:rPr lang="pt-BR" sz="3200" dirty="0">
                <a:solidFill>
                  <a:schemeClr val="bg1"/>
                </a:solidFill>
              </a:rPr>
              <a:t>Lançar no sistema os eventos à medida que acontecem.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4" name="Retângulo 3"/>
          <p:cNvSpPr/>
          <p:nvPr/>
        </p:nvSpPr>
        <p:spPr>
          <a:xfrm>
            <a:off x="6577397" y="1671861"/>
            <a:ext cx="2401503" cy="1569660"/>
          </a:xfrm>
          <a:prstGeom prst="rect">
            <a:avLst/>
          </a:prstGeom>
        </p:spPr>
        <p:txBody>
          <a:bodyPr wrap="square">
            <a:spAutoFit/>
          </a:bodyPr>
          <a:lstStyle/>
          <a:p>
            <a:r>
              <a:rPr lang="pt-BR" i="1" dirty="0"/>
              <a:t>Média de</a:t>
            </a:r>
            <a:br>
              <a:rPr lang="pt-BR" i="1" dirty="0"/>
            </a:br>
            <a:r>
              <a:rPr lang="pt-BR" sz="2400" b="1" i="1" dirty="0"/>
              <a:t>30 segundos</a:t>
            </a:r>
            <a:br>
              <a:rPr lang="pt-BR" sz="2400" b="1" i="1" dirty="0"/>
            </a:br>
            <a:r>
              <a:rPr lang="pt-BR" i="1" dirty="0"/>
              <a:t>por evento, estimado  em  2,5 minutos</a:t>
            </a:r>
            <a:br>
              <a:rPr lang="pt-BR" i="1" dirty="0"/>
            </a:br>
            <a:r>
              <a:rPr lang="pt-BR" i="1" dirty="0"/>
              <a:t>por  processo</a:t>
            </a:r>
          </a:p>
        </p:txBody>
      </p:sp>
    </p:spTree>
    <p:custDataLst>
      <p:tags r:id="rId1"/>
    </p:custDataLst>
    <p:extLst>
      <p:ext uri="{BB962C8B-B14F-4D97-AF65-F5344CB8AC3E}">
        <p14:creationId xmlns:p14="http://schemas.microsoft.com/office/powerpoint/2010/main" val="48950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2800" dirty="0">
                <a:latin typeface="Calibri" panose="020F0502020204030204" pitchFamily="34" charset="0"/>
              </a:rPr>
              <a:t>Lançamento de eventos no histórico de partes</a:t>
            </a:r>
          </a:p>
        </p:txBody>
      </p:sp>
      <p:sp>
        <p:nvSpPr>
          <p:cNvPr id="10" name="CaixaDeTexto 9"/>
          <p:cNvSpPr txBox="1"/>
          <p:nvPr/>
        </p:nvSpPr>
        <p:spPr>
          <a:xfrm>
            <a:off x="2403341" y="2088242"/>
            <a:ext cx="2159566" cy="3785652"/>
          </a:xfrm>
          <a:prstGeom prst="rect">
            <a:avLst/>
          </a:prstGeom>
          <a:noFill/>
        </p:spPr>
        <p:txBody>
          <a:bodyPr wrap="none" rtlCol="0">
            <a:spAutoFit/>
          </a:bodyPr>
          <a:lstStyle/>
          <a:p>
            <a:r>
              <a:rPr lang="pt-BR" sz="12000" b="1" dirty="0"/>
              <a:t>20</a:t>
            </a:r>
            <a:r>
              <a:rPr lang="pt-BR" sz="6000" b="1" dirty="0"/>
              <a:t>h</a:t>
            </a:r>
          </a:p>
          <a:p>
            <a:endParaRPr lang="pt-BR" sz="12000" b="1" dirty="0"/>
          </a:p>
        </p:txBody>
      </p:sp>
      <p:sp>
        <p:nvSpPr>
          <p:cNvPr id="11" name="Triângulo isósceles 10"/>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CaixaDeTexto 12"/>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4" name="Retângulo 13"/>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830799"/>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9795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546301"/>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CONTROLE</a:t>
            </a:r>
            <a:br>
              <a:rPr lang="pt-BR" sz="4400" b="1" dirty="0">
                <a:effectLst>
                  <a:outerShdw blurRad="38100" dist="38100" dir="2700000" algn="tl">
                    <a:srgbClr val="000000">
                      <a:alpha val="43137"/>
                    </a:srgbClr>
                  </a:outerShdw>
                </a:effectLst>
              </a:rPr>
            </a:br>
            <a:r>
              <a:rPr lang="pt-BR" sz="4400" b="1" dirty="0">
                <a:effectLst>
                  <a:outerShdw blurRad="38100" dist="38100" dir="2700000" algn="tl">
                    <a:srgbClr val="000000">
                      <a:alpha val="43137"/>
                    </a:srgbClr>
                  </a:outerShdw>
                </a:effectLst>
              </a:rPr>
              <a:t>DE PRAZOS AUTOMATIZADOS</a:t>
            </a:r>
          </a:p>
        </p:txBody>
      </p:sp>
      <p:sp>
        <p:nvSpPr>
          <p:cNvPr id="7" name="Retângulo 6"/>
          <p:cNvSpPr/>
          <p:nvPr/>
        </p:nvSpPr>
        <p:spPr>
          <a:xfrm rot="18761092">
            <a:off x="-2359172" y="804464"/>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7</a:t>
            </a:r>
          </a:p>
        </p:txBody>
      </p:sp>
    </p:spTree>
    <p:custDataLst>
      <p:tags r:id="rId1"/>
    </p:custDataLst>
    <p:extLst>
      <p:ext uri="{BB962C8B-B14F-4D97-AF65-F5344CB8AC3E}">
        <p14:creationId xmlns:p14="http://schemas.microsoft.com/office/powerpoint/2010/main" val="27527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5" name="Imagem 4"/>
          <p:cNvPicPr/>
          <p:nvPr/>
        </p:nvPicPr>
        <p:blipFill>
          <a:blip r:embed="rId4" cstate="print"/>
          <a:srcRect/>
          <a:stretch>
            <a:fillRect/>
          </a:stretch>
        </p:blipFill>
        <p:spPr bwMode="auto">
          <a:xfrm>
            <a:off x="1705969" y="1753736"/>
            <a:ext cx="5732062" cy="335052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84919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4" name="Imagem 3"/>
          <p:cNvPicPr/>
          <p:nvPr/>
        </p:nvPicPr>
        <p:blipFill>
          <a:blip r:embed="rId4" cstate="print"/>
          <a:srcRect/>
          <a:stretch>
            <a:fillRect/>
          </a:stretch>
        </p:blipFill>
        <p:spPr bwMode="auto">
          <a:xfrm>
            <a:off x="286603" y="1050876"/>
            <a:ext cx="8570794" cy="580712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96509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3" name="Group 35"/>
          <p:cNvGrpSpPr/>
          <p:nvPr/>
        </p:nvGrpSpPr>
        <p:grpSpPr>
          <a:xfrm>
            <a:off x="369039" y="1608361"/>
            <a:ext cx="5551436" cy="4903004"/>
            <a:chOff x="2195735" y="1423409"/>
            <a:chExt cx="5464327" cy="4819382"/>
          </a:xfrm>
        </p:grpSpPr>
        <p:sp>
          <p:nvSpPr>
            <p:cNvPr id="14" name="Rectangle 30"/>
            <p:cNvSpPr/>
            <p:nvPr/>
          </p:nvSpPr>
          <p:spPr>
            <a:xfrm>
              <a:off x="2195735" y="1423409"/>
              <a:ext cx="5463404"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5" name="Rectangle 26"/>
            <p:cNvSpPr/>
            <p:nvPr/>
          </p:nvSpPr>
          <p:spPr>
            <a:xfrm>
              <a:off x="2199511"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rPr>
                <a:t>IMPORTÂNCIA</a:t>
              </a:r>
            </a:p>
          </p:txBody>
        </p:sp>
      </p:grpSp>
      <p:sp>
        <p:nvSpPr>
          <p:cNvPr id="9" name="TextBox 8"/>
          <p:cNvSpPr txBox="1"/>
          <p:nvPr/>
        </p:nvSpPr>
        <p:spPr>
          <a:xfrm>
            <a:off x="543600" y="2736000"/>
            <a:ext cx="4301366" cy="2062103"/>
          </a:xfrm>
          <a:prstGeom prst="rect">
            <a:avLst/>
          </a:prstGeom>
          <a:noFill/>
        </p:spPr>
        <p:txBody>
          <a:bodyPr wrap="square" rtlCol="0">
            <a:spAutoFit/>
          </a:bodyPr>
          <a:lstStyle/>
          <a:p>
            <a:r>
              <a:rPr lang="pt-BR" sz="3200" dirty="0">
                <a:solidFill>
                  <a:schemeClr val="bg1"/>
                </a:solidFill>
              </a:rPr>
              <a:t>Possibilita a contabilização</a:t>
            </a:r>
            <a:br>
              <a:rPr lang="pt-BR" sz="3200" dirty="0">
                <a:solidFill>
                  <a:schemeClr val="bg1"/>
                </a:solidFill>
              </a:rPr>
            </a:br>
            <a:r>
              <a:rPr lang="pt-BR" sz="3200" dirty="0">
                <a:solidFill>
                  <a:schemeClr val="bg1"/>
                </a:solidFill>
              </a:rPr>
              <a:t>e o gerenciamento dos prazos. </a:t>
            </a:r>
          </a:p>
        </p:txBody>
      </p:sp>
      <p:sp>
        <p:nvSpPr>
          <p:cNvPr id="11" name="Elipse 10"/>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2" name="CaixaDeTexto 11"/>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72916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692926"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16" name="Elipse 15"/>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a:off x="4966634" y="5197641"/>
            <a:ext cx="743223" cy="702645"/>
            <a:chOff x="4109988" y="4793380"/>
            <a:chExt cx="1973179" cy="1443790"/>
          </a:xfrm>
        </p:grpSpPr>
        <p:cxnSp>
          <p:nvCxnSpPr>
            <p:cNvPr id="18" name="Conector reto 17"/>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19" name="Conector reto 18"/>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3932706" cy="3046988"/>
          </a:xfrm>
          <a:prstGeom prst="rect">
            <a:avLst/>
          </a:prstGeom>
          <a:noFill/>
        </p:spPr>
        <p:txBody>
          <a:bodyPr wrap="square" rtlCol="0">
            <a:spAutoFit/>
          </a:bodyPr>
          <a:lstStyle/>
          <a:p>
            <a:r>
              <a:rPr lang="pt-BR" sz="3200" dirty="0">
                <a:solidFill>
                  <a:schemeClr val="bg1"/>
                </a:solidFill>
              </a:rPr>
              <a:t>Emitir fora do fluxo, encerrando sem decurso.</a:t>
            </a:r>
          </a:p>
          <a:p>
            <a:r>
              <a:rPr lang="pt-BR" sz="3200" dirty="0">
                <a:solidFill>
                  <a:schemeClr val="bg1"/>
                </a:solidFill>
              </a:rPr>
              <a:t>Movimentar manualmente para</a:t>
            </a:r>
            <a:br>
              <a:rPr lang="pt-BR" sz="3200" dirty="0">
                <a:solidFill>
                  <a:schemeClr val="bg1"/>
                </a:solidFill>
              </a:rPr>
            </a:br>
            <a:r>
              <a:rPr lang="pt-BR" sz="3200" dirty="0">
                <a:solidFill>
                  <a:schemeClr val="bg1"/>
                </a:solidFill>
              </a:rPr>
              <a:t>fila de decurso.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512239" y="1973177"/>
            <a:ext cx="2071944" cy="1200329"/>
          </a:xfrm>
          <a:prstGeom prst="rect">
            <a:avLst/>
          </a:prstGeom>
        </p:spPr>
        <p:txBody>
          <a:bodyPr wrap="square">
            <a:spAutoFit/>
          </a:bodyPr>
          <a:lstStyle/>
          <a:p>
            <a:pPr algn="ctr"/>
            <a:r>
              <a:rPr lang="pt-BR" i="1" dirty="0"/>
              <a:t>Implica tempo de </a:t>
            </a:r>
          </a:p>
          <a:p>
            <a:pPr algn="ctr"/>
            <a:r>
              <a:rPr lang="pt-BR" sz="3000" b="1" i="1" dirty="0">
                <a:solidFill>
                  <a:srgbClr val="DC0814"/>
                </a:solidFill>
              </a:rPr>
              <a:t>1,5 minutos</a:t>
            </a:r>
            <a:r>
              <a:rPr lang="pt-BR" sz="2000" b="1" i="1" dirty="0">
                <a:solidFill>
                  <a:srgbClr val="DC0814"/>
                </a:solidFill>
              </a:rPr>
              <a:t/>
            </a:r>
            <a:br>
              <a:rPr lang="pt-BR" sz="2000" b="1" i="1" dirty="0">
                <a:solidFill>
                  <a:srgbClr val="DC0814"/>
                </a:solidFill>
              </a:rPr>
            </a:br>
            <a:r>
              <a:rPr lang="pt-BR" sz="2400" b="1" i="1" dirty="0">
                <a:solidFill>
                  <a:srgbClr val="DC0814"/>
                </a:solidFill>
              </a:rPr>
              <a:t>por processo</a:t>
            </a:r>
          </a:p>
        </p:txBody>
      </p:sp>
    </p:spTree>
    <p:custDataLst>
      <p:tags r:id="rId1"/>
    </p:custDataLst>
    <p:extLst>
      <p:ext uri="{BB962C8B-B14F-4D97-AF65-F5344CB8AC3E}">
        <p14:creationId xmlns:p14="http://schemas.microsoft.com/office/powerpoint/2010/main" val="30122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4854416"/>
            <a:ext cx="1662694" cy="527431"/>
          </a:xfrm>
          <a:prstGeom prst="rect">
            <a:avLst/>
          </a:prstGeom>
        </p:spPr>
      </p:pic>
      <p:sp>
        <p:nvSpPr>
          <p:cNvPr id="15" name="Retângulo 7"/>
          <p:cNvSpPr/>
          <p:nvPr/>
        </p:nvSpPr>
        <p:spPr>
          <a:xfrm rot="16200000">
            <a:off x="43143" y="2029482"/>
            <a:ext cx="4644000" cy="5006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6" name="Título 3"/>
          <p:cNvSpPr>
            <a:spLocks noGrp="1"/>
          </p:cNvSpPr>
          <p:nvPr>
            <p:ph type="title"/>
          </p:nvPr>
        </p:nvSpPr>
        <p:spPr>
          <a:xfrm>
            <a:off x="139822" y="1041592"/>
            <a:ext cx="5197251" cy="1295338"/>
          </a:xfrm>
        </p:spPr>
        <p:txBody>
          <a:bodyPr>
            <a:normAutofit/>
          </a:bodyPr>
          <a:lstStyle/>
          <a:p>
            <a:r>
              <a:rPr lang="pt-BR" sz="2600" b="1" dirty="0">
                <a:latin typeface="Calibri" panose="020F0502020204030204" pitchFamily="34" charset="0"/>
              </a:rPr>
              <a:t>CATÁLOGO DE FUNCIONALIDADES</a:t>
            </a:r>
          </a:p>
        </p:txBody>
      </p:sp>
      <p:sp>
        <p:nvSpPr>
          <p:cNvPr id="17" name="Espaço Reservado para Conteúdo 4"/>
          <p:cNvSpPr txBox="1">
            <a:spLocks/>
          </p:cNvSpPr>
          <p:nvPr/>
        </p:nvSpPr>
        <p:spPr>
          <a:xfrm>
            <a:off x="119313" y="2418381"/>
            <a:ext cx="4709861" cy="4351338"/>
          </a:xfrm>
          <a:prstGeom prst="rect">
            <a:avLst/>
          </a:prstGeom>
        </p:spPr>
        <p:txBody>
          <a:bodyPr vert="horz" lIns="91440" tIns="45720" rIns="91440" bIns="45720" rtlCol="0">
            <a:normAutofit/>
          </a:bodyPr>
          <a:lstStyle/>
          <a:p>
            <a:pPr marL="457200" indent="-457200">
              <a:buFont typeface="Arial" pitchFamily="34" charset="0"/>
              <a:buChar char="•"/>
            </a:pPr>
            <a:endParaRPr lang="pt-BR" sz="2400" dirty="0">
              <a:solidFill>
                <a:schemeClr val="bg1"/>
              </a:solidFill>
              <a:latin typeface="Calibri" panose="020F0502020204030204" pitchFamily="34" charset="0"/>
              <a:cs typeface="Arial" panose="020B0604020202020204" pitchFamily="34" charset="0"/>
            </a:endParaRPr>
          </a:p>
          <a:p>
            <a:pPr marL="457200" indent="-457200">
              <a:buFont typeface="Arial" pitchFamily="34" charset="0"/>
              <a:buChar char="•"/>
            </a:pPr>
            <a:endParaRPr lang="pt-BR" sz="2400" dirty="0">
              <a:solidFill>
                <a:schemeClr val="bg1"/>
              </a:solidFill>
              <a:latin typeface="Calibri" panose="020F0502020204030204" pitchFamily="34" charset="0"/>
              <a:cs typeface="Arial" panose="020B0604020202020204" pitchFamily="34" charset="0"/>
            </a:endParaRPr>
          </a:p>
          <a:p>
            <a:pPr marL="180000" indent="-180000">
              <a:buFont typeface="Arial" pitchFamily="34" charset="0"/>
              <a:buChar char="•"/>
            </a:pPr>
            <a:r>
              <a:rPr lang="pt-BR" sz="2400" dirty="0">
                <a:solidFill>
                  <a:schemeClr val="bg1"/>
                </a:solidFill>
                <a:latin typeface="Calibri" panose="020F0502020204030204" pitchFamily="34" charset="0"/>
                <a:cs typeface="Arial" panose="020B0604020202020204" pitchFamily="34" charset="0"/>
              </a:rPr>
              <a:t>Maior impacto na produtividade da vara (boa produtividade e taxa de congestionamento), observada por meio de diagnóstico </a:t>
            </a:r>
            <a:r>
              <a:rPr lang="pt-BR" sz="2400" i="1" dirty="0">
                <a:solidFill>
                  <a:schemeClr val="bg1"/>
                </a:solidFill>
                <a:latin typeface="Calibri" panose="020F0502020204030204" pitchFamily="34" charset="0"/>
                <a:cs typeface="Arial" panose="020B0604020202020204" pitchFamily="34" charset="0"/>
              </a:rPr>
              <a:t>in</a:t>
            </a:r>
            <a:r>
              <a:rPr lang="pt-BR" sz="2400" i="1" dirty="0">
                <a:solidFill>
                  <a:schemeClr val="bg1"/>
                </a:solidFill>
                <a:cs typeface="Arial" panose="020B0604020202020204" pitchFamily="34" charset="0"/>
              </a:rPr>
              <a:t> loco</a:t>
            </a:r>
            <a:r>
              <a:rPr lang="pt-BR" sz="2400" dirty="0">
                <a:solidFill>
                  <a:schemeClr val="bg1"/>
                </a:solidFill>
                <a:cs typeface="Arial" panose="020B0604020202020204" pitchFamily="34" charset="0"/>
              </a:rPr>
              <a:t>, projetos piloto e extrações de dados das bases estatísticas do sistema.</a:t>
            </a:r>
          </a:p>
        </p:txBody>
      </p:sp>
      <p:sp>
        <p:nvSpPr>
          <p:cNvPr id="18" name="Retângulo 9"/>
          <p:cNvSpPr/>
          <p:nvPr/>
        </p:nvSpPr>
        <p:spPr>
          <a:xfrm flipV="1">
            <a:off x="0" y="1896428"/>
            <a:ext cx="4860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7"/>
          <p:cNvGrpSpPr/>
          <p:nvPr/>
        </p:nvGrpSpPr>
        <p:grpSpPr>
          <a:xfrm>
            <a:off x="6148166" y="-124151"/>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0"/>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spTree>
    <p:custDataLst>
      <p:tags r:id="rId1"/>
    </p:custDataLst>
    <p:extLst>
      <p:ext uri="{BB962C8B-B14F-4D97-AF65-F5344CB8AC3E}">
        <p14:creationId xmlns:p14="http://schemas.microsoft.com/office/powerpoint/2010/main" val="35724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fade">
                                      <p:cBhvr>
                                        <p:cTn id="18" dur="1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5"/>
          <p:cNvGrpSpPr/>
          <p:nvPr/>
        </p:nvGrpSpPr>
        <p:grpSpPr>
          <a:xfrm>
            <a:off x="367553" y="1608361"/>
            <a:ext cx="5549153" cy="4903004"/>
            <a:chOff x="2194272" y="1423409"/>
            <a:chExt cx="8321069" cy="4819382"/>
          </a:xfrm>
        </p:grpSpPr>
        <p:sp>
          <p:nvSpPr>
            <p:cNvPr id="13"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4"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20"/>
            <p:cNvSpPr/>
            <p:nvPr/>
          </p:nvSpPr>
          <p:spPr>
            <a:xfrm>
              <a:off x="2512241" y="1544578"/>
              <a:ext cx="7060963" cy="635308"/>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16" name="Elipse 15"/>
          <p:cNvSpPr/>
          <p:nvPr/>
        </p:nvSpPr>
        <p:spPr>
          <a:xfrm>
            <a:off x="4326780" y="450009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17" name="Grupo 16"/>
          <p:cNvGrpSpPr/>
          <p:nvPr/>
        </p:nvGrpSpPr>
        <p:grpSpPr>
          <a:xfrm rot="20480407">
            <a:off x="4841269" y="5186559"/>
            <a:ext cx="1804229" cy="539015"/>
            <a:chOff x="6218427" y="2653494"/>
            <a:chExt cx="1804229" cy="539015"/>
          </a:xfrm>
        </p:grpSpPr>
        <p:sp>
          <p:nvSpPr>
            <p:cNvPr id="18" name="Retângulo 17"/>
            <p:cNvSpPr/>
            <p:nvPr/>
          </p:nvSpPr>
          <p:spPr>
            <a:xfrm rot="19842922">
              <a:off x="6218427" y="2653494"/>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0" name="Triângulo isósceles 19"/>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9" name="TextBox 8"/>
          <p:cNvSpPr txBox="1"/>
          <p:nvPr/>
        </p:nvSpPr>
        <p:spPr>
          <a:xfrm>
            <a:off x="543600" y="2736000"/>
            <a:ext cx="4186394" cy="2554545"/>
          </a:xfrm>
          <a:prstGeom prst="rect">
            <a:avLst/>
          </a:prstGeom>
          <a:noFill/>
        </p:spPr>
        <p:txBody>
          <a:bodyPr wrap="square" rtlCol="0">
            <a:spAutoFit/>
          </a:bodyPr>
          <a:lstStyle/>
          <a:p>
            <a:r>
              <a:rPr lang="pt-BR" sz="3200" dirty="0">
                <a:solidFill>
                  <a:schemeClr val="bg1"/>
                </a:solidFill>
              </a:rPr>
              <a:t>Configurar corretamente permite movimentação automática para a fila decurso de prazo. </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Retângulo 1"/>
          <p:cNvSpPr/>
          <p:nvPr/>
        </p:nvSpPr>
        <p:spPr>
          <a:xfrm>
            <a:off x="6646244" y="1893052"/>
            <a:ext cx="3171524" cy="646331"/>
          </a:xfrm>
          <a:prstGeom prst="rect">
            <a:avLst/>
          </a:prstGeom>
        </p:spPr>
        <p:txBody>
          <a:bodyPr wrap="square">
            <a:spAutoFit/>
          </a:bodyPr>
          <a:lstStyle/>
          <a:p>
            <a:r>
              <a:rPr lang="pt-BR" sz="3600" b="1" i="1" dirty="0"/>
              <a:t>100%</a:t>
            </a:r>
            <a:endParaRPr lang="pt-BR" sz="2400" b="1" i="1" dirty="0"/>
          </a:p>
        </p:txBody>
      </p:sp>
      <p:sp>
        <p:nvSpPr>
          <p:cNvPr id="4" name="Retângulo 3"/>
          <p:cNvSpPr/>
          <p:nvPr/>
        </p:nvSpPr>
        <p:spPr>
          <a:xfrm>
            <a:off x="6598118" y="2348432"/>
            <a:ext cx="2250914" cy="1046440"/>
          </a:xfrm>
          <a:prstGeom prst="rect">
            <a:avLst/>
          </a:prstGeom>
        </p:spPr>
        <p:txBody>
          <a:bodyPr wrap="square">
            <a:spAutoFit/>
          </a:bodyPr>
          <a:lstStyle/>
          <a:p>
            <a:r>
              <a:rPr lang="pt-BR" sz="2400" b="1" i="1" dirty="0"/>
              <a:t>automatizado </a:t>
            </a:r>
          </a:p>
          <a:p>
            <a:r>
              <a:rPr lang="pt-BR" i="1" dirty="0"/>
              <a:t>Gasto de </a:t>
            </a:r>
            <a:r>
              <a:rPr lang="pt-BR" sz="2000" b="1" i="1" dirty="0"/>
              <a:t>0 minutos</a:t>
            </a:r>
            <a:r>
              <a:rPr lang="pt-BR" b="1" i="1" dirty="0"/>
              <a:t> </a:t>
            </a:r>
            <a:r>
              <a:rPr lang="pt-BR" i="1" dirty="0"/>
              <a:t>por processo.</a:t>
            </a:r>
          </a:p>
        </p:txBody>
      </p:sp>
    </p:spTree>
    <p:custDataLst>
      <p:tags r:id="rId1"/>
    </p:custDataLst>
    <p:extLst>
      <p:ext uri="{BB962C8B-B14F-4D97-AF65-F5344CB8AC3E}">
        <p14:creationId xmlns:p14="http://schemas.microsoft.com/office/powerpoint/2010/main" val="33601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9"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Controle de prazos automatizados</a:t>
            </a:r>
          </a:p>
        </p:txBody>
      </p:sp>
      <p:sp>
        <p:nvSpPr>
          <p:cNvPr id="8" name="CaixaDeTexto 7"/>
          <p:cNvSpPr txBox="1"/>
          <p:nvPr/>
        </p:nvSpPr>
        <p:spPr>
          <a:xfrm>
            <a:off x="2515027" y="1935842"/>
            <a:ext cx="2470548" cy="2308324"/>
          </a:xfrm>
          <a:prstGeom prst="rect">
            <a:avLst/>
          </a:prstGeom>
          <a:noFill/>
        </p:spPr>
        <p:txBody>
          <a:bodyPr wrap="none" rtlCol="0">
            <a:spAutoFit/>
          </a:bodyPr>
          <a:lstStyle/>
          <a:p>
            <a:r>
              <a:rPr lang="pt-BR" sz="14400" b="1" dirty="0"/>
              <a:t>75</a:t>
            </a:r>
            <a:r>
              <a:rPr lang="pt-BR" sz="6000" b="1" dirty="0"/>
              <a:t>h</a:t>
            </a:r>
            <a:endParaRPr lang="pt-BR" sz="14400" dirty="0"/>
          </a:p>
        </p:txBody>
      </p:sp>
      <p:sp>
        <p:nvSpPr>
          <p:cNvPr id="10" name="Triângulo isósceles 9"/>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CaixaDeTexto 10"/>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3" name="Retângulo 12"/>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9" name="Grupo 18"/>
          <p:cNvGrpSpPr/>
          <p:nvPr/>
        </p:nvGrpSpPr>
        <p:grpSpPr>
          <a:xfrm>
            <a:off x="-1482789" y="4328899"/>
            <a:ext cx="6338124" cy="7325840"/>
            <a:chOff x="4560715" y="2553886"/>
            <a:chExt cx="5508192" cy="6350971"/>
          </a:xfrm>
        </p:grpSpPr>
        <p:sp>
          <p:nvSpPr>
            <p:cNvPr id="20"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2" name="Retângulo 21"/>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23" name="Grupo 22"/>
          <p:cNvGrpSpPr/>
          <p:nvPr/>
        </p:nvGrpSpPr>
        <p:grpSpPr>
          <a:xfrm>
            <a:off x="1562620" y="2970140"/>
            <a:ext cx="638815" cy="638815"/>
            <a:chOff x="7035800" y="469900"/>
            <a:chExt cx="1676400" cy="1676400"/>
          </a:xfrm>
        </p:grpSpPr>
        <p:sp>
          <p:nvSpPr>
            <p:cNvPr id="24" name="Elipse 23"/>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5" name="Conector de seta reta 24"/>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Conector de seta reta 25"/>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40863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1968785"/>
            <a:ext cx="5055344" cy="3857489"/>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MODELOS DE DOCUMENTOS</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E CONFIGURAÇÃO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DE ATOS</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8</a:t>
            </a:r>
          </a:p>
        </p:txBody>
      </p:sp>
    </p:spTree>
    <p:custDataLst>
      <p:tags r:id="rId1"/>
    </p:custDataLst>
    <p:extLst>
      <p:ext uri="{BB962C8B-B14F-4D97-AF65-F5344CB8AC3E}">
        <p14:creationId xmlns:p14="http://schemas.microsoft.com/office/powerpoint/2010/main" val="20438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7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4" cstate="print"/>
          <a:srcRect/>
          <a:stretch>
            <a:fillRect/>
          </a:stretch>
        </p:blipFill>
        <p:spPr bwMode="auto">
          <a:xfrm>
            <a:off x="0" y="1153238"/>
            <a:ext cx="9144000" cy="5397690"/>
          </a:xfrm>
          <a:prstGeom prst="rect">
            <a:avLst/>
          </a:prstGeom>
          <a:noFill/>
          <a:ln w="9525">
            <a:noFill/>
            <a:miter lim="800000"/>
            <a:headEnd/>
            <a:tailEnd/>
          </a:ln>
        </p:spPr>
      </p:pic>
      <p:sp>
        <p:nvSpPr>
          <p:cNvPr id="4"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spTree>
    <p:custDataLst>
      <p:tags r:id="rId1"/>
    </p:custDataLst>
    <p:extLst>
      <p:ext uri="{BB962C8B-B14F-4D97-AF65-F5344CB8AC3E}">
        <p14:creationId xmlns:p14="http://schemas.microsoft.com/office/powerpoint/2010/main" val="165758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grpSp>
        <p:nvGrpSpPr>
          <p:cNvPr id="3" name="Group 35"/>
          <p:cNvGrpSpPr/>
          <p:nvPr/>
        </p:nvGrpSpPr>
        <p:grpSpPr>
          <a:xfrm>
            <a:off x="367552" y="1608359"/>
            <a:ext cx="5547600" cy="4903002"/>
            <a:chOff x="2194271" y="1423409"/>
            <a:chExt cx="5460552" cy="4819382"/>
          </a:xfrm>
        </p:grpSpPr>
        <p:sp>
          <p:nvSpPr>
            <p:cNvPr id="31" name="Rectangle 30"/>
            <p:cNvSpPr/>
            <p:nvPr/>
          </p:nvSpPr>
          <p:spPr>
            <a:xfrm>
              <a:off x="2195734" y="1423409"/>
              <a:ext cx="544445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27" name="Rectangle 26"/>
            <p:cNvSpPr/>
            <p:nvPr/>
          </p:nvSpPr>
          <p:spPr>
            <a:xfrm>
              <a:off x="2194271" y="2298125"/>
              <a:ext cx="5460552"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TextBox 8"/>
            <p:cNvSpPr txBox="1"/>
            <p:nvPr/>
          </p:nvSpPr>
          <p:spPr>
            <a:xfrm>
              <a:off x="2366517" y="2530856"/>
              <a:ext cx="3983878" cy="1542890"/>
            </a:xfrm>
            <a:prstGeom prst="rect">
              <a:avLst/>
            </a:prstGeom>
            <a:noFill/>
          </p:spPr>
          <p:txBody>
            <a:bodyPr wrap="square" rtlCol="0">
              <a:spAutoFit/>
            </a:bodyPr>
            <a:lstStyle/>
            <a:p>
              <a:r>
                <a:rPr lang="pt-BR" sz="3200" dirty="0">
                  <a:solidFill>
                    <a:schemeClr val="bg1"/>
                  </a:solidFill>
                  <a:latin typeface="Calibri" panose="020F0502020204030204" pitchFamily="34" charset="0"/>
                </a:rPr>
                <a:t>Agiliza o cumprimento dos comandos judiciais.</a:t>
              </a:r>
            </a:p>
          </p:txBody>
        </p:sp>
        <p:sp>
          <p:nvSpPr>
            <p:cNvPr id="21" name="Rectangle 20"/>
            <p:cNvSpPr/>
            <p:nvPr/>
          </p:nvSpPr>
          <p:spPr>
            <a:xfrm>
              <a:off x="2404247" y="1544577"/>
              <a:ext cx="3287689" cy="632377"/>
            </a:xfrm>
            <a:prstGeom prst="rect">
              <a:avLst/>
            </a:prstGeom>
          </p:spPr>
          <p:txBody>
            <a:bodyPr wrap="square">
              <a:spAutoFit/>
            </a:bodyPr>
            <a:lstStyle/>
            <a:p>
              <a:r>
                <a:rPr lang="pt-BR" sz="3600" b="1" dirty="0">
                  <a:solidFill>
                    <a:schemeClr val="bg1"/>
                  </a:solidFill>
                </a:rPr>
                <a:t>IMPORTÂNCIA</a:t>
              </a:r>
            </a:p>
          </p:txBody>
        </p:sp>
      </p:gr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13" name="Elipse 12"/>
          <p:cNvSpPr/>
          <p:nvPr/>
        </p:nvSpPr>
        <p:spPr>
          <a:xfrm>
            <a:off x="4236850" y="4681653"/>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2" name="CaixaDeTexto 1"/>
          <p:cNvSpPr txBox="1"/>
          <p:nvPr/>
        </p:nvSpPr>
        <p:spPr>
          <a:xfrm>
            <a:off x="4810098" y="4453006"/>
            <a:ext cx="723833" cy="2646878"/>
          </a:xfrm>
          <a:prstGeom prst="rect">
            <a:avLst/>
          </a:prstGeom>
          <a:noFill/>
        </p:spPr>
        <p:txBody>
          <a:bodyPr wrap="square" rtlCol="0">
            <a:spAutoFit/>
          </a:bodyPr>
          <a:lstStyle/>
          <a:p>
            <a:r>
              <a:rPr lang="pt-BR" sz="16600" b="1" dirty="0">
                <a:solidFill>
                  <a:schemeClr val="bg1"/>
                </a:solidFill>
              </a:rPr>
              <a:t>!</a:t>
            </a:r>
          </a:p>
        </p:txBody>
      </p:sp>
      <p:sp>
        <p:nvSpPr>
          <p:cNvPr id="14" name="Retângulo 13"/>
          <p:cNvSpPr/>
          <p:nvPr/>
        </p:nvSpPr>
        <p:spPr>
          <a:xfrm flipV="1">
            <a:off x="387459" y="2242003"/>
            <a:ext cx="5508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Tree>
    <p:custDataLst>
      <p:tags r:id="rId1"/>
    </p:custDataLst>
    <p:extLst>
      <p:ext uri="{BB962C8B-B14F-4D97-AF65-F5344CB8AC3E}">
        <p14:creationId xmlns:p14="http://schemas.microsoft.com/office/powerpoint/2010/main" val="20645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35"/>
          <p:cNvGrpSpPr/>
          <p:nvPr/>
        </p:nvGrpSpPr>
        <p:grpSpPr>
          <a:xfrm>
            <a:off x="367553" y="1608361"/>
            <a:ext cx="5549153" cy="4903004"/>
            <a:chOff x="2194272" y="1423409"/>
            <a:chExt cx="8321069" cy="4819382"/>
          </a:xfrm>
        </p:grpSpPr>
        <p:sp>
          <p:nvSpPr>
            <p:cNvPr id="19"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20"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Rectangle 20"/>
            <p:cNvSpPr/>
            <p:nvPr/>
          </p:nvSpPr>
          <p:spPr>
            <a:xfrm>
              <a:off x="2512241" y="1544578"/>
              <a:ext cx="7326149" cy="635308"/>
            </a:xfrm>
            <a:prstGeom prst="rect">
              <a:avLst/>
            </a:prstGeom>
          </p:spPr>
          <p:txBody>
            <a:bodyPr wrap="square">
              <a:spAutoFit/>
            </a:bodyPr>
            <a:lstStyle/>
            <a:p>
              <a:r>
                <a:rPr lang="pt-BR" sz="3600" b="1" dirty="0">
                  <a:solidFill>
                    <a:schemeClr val="bg1"/>
                  </a:solidFill>
                  <a:latin typeface="Calibri" panose="020F0502020204030204" pitchFamily="34" charset="0"/>
                </a:rPr>
                <a:t>NÃO RECOMENDADO</a:t>
              </a:r>
            </a:p>
          </p:txBody>
        </p:sp>
      </p:grpSp>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2410" y="6486700"/>
            <a:ext cx="1662694" cy="527431"/>
          </a:xfrm>
          <a:prstGeom prst="rect">
            <a:avLst/>
          </a:prstGeom>
        </p:spPr>
      </p:pic>
      <p:sp>
        <p:nvSpPr>
          <p:cNvPr id="24" name="Elipse 23"/>
          <p:cNvSpPr/>
          <p:nvPr/>
        </p:nvSpPr>
        <p:spPr>
          <a:xfrm>
            <a:off x="4563270" y="463236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9" name="TextBox 8"/>
          <p:cNvSpPr txBox="1"/>
          <p:nvPr/>
        </p:nvSpPr>
        <p:spPr>
          <a:xfrm>
            <a:off x="543599" y="2736000"/>
            <a:ext cx="4193501" cy="2492990"/>
          </a:xfrm>
          <a:prstGeom prst="rect">
            <a:avLst/>
          </a:prstGeom>
          <a:noFill/>
        </p:spPr>
        <p:txBody>
          <a:bodyPr wrap="square" rtlCol="0">
            <a:spAutoFit/>
          </a:bodyPr>
          <a:lstStyle/>
          <a:p>
            <a:r>
              <a:rPr lang="pt-BR" sz="2600" dirty="0">
                <a:solidFill>
                  <a:schemeClr val="bg1"/>
                </a:solidFill>
              </a:rPr>
              <a:t>Preencher ou configurar incorretamente, necessitando consultar fila “Aguardando Análise” do documento pai, analisar instrução do emissor e configurar o ato à mão. </a:t>
            </a:r>
          </a:p>
        </p:txBody>
      </p:sp>
      <p:grpSp>
        <p:nvGrpSpPr>
          <p:cNvPr id="33" name="Grupo 32"/>
          <p:cNvGrpSpPr/>
          <p:nvPr/>
        </p:nvGrpSpPr>
        <p:grpSpPr>
          <a:xfrm>
            <a:off x="5203124" y="5339535"/>
            <a:ext cx="743223" cy="702645"/>
            <a:chOff x="4109988" y="4793380"/>
            <a:chExt cx="1973179" cy="1443790"/>
          </a:xfrm>
        </p:grpSpPr>
        <p:cxnSp>
          <p:nvCxnSpPr>
            <p:cNvPr id="7" name="Conector reto 6"/>
            <p:cNvCxnSpPr/>
            <p:nvPr/>
          </p:nvCxnSpPr>
          <p:spPr>
            <a:xfrm>
              <a:off x="4138864" y="4803005"/>
              <a:ext cx="1944303" cy="1395664"/>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cxnSp>
          <p:nvCxnSpPr>
            <p:cNvPr id="26" name="Conector reto 25"/>
            <p:cNvCxnSpPr/>
            <p:nvPr/>
          </p:nvCxnSpPr>
          <p:spPr>
            <a:xfrm flipH="1">
              <a:off x="4109988" y="4793380"/>
              <a:ext cx="1828800" cy="1443790"/>
            </a:xfrm>
            <a:prstGeom prst="line">
              <a:avLst/>
            </a:prstGeom>
            <a:ln w="285750" cap="sq">
              <a:solidFill>
                <a:schemeClr val="bg1"/>
              </a:solidFill>
            </a:ln>
          </p:spPr>
          <p:style>
            <a:lnRef idx="1">
              <a:schemeClr val="dk1"/>
            </a:lnRef>
            <a:fillRef idx="0">
              <a:schemeClr val="dk1"/>
            </a:fillRef>
            <a:effectRef idx="0">
              <a:schemeClr val="dk1"/>
            </a:effectRef>
            <a:fontRef idx="minor">
              <a:schemeClr val="tx1"/>
            </a:fontRef>
          </p:style>
        </p:cxnSp>
      </p:grpSp>
      <p:sp>
        <p:nvSpPr>
          <p:cNvPr id="38" name="Triângulo isósceles 37"/>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CaixaDeTexto 33"/>
          <p:cNvSpPr txBox="1"/>
          <p:nvPr/>
        </p:nvSpPr>
        <p:spPr>
          <a:xfrm>
            <a:off x="6622182" y="2002054"/>
            <a:ext cx="2290813" cy="1477328"/>
          </a:xfrm>
          <a:prstGeom prst="rect">
            <a:avLst/>
          </a:prstGeom>
          <a:noFill/>
        </p:spPr>
        <p:txBody>
          <a:bodyPr wrap="square" rtlCol="0">
            <a:spAutoFit/>
          </a:bodyPr>
          <a:lstStyle/>
          <a:p>
            <a:r>
              <a:rPr lang="pt-BR" i="1" dirty="0"/>
              <a:t>Implica tempo de</a:t>
            </a:r>
            <a:br>
              <a:rPr lang="pt-BR" i="1" dirty="0"/>
            </a:br>
            <a:r>
              <a:rPr lang="pt-BR" sz="3000" b="1" i="1" dirty="0">
                <a:solidFill>
                  <a:srgbClr val="DC0814"/>
                </a:solidFill>
              </a:rPr>
              <a:t>5 minutos</a:t>
            </a:r>
            <a:r>
              <a:rPr lang="pt-BR" sz="2400" b="1" i="1" dirty="0">
                <a:solidFill>
                  <a:srgbClr val="DC0814"/>
                </a:solidFill>
              </a:rPr>
              <a:t> </a:t>
            </a:r>
            <a:r>
              <a:rPr lang="pt-BR" i="1" dirty="0"/>
              <a:t>para </a:t>
            </a:r>
            <a:r>
              <a:rPr lang="pt-BR" sz="2400" b="1" i="1" dirty="0">
                <a:solidFill>
                  <a:srgbClr val="DC0814"/>
                </a:solidFill>
              </a:rPr>
              <a:t>cada documento</a:t>
            </a:r>
          </a:p>
          <a:p>
            <a:endParaRPr lang="pt-BR" dirty="0"/>
          </a:p>
        </p:txBody>
      </p:sp>
    </p:spTree>
    <p:custDataLst>
      <p:tags r:id="rId1"/>
    </p:custDataLst>
    <p:extLst>
      <p:ext uri="{BB962C8B-B14F-4D97-AF65-F5344CB8AC3E}">
        <p14:creationId xmlns:p14="http://schemas.microsoft.com/office/powerpoint/2010/main" val="35800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Bom uso</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pic>
        <p:nvPicPr>
          <p:cNvPr id="11"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3" name="Group 35"/>
          <p:cNvGrpSpPr/>
          <p:nvPr/>
        </p:nvGrpSpPr>
        <p:grpSpPr>
          <a:xfrm>
            <a:off x="367553" y="1608361"/>
            <a:ext cx="5549153" cy="4903004"/>
            <a:chOff x="2194272" y="1423409"/>
            <a:chExt cx="8321069" cy="4819382"/>
          </a:xfrm>
        </p:grpSpPr>
        <p:sp>
          <p:nvSpPr>
            <p:cNvPr id="14" name="Rectangle 30"/>
            <p:cNvSpPr/>
            <p:nvPr/>
          </p:nvSpPr>
          <p:spPr>
            <a:xfrm>
              <a:off x="2195735" y="1423409"/>
              <a:ext cx="8319606"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5" name="Rectangle 26"/>
            <p:cNvSpPr/>
            <p:nvPr/>
          </p:nvSpPr>
          <p:spPr>
            <a:xfrm>
              <a:off x="2194272" y="2298125"/>
              <a:ext cx="8321069"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ctangle 20"/>
            <p:cNvSpPr/>
            <p:nvPr/>
          </p:nvSpPr>
          <p:spPr>
            <a:xfrm>
              <a:off x="2512241" y="1544578"/>
              <a:ext cx="7132862" cy="635308"/>
            </a:xfrm>
            <a:prstGeom prst="rect">
              <a:avLst/>
            </a:prstGeom>
          </p:spPr>
          <p:txBody>
            <a:bodyPr wrap="square">
              <a:spAutoFit/>
            </a:bodyPr>
            <a:lstStyle/>
            <a:p>
              <a:r>
                <a:rPr lang="pt-BR" sz="3600" b="1" dirty="0">
                  <a:solidFill>
                    <a:schemeClr val="bg1"/>
                  </a:solidFill>
                  <a:latin typeface="Calibri" panose="020F0502020204030204" pitchFamily="34" charset="0"/>
                </a:rPr>
                <a:t>RECOMENDADO</a:t>
              </a:r>
            </a:p>
          </p:txBody>
        </p:sp>
      </p:grpSp>
      <p:sp>
        <p:nvSpPr>
          <p:cNvPr id="9" name="TextBox 8"/>
          <p:cNvSpPr txBox="1"/>
          <p:nvPr/>
        </p:nvSpPr>
        <p:spPr>
          <a:xfrm>
            <a:off x="543600" y="2736000"/>
            <a:ext cx="3788327" cy="3108543"/>
          </a:xfrm>
          <a:prstGeom prst="rect">
            <a:avLst/>
          </a:prstGeom>
          <a:noFill/>
        </p:spPr>
        <p:txBody>
          <a:bodyPr wrap="square" rtlCol="0">
            <a:spAutoFit/>
          </a:bodyPr>
          <a:lstStyle/>
          <a:p>
            <a:r>
              <a:rPr lang="pt-BR" sz="2800" dirty="0">
                <a:solidFill>
                  <a:schemeClr val="bg1"/>
                </a:solidFill>
              </a:rPr>
              <a:t>Preencher por completo os campos de configuração dos atos do documento, inclusive marcando a opção “automática” quando disponível. </a:t>
            </a:r>
          </a:p>
        </p:txBody>
      </p:sp>
      <p:sp>
        <p:nvSpPr>
          <p:cNvPr id="17" name="Elipse 16"/>
          <p:cNvSpPr/>
          <p:nvPr/>
        </p:nvSpPr>
        <p:spPr>
          <a:xfrm>
            <a:off x="4326780" y="4490468"/>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grpSp>
        <p:nvGrpSpPr>
          <p:cNvPr id="20" name="Grupo 19"/>
          <p:cNvGrpSpPr/>
          <p:nvPr/>
        </p:nvGrpSpPr>
        <p:grpSpPr>
          <a:xfrm rot="20480407">
            <a:off x="4851133" y="5178392"/>
            <a:ext cx="1795110" cy="539015"/>
            <a:chOff x="6227546" y="2656573"/>
            <a:chExt cx="1795110" cy="539015"/>
          </a:xfrm>
        </p:grpSpPr>
        <p:sp>
          <p:nvSpPr>
            <p:cNvPr id="18" name="Retângulo 17"/>
            <p:cNvSpPr/>
            <p:nvPr/>
          </p:nvSpPr>
          <p:spPr>
            <a:xfrm rot="19993641">
              <a:off x="6227546" y="2656573"/>
              <a:ext cx="298383" cy="539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rot="3533538">
              <a:off x="6987940" y="1992666"/>
              <a:ext cx="336884" cy="173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Triângulo isósceles 27"/>
          <p:cNvSpPr/>
          <p:nvPr/>
        </p:nvSpPr>
        <p:spPr>
          <a:xfrm rot="5400000">
            <a:off x="6188771" y="2030963"/>
            <a:ext cx="415162" cy="278403"/>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6566586" y="1970054"/>
            <a:ext cx="2545882" cy="1200329"/>
          </a:xfrm>
          <a:prstGeom prst="rect">
            <a:avLst/>
          </a:prstGeom>
        </p:spPr>
        <p:txBody>
          <a:bodyPr wrap="square">
            <a:spAutoFit/>
          </a:bodyPr>
          <a:lstStyle/>
          <a:p>
            <a:r>
              <a:rPr lang="pt-BR" i="1" dirty="0"/>
              <a:t>Implica tempo de</a:t>
            </a:r>
            <a:br>
              <a:rPr lang="pt-BR" i="1" dirty="0"/>
            </a:br>
            <a:r>
              <a:rPr lang="pt-BR" sz="3000" b="1" i="1" dirty="0"/>
              <a:t>2,5 minutos</a:t>
            </a:r>
            <a:r>
              <a:rPr lang="pt-BR" sz="2400" b="1" i="1" dirty="0"/>
              <a:t> </a:t>
            </a:r>
            <a:r>
              <a:rPr lang="pt-BR" i="1" dirty="0"/>
              <a:t>para </a:t>
            </a:r>
            <a:r>
              <a:rPr lang="pt-BR" sz="2400" b="1" i="1" dirty="0"/>
              <a:t>cada documento</a:t>
            </a:r>
          </a:p>
        </p:txBody>
      </p:sp>
    </p:spTree>
    <p:custDataLst>
      <p:tags r:id="rId1"/>
    </p:custDataLst>
    <p:extLst>
      <p:ext uri="{BB962C8B-B14F-4D97-AF65-F5344CB8AC3E}">
        <p14:creationId xmlns:p14="http://schemas.microsoft.com/office/powerpoint/2010/main" val="42110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CaixaDeTexto 1"/>
          <p:cNvSpPr txBox="1"/>
          <p:nvPr/>
        </p:nvSpPr>
        <p:spPr>
          <a:xfrm>
            <a:off x="2356602" y="1875380"/>
            <a:ext cx="3834704" cy="5201424"/>
          </a:xfrm>
          <a:prstGeom prst="rect">
            <a:avLst/>
          </a:prstGeom>
          <a:noFill/>
        </p:spPr>
        <p:txBody>
          <a:bodyPr wrap="none" rtlCol="0">
            <a:spAutoFit/>
          </a:bodyPr>
          <a:lstStyle/>
          <a:p>
            <a:r>
              <a:rPr lang="pt-BR" sz="16600" b="1" dirty="0"/>
              <a:t>150</a:t>
            </a:r>
            <a:r>
              <a:rPr lang="pt-BR" sz="6000" b="1" dirty="0"/>
              <a:t>h</a:t>
            </a:r>
          </a:p>
          <a:p>
            <a:endParaRPr lang="pt-BR" sz="16600" b="1" dirty="0"/>
          </a:p>
        </p:txBody>
      </p:sp>
      <p:sp>
        <p:nvSpPr>
          <p:cNvPr id="3" name="Triângulo isósceles 2"/>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0" name="Retângulo 9"/>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8" name="Grupo 17"/>
          <p:cNvGrpSpPr/>
          <p:nvPr/>
        </p:nvGrpSpPr>
        <p:grpSpPr>
          <a:xfrm>
            <a:off x="-1482789" y="4328899"/>
            <a:ext cx="6338124" cy="7325840"/>
            <a:chOff x="4560715" y="2553886"/>
            <a:chExt cx="5508192" cy="6350971"/>
          </a:xfrm>
        </p:grpSpPr>
        <p:sp>
          <p:nvSpPr>
            <p:cNvPr id="19"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0"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20"/>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16" name="Grupo 15"/>
          <p:cNvGrpSpPr/>
          <p:nvPr/>
        </p:nvGrpSpPr>
        <p:grpSpPr>
          <a:xfrm>
            <a:off x="1562620" y="2970140"/>
            <a:ext cx="638815" cy="638815"/>
            <a:chOff x="7035800" y="469900"/>
            <a:chExt cx="1676400" cy="1676400"/>
          </a:xfrm>
        </p:grpSpPr>
        <p:sp>
          <p:nvSpPr>
            <p:cNvPr id="22" name="Elipse 21"/>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3" name="Conector de seta reta 22"/>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Conector de seta reta 23"/>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5"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Modelos de documentos e configuração de atos</a:t>
            </a:r>
          </a:p>
        </p:txBody>
      </p:sp>
    </p:spTree>
    <p:custDataLst>
      <p:tags r:id="rId1"/>
    </p:custDataLst>
    <p:extLst>
      <p:ext uri="{BB962C8B-B14F-4D97-AF65-F5344CB8AC3E}">
        <p14:creationId xmlns:p14="http://schemas.microsoft.com/office/powerpoint/2010/main" val="21333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Recapitulando</a:t>
            </a:r>
          </a:p>
        </p:txBody>
      </p:sp>
      <p:sp>
        <p:nvSpPr>
          <p:cNvPr id="4" name="Retângulo 3"/>
          <p:cNvSpPr/>
          <p:nvPr/>
        </p:nvSpPr>
        <p:spPr>
          <a:xfrm>
            <a:off x="181941" y="1219875"/>
            <a:ext cx="2092132" cy="923330"/>
          </a:xfrm>
          <a:prstGeom prst="rect">
            <a:avLst/>
          </a:prstGeom>
        </p:spPr>
        <p:txBody>
          <a:bodyPr wrap="square">
            <a:spAutoFit/>
          </a:bodyPr>
          <a:lstStyle/>
          <a:p>
            <a:r>
              <a:rPr lang="pt-BR" b="1" dirty="0">
                <a:latin typeface="Calibri" panose="020F0502020204030204" pitchFamily="34" charset="0"/>
              </a:rPr>
              <a:t>CONFIGURAÇÃO AUTOMATIZADA</a:t>
            </a:r>
            <a:br>
              <a:rPr lang="pt-BR" b="1" dirty="0">
                <a:latin typeface="Calibri" panose="020F0502020204030204" pitchFamily="34" charset="0"/>
              </a:rPr>
            </a:br>
            <a:r>
              <a:rPr lang="pt-BR" b="1" dirty="0">
                <a:latin typeface="Calibri" panose="020F0502020204030204" pitchFamily="34" charset="0"/>
              </a:rPr>
              <a:t>DE ATOS</a:t>
            </a:r>
          </a:p>
        </p:txBody>
      </p:sp>
      <p:sp>
        <p:nvSpPr>
          <p:cNvPr id="15" name="Retângulo 14"/>
          <p:cNvSpPr/>
          <p:nvPr/>
        </p:nvSpPr>
        <p:spPr>
          <a:xfrm>
            <a:off x="2397510" y="3429000"/>
            <a:ext cx="2230491" cy="1200329"/>
          </a:xfrm>
          <a:prstGeom prst="rect">
            <a:avLst/>
          </a:prstGeom>
        </p:spPr>
        <p:txBody>
          <a:bodyPr wrap="square">
            <a:spAutoFit/>
          </a:bodyPr>
          <a:lstStyle/>
          <a:p>
            <a:r>
              <a:rPr lang="pt-BR" b="1" dirty="0">
                <a:latin typeface="Calibri" panose="020F0502020204030204" pitchFamily="34" charset="0"/>
              </a:rPr>
              <a:t>ARQUIVAMENTO</a:t>
            </a:r>
            <a:br>
              <a:rPr lang="pt-BR" b="1" dirty="0">
                <a:latin typeface="Calibri" panose="020F0502020204030204" pitchFamily="34" charset="0"/>
              </a:rPr>
            </a:br>
            <a:r>
              <a:rPr lang="pt-BR" b="1" dirty="0">
                <a:latin typeface="Calibri" panose="020F0502020204030204" pitchFamily="34" charset="0"/>
              </a:rPr>
              <a:t>E GERAÇÃO DE CERTIDÕES</a:t>
            </a:r>
            <a:br>
              <a:rPr lang="pt-BR" b="1" dirty="0">
                <a:latin typeface="Calibri" panose="020F0502020204030204" pitchFamily="34" charset="0"/>
              </a:rPr>
            </a:br>
            <a:r>
              <a:rPr lang="pt-BR" b="1" dirty="0">
                <a:latin typeface="Calibri" panose="020F0502020204030204" pitchFamily="34" charset="0"/>
              </a:rPr>
              <a:t>EM LOTE (FÍSICO)</a:t>
            </a:r>
          </a:p>
        </p:txBody>
      </p:sp>
      <p:sp>
        <p:nvSpPr>
          <p:cNvPr id="17" name="Retângulo 16"/>
          <p:cNvSpPr/>
          <p:nvPr/>
        </p:nvSpPr>
        <p:spPr>
          <a:xfrm>
            <a:off x="171810" y="3429000"/>
            <a:ext cx="2230491" cy="923330"/>
          </a:xfrm>
          <a:prstGeom prst="rect">
            <a:avLst/>
          </a:prstGeom>
        </p:spPr>
        <p:txBody>
          <a:bodyPr wrap="square">
            <a:spAutoFit/>
          </a:bodyPr>
          <a:lstStyle/>
          <a:p>
            <a:r>
              <a:rPr lang="pt-BR" b="1" dirty="0">
                <a:latin typeface="Calibri" panose="020F0502020204030204" pitchFamily="34" charset="0"/>
              </a:rPr>
              <a:t>PUBLICAÇÃO E CERTIFICAÇÃO EM LOTE, PELO FLUXO</a:t>
            </a:r>
          </a:p>
        </p:txBody>
      </p:sp>
      <p:sp>
        <p:nvSpPr>
          <p:cNvPr id="19" name="Retângulo 18"/>
          <p:cNvSpPr/>
          <p:nvPr/>
        </p:nvSpPr>
        <p:spPr>
          <a:xfrm>
            <a:off x="2347531" y="1219875"/>
            <a:ext cx="2230491" cy="923330"/>
          </a:xfrm>
          <a:prstGeom prst="rect">
            <a:avLst/>
          </a:prstGeom>
        </p:spPr>
        <p:txBody>
          <a:bodyPr wrap="square">
            <a:spAutoFit/>
          </a:bodyPr>
          <a:lstStyle/>
          <a:p>
            <a:r>
              <a:rPr lang="pt-BR" b="1" dirty="0">
                <a:latin typeface="Calibri" panose="020F0502020204030204" pitchFamily="34" charset="0"/>
              </a:rPr>
              <a:t>CONTROLE</a:t>
            </a:r>
            <a:br>
              <a:rPr lang="pt-BR" b="1" dirty="0">
                <a:latin typeface="Calibri" panose="020F0502020204030204" pitchFamily="34" charset="0"/>
              </a:rPr>
            </a:br>
            <a:r>
              <a:rPr lang="pt-BR" b="1" dirty="0">
                <a:latin typeface="Calibri" panose="020F0502020204030204" pitchFamily="34" charset="0"/>
              </a:rPr>
              <a:t>DE PRAZOS AUTOMATIZADOS</a:t>
            </a:r>
          </a:p>
        </p:txBody>
      </p:sp>
      <p:sp>
        <p:nvSpPr>
          <p:cNvPr id="22" name="Retângulo 21"/>
          <p:cNvSpPr/>
          <p:nvPr/>
        </p:nvSpPr>
        <p:spPr>
          <a:xfrm>
            <a:off x="4499881" y="1219875"/>
            <a:ext cx="2454442" cy="923330"/>
          </a:xfrm>
          <a:prstGeom prst="rect">
            <a:avLst/>
          </a:prstGeom>
        </p:spPr>
        <p:txBody>
          <a:bodyPr wrap="square">
            <a:spAutoFit/>
          </a:bodyPr>
          <a:lstStyle/>
          <a:p>
            <a:r>
              <a:rPr lang="pt-BR" b="1" dirty="0">
                <a:latin typeface="Calibri" panose="020F0502020204030204" pitchFamily="34" charset="0"/>
              </a:rPr>
              <a:t>CONFIGURAÇÃO DE COLUNAS E CAMPO OBSERVAÇÃO</a:t>
            </a:r>
          </a:p>
        </p:txBody>
      </p:sp>
      <p:sp>
        <p:nvSpPr>
          <p:cNvPr id="24" name="Retângulo 23"/>
          <p:cNvSpPr/>
          <p:nvPr/>
        </p:nvSpPr>
        <p:spPr>
          <a:xfrm>
            <a:off x="6730373" y="1219875"/>
            <a:ext cx="2492305" cy="923330"/>
          </a:xfrm>
          <a:prstGeom prst="rect">
            <a:avLst/>
          </a:prstGeom>
        </p:spPr>
        <p:txBody>
          <a:bodyPr wrap="square">
            <a:spAutoFit/>
          </a:bodyPr>
          <a:lstStyle/>
          <a:p>
            <a:r>
              <a:rPr lang="pt-BR" b="1" dirty="0">
                <a:latin typeface="Calibri" panose="020F0502020204030204" pitchFamily="34" charset="0"/>
              </a:rPr>
              <a:t>RECURSO DE ANOTAÇÕES NO PROCESSO</a:t>
            </a:r>
          </a:p>
        </p:txBody>
      </p:sp>
      <p:sp>
        <p:nvSpPr>
          <p:cNvPr id="21" name="Retângulo 20"/>
          <p:cNvSpPr/>
          <p:nvPr/>
        </p:nvSpPr>
        <p:spPr>
          <a:xfrm>
            <a:off x="6728059" y="3429000"/>
            <a:ext cx="2230491" cy="1200329"/>
          </a:xfrm>
          <a:prstGeom prst="rect">
            <a:avLst/>
          </a:prstGeom>
        </p:spPr>
        <p:txBody>
          <a:bodyPr wrap="square">
            <a:spAutoFit/>
          </a:bodyPr>
          <a:lstStyle/>
          <a:p>
            <a:r>
              <a:rPr lang="pt-BR" b="1" dirty="0">
                <a:latin typeface="Calibri" panose="020F0502020204030204" pitchFamily="34" charset="0"/>
              </a:rPr>
              <a:t>LANÇAMENTO DE EVENTOS NO HISTÓRICO DE PARTES (CRIMINAIS)</a:t>
            </a:r>
          </a:p>
        </p:txBody>
      </p:sp>
      <p:pic>
        <p:nvPicPr>
          <p:cNvPr id="27"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29" name="Grupo 28"/>
          <p:cNvGrpSpPr/>
          <p:nvPr/>
        </p:nvGrpSpPr>
        <p:grpSpPr>
          <a:xfrm>
            <a:off x="510933" y="2530344"/>
            <a:ext cx="397784" cy="397784"/>
            <a:chOff x="7035800" y="469900"/>
            <a:chExt cx="1676400" cy="1676400"/>
          </a:xfrm>
        </p:grpSpPr>
        <p:sp>
          <p:nvSpPr>
            <p:cNvPr id="31" name="Elipse 30"/>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2" name="Conector de seta reta 31"/>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Conector de seta reta 32"/>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 name="Retângulo 1"/>
          <p:cNvSpPr/>
          <p:nvPr/>
        </p:nvSpPr>
        <p:spPr>
          <a:xfrm>
            <a:off x="979720" y="2436849"/>
            <a:ext cx="947695" cy="584775"/>
          </a:xfrm>
          <a:prstGeom prst="rect">
            <a:avLst/>
          </a:prstGeom>
        </p:spPr>
        <p:txBody>
          <a:bodyPr wrap="none">
            <a:spAutoFit/>
          </a:bodyPr>
          <a:lstStyle/>
          <a:p>
            <a:pPr algn="ctr"/>
            <a:r>
              <a:rPr lang="pt-BR" sz="3200" b="1" dirty="0"/>
              <a:t>150</a:t>
            </a:r>
            <a:r>
              <a:rPr lang="pt-BR" sz="2000" b="1" dirty="0"/>
              <a:t>h</a:t>
            </a:r>
          </a:p>
        </p:txBody>
      </p:sp>
      <p:grpSp>
        <p:nvGrpSpPr>
          <p:cNvPr id="34" name="Grupo 33"/>
          <p:cNvGrpSpPr/>
          <p:nvPr/>
        </p:nvGrpSpPr>
        <p:grpSpPr>
          <a:xfrm>
            <a:off x="2754529" y="2514442"/>
            <a:ext cx="397784" cy="397784"/>
            <a:chOff x="7035800" y="469900"/>
            <a:chExt cx="1676400" cy="1676400"/>
          </a:xfrm>
        </p:grpSpPr>
        <p:sp>
          <p:nvSpPr>
            <p:cNvPr id="35" name="Elipse 34"/>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8" name="Conector de seta reta 37"/>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Conector de seta reta 38"/>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40" name="Retângulo 39"/>
          <p:cNvSpPr/>
          <p:nvPr/>
        </p:nvSpPr>
        <p:spPr>
          <a:xfrm>
            <a:off x="3247999" y="2420947"/>
            <a:ext cx="739305" cy="584775"/>
          </a:xfrm>
          <a:prstGeom prst="rect">
            <a:avLst/>
          </a:prstGeom>
        </p:spPr>
        <p:txBody>
          <a:bodyPr wrap="none">
            <a:spAutoFit/>
          </a:bodyPr>
          <a:lstStyle/>
          <a:p>
            <a:pPr algn="ctr"/>
            <a:r>
              <a:rPr lang="pt-BR" sz="3200" b="1" dirty="0"/>
              <a:t>75</a:t>
            </a:r>
            <a:r>
              <a:rPr lang="pt-BR" sz="2000" b="1" dirty="0"/>
              <a:t>h</a:t>
            </a:r>
          </a:p>
        </p:txBody>
      </p:sp>
      <p:grpSp>
        <p:nvGrpSpPr>
          <p:cNvPr id="41" name="Grupo 40"/>
          <p:cNvGrpSpPr/>
          <p:nvPr/>
        </p:nvGrpSpPr>
        <p:grpSpPr>
          <a:xfrm>
            <a:off x="4910656" y="2506491"/>
            <a:ext cx="397784" cy="397784"/>
            <a:chOff x="7035800" y="469900"/>
            <a:chExt cx="1676400" cy="1676400"/>
          </a:xfrm>
        </p:grpSpPr>
        <p:sp>
          <p:nvSpPr>
            <p:cNvPr id="42" name="Elipse 41"/>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3" name="Conector de seta reta 42"/>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Conector de seta reta 43"/>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45" name="Retângulo 44"/>
          <p:cNvSpPr/>
          <p:nvPr/>
        </p:nvSpPr>
        <p:spPr>
          <a:xfrm>
            <a:off x="5404126" y="2412996"/>
            <a:ext cx="739305" cy="584775"/>
          </a:xfrm>
          <a:prstGeom prst="rect">
            <a:avLst/>
          </a:prstGeom>
        </p:spPr>
        <p:txBody>
          <a:bodyPr wrap="none">
            <a:spAutoFit/>
          </a:bodyPr>
          <a:lstStyle/>
          <a:p>
            <a:pPr algn="ctr"/>
            <a:r>
              <a:rPr lang="pt-BR" sz="3200" b="1" dirty="0"/>
              <a:t>20</a:t>
            </a:r>
            <a:r>
              <a:rPr lang="pt-BR" sz="2000" b="1" dirty="0"/>
              <a:t>h</a:t>
            </a:r>
          </a:p>
        </p:txBody>
      </p:sp>
      <p:grpSp>
        <p:nvGrpSpPr>
          <p:cNvPr id="46" name="Grupo 45"/>
          <p:cNvGrpSpPr/>
          <p:nvPr/>
        </p:nvGrpSpPr>
        <p:grpSpPr>
          <a:xfrm>
            <a:off x="7074738" y="2490589"/>
            <a:ext cx="397784" cy="397784"/>
            <a:chOff x="7035800" y="469900"/>
            <a:chExt cx="1676400" cy="1676400"/>
          </a:xfrm>
        </p:grpSpPr>
        <p:sp>
          <p:nvSpPr>
            <p:cNvPr id="47" name="Elipse 46"/>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8" name="Conector de seta reta 47"/>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Conector de seta reta 48"/>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0" name="Retângulo 49"/>
          <p:cNvSpPr/>
          <p:nvPr/>
        </p:nvSpPr>
        <p:spPr>
          <a:xfrm>
            <a:off x="7568208" y="2397094"/>
            <a:ext cx="739305" cy="584775"/>
          </a:xfrm>
          <a:prstGeom prst="rect">
            <a:avLst/>
          </a:prstGeom>
        </p:spPr>
        <p:txBody>
          <a:bodyPr wrap="none">
            <a:spAutoFit/>
          </a:bodyPr>
          <a:lstStyle/>
          <a:p>
            <a:pPr algn="ctr"/>
            <a:r>
              <a:rPr lang="pt-BR" sz="3200" b="1" dirty="0"/>
              <a:t>30</a:t>
            </a:r>
            <a:r>
              <a:rPr lang="pt-BR" sz="2000" b="1" dirty="0"/>
              <a:t>h</a:t>
            </a:r>
          </a:p>
        </p:txBody>
      </p:sp>
      <p:grpSp>
        <p:nvGrpSpPr>
          <p:cNvPr id="51" name="Grupo 50"/>
          <p:cNvGrpSpPr/>
          <p:nvPr/>
        </p:nvGrpSpPr>
        <p:grpSpPr>
          <a:xfrm>
            <a:off x="464554" y="4813696"/>
            <a:ext cx="397784" cy="397784"/>
            <a:chOff x="7035800" y="469900"/>
            <a:chExt cx="1676400" cy="1676400"/>
          </a:xfrm>
        </p:grpSpPr>
        <p:sp>
          <p:nvSpPr>
            <p:cNvPr id="52" name="Elipse 51"/>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53" name="Conector de seta reta 52"/>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Conector de seta reta 53"/>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5" name="Retângulo 54"/>
          <p:cNvSpPr/>
          <p:nvPr/>
        </p:nvSpPr>
        <p:spPr>
          <a:xfrm>
            <a:off x="981879" y="4720201"/>
            <a:ext cx="739305" cy="584775"/>
          </a:xfrm>
          <a:prstGeom prst="rect">
            <a:avLst/>
          </a:prstGeom>
        </p:spPr>
        <p:txBody>
          <a:bodyPr wrap="none">
            <a:spAutoFit/>
          </a:bodyPr>
          <a:lstStyle/>
          <a:p>
            <a:pPr algn="ctr"/>
            <a:r>
              <a:rPr lang="pt-BR" sz="3200" b="1" dirty="0"/>
              <a:t>15</a:t>
            </a:r>
            <a:r>
              <a:rPr lang="pt-BR" sz="2000" b="1" dirty="0"/>
              <a:t>h</a:t>
            </a:r>
          </a:p>
        </p:txBody>
      </p:sp>
      <p:grpSp>
        <p:nvGrpSpPr>
          <p:cNvPr id="56" name="Grupo 55"/>
          <p:cNvGrpSpPr/>
          <p:nvPr/>
        </p:nvGrpSpPr>
        <p:grpSpPr>
          <a:xfrm>
            <a:off x="2747904" y="4799118"/>
            <a:ext cx="397784" cy="397784"/>
            <a:chOff x="7035800" y="469900"/>
            <a:chExt cx="1676400" cy="1676400"/>
          </a:xfrm>
        </p:grpSpPr>
        <p:sp>
          <p:nvSpPr>
            <p:cNvPr id="57" name="Elipse 56"/>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58" name="Conector de seta reta 57"/>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Conector de seta reta 58"/>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60" name="Retângulo 59"/>
          <p:cNvSpPr/>
          <p:nvPr/>
        </p:nvSpPr>
        <p:spPr>
          <a:xfrm>
            <a:off x="3265229" y="4705623"/>
            <a:ext cx="739305" cy="584775"/>
          </a:xfrm>
          <a:prstGeom prst="rect">
            <a:avLst/>
          </a:prstGeom>
        </p:spPr>
        <p:txBody>
          <a:bodyPr wrap="none">
            <a:spAutoFit/>
          </a:bodyPr>
          <a:lstStyle/>
          <a:p>
            <a:pPr algn="ctr"/>
            <a:r>
              <a:rPr lang="pt-BR" sz="3200" b="1" dirty="0"/>
              <a:t>15</a:t>
            </a:r>
            <a:r>
              <a:rPr lang="pt-BR" sz="2000" b="1" dirty="0"/>
              <a:t>h</a:t>
            </a:r>
          </a:p>
        </p:txBody>
      </p:sp>
      <p:grpSp>
        <p:nvGrpSpPr>
          <p:cNvPr id="61" name="Grupo 60"/>
          <p:cNvGrpSpPr/>
          <p:nvPr/>
        </p:nvGrpSpPr>
        <p:grpSpPr>
          <a:xfrm>
            <a:off x="7258874" y="4776589"/>
            <a:ext cx="397784" cy="397784"/>
            <a:chOff x="7035800" y="469900"/>
            <a:chExt cx="1676400" cy="1676400"/>
          </a:xfrm>
        </p:grpSpPr>
        <p:sp>
          <p:nvSpPr>
            <p:cNvPr id="62" name="Elipse 61"/>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63" name="Conector de seta reta 62"/>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Conector de seta reta 63"/>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65" name="Retângulo 64"/>
          <p:cNvSpPr/>
          <p:nvPr/>
        </p:nvSpPr>
        <p:spPr>
          <a:xfrm>
            <a:off x="7776199" y="4683094"/>
            <a:ext cx="739305" cy="584775"/>
          </a:xfrm>
          <a:prstGeom prst="rect">
            <a:avLst/>
          </a:prstGeom>
        </p:spPr>
        <p:txBody>
          <a:bodyPr wrap="none">
            <a:spAutoFit/>
          </a:bodyPr>
          <a:lstStyle/>
          <a:p>
            <a:pPr algn="ctr"/>
            <a:r>
              <a:rPr lang="pt-BR" sz="3200" b="1" dirty="0"/>
              <a:t>20</a:t>
            </a:r>
            <a:r>
              <a:rPr lang="pt-BR" sz="2000" b="1" dirty="0"/>
              <a:t>h</a:t>
            </a:r>
          </a:p>
        </p:txBody>
      </p:sp>
      <p:sp>
        <p:nvSpPr>
          <p:cNvPr id="3" name="Retângulo 2"/>
          <p:cNvSpPr/>
          <p:nvPr/>
        </p:nvSpPr>
        <p:spPr>
          <a:xfrm>
            <a:off x="166977" y="1192696"/>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6" name="Retângulo 65"/>
          <p:cNvSpPr/>
          <p:nvPr/>
        </p:nvSpPr>
        <p:spPr>
          <a:xfrm>
            <a:off x="2331057" y="1186070"/>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7" name="Retângulo 66"/>
          <p:cNvSpPr/>
          <p:nvPr/>
        </p:nvSpPr>
        <p:spPr>
          <a:xfrm>
            <a:off x="4495137" y="1179444"/>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8" name="Retângulo 67"/>
          <p:cNvSpPr/>
          <p:nvPr/>
        </p:nvSpPr>
        <p:spPr>
          <a:xfrm>
            <a:off x="6659217" y="1172818"/>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0" name="Retângulo 69"/>
          <p:cNvSpPr/>
          <p:nvPr/>
        </p:nvSpPr>
        <p:spPr>
          <a:xfrm>
            <a:off x="160351" y="3429000"/>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1" name="Retângulo 70"/>
          <p:cNvSpPr/>
          <p:nvPr/>
        </p:nvSpPr>
        <p:spPr>
          <a:xfrm>
            <a:off x="2348285" y="3429000"/>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2" name="Retângulo 71"/>
          <p:cNvSpPr/>
          <p:nvPr/>
        </p:nvSpPr>
        <p:spPr>
          <a:xfrm>
            <a:off x="6692278" y="3429000"/>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9" name="Retângulo 78"/>
          <p:cNvSpPr/>
          <p:nvPr/>
        </p:nvSpPr>
        <p:spPr>
          <a:xfrm>
            <a:off x="4573100" y="3427013"/>
            <a:ext cx="2230491" cy="646331"/>
          </a:xfrm>
          <a:prstGeom prst="rect">
            <a:avLst/>
          </a:prstGeom>
        </p:spPr>
        <p:txBody>
          <a:bodyPr wrap="square">
            <a:spAutoFit/>
          </a:bodyPr>
          <a:lstStyle/>
          <a:p>
            <a:r>
              <a:rPr lang="pt-BR" b="1" dirty="0">
                <a:latin typeface="Calibri" panose="020F0502020204030204" pitchFamily="34" charset="0"/>
              </a:rPr>
              <a:t>PAUTA DE AUDIÊNCIAS</a:t>
            </a:r>
          </a:p>
        </p:txBody>
      </p:sp>
      <p:grpSp>
        <p:nvGrpSpPr>
          <p:cNvPr id="80" name="Grupo 79"/>
          <p:cNvGrpSpPr/>
          <p:nvPr/>
        </p:nvGrpSpPr>
        <p:grpSpPr>
          <a:xfrm>
            <a:off x="4923494" y="4797131"/>
            <a:ext cx="397784" cy="397784"/>
            <a:chOff x="7035800" y="469900"/>
            <a:chExt cx="1676400" cy="1676400"/>
          </a:xfrm>
        </p:grpSpPr>
        <p:sp>
          <p:nvSpPr>
            <p:cNvPr id="81" name="Elipse 80"/>
            <p:cNvSpPr/>
            <p:nvPr/>
          </p:nvSpPr>
          <p:spPr>
            <a:xfrm>
              <a:off x="7035800" y="469900"/>
              <a:ext cx="1676400" cy="1676400"/>
            </a:xfrm>
            <a:prstGeom prst="ellipse">
              <a:avLst/>
            </a:prstGeom>
            <a:noFill/>
            <a:ln w="66675">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82" name="Conector de seta reta 81"/>
            <p:cNvCxnSpPr/>
            <p:nvPr/>
          </p:nvCxnSpPr>
          <p:spPr>
            <a:xfrm>
              <a:off x="7758649" y="876020"/>
              <a:ext cx="0" cy="622299"/>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Conector de seta reta 82"/>
            <p:cNvCxnSpPr/>
            <p:nvPr/>
          </p:nvCxnSpPr>
          <p:spPr>
            <a:xfrm flipH="1" flipV="1">
              <a:off x="7647609" y="1411153"/>
              <a:ext cx="516030" cy="3430"/>
            </a:xfrm>
            <a:prstGeom prst="straightConnector1">
              <a:avLst/>
            </a:prstGeom>
            <a:ln w="5715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84" name="Retângulo 83"/>
          <p:cNvSpPr/>
          <p:nvPr/>
        </p:nvSpPr>
        <p:spPr>
          <a:xfrm>
            <a:off x="5545014" y="4703636"/>
            <a:ext cx="530915" cy="584775"/>
          </a:xfrm>
          <a:prstGeom prst="rect">
            <a:avLst/>
          </a:prstGeom>
        </p:spPr>
        <p:txBody>
          <a:bodyPr wrap="none">
            <a:spAutoFit/>
          </a:bodyPr>
          <a:lstStyle/>
          <a:p>
            <a:pPr algn="ctr"/>
            <a:r>
              <a:rPr lang="pt-BR" sz="3200" b="1" dirty="0"/>
              <a:t>5</a:t>
            </a:r>
            <a:r>
              <a:rPr lang="pt-BR" sz="2000" b="1" dirty="0"/>
              <a:t>h</a:t>
            </a:r>
          </a:p>
        </p:txBody>
      </p:sp>
      <p:sp>
        <p:nvSpPr>
          <p:cNvPr id="85" name="Retângulo 84"/>
          <p:cNvSpPr/>
          <p:nvPr/>
        </p:nvSpPr>
        <p:spPr>
          <a:xfrm>
            <a:off x="4523875" y="3427013"/>
            <a:ext cx="2083242" cy="189241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custDataLst>
      <p:tags r:id="rId1"/>
    </p:custDataLst>
    <p:extLst>
      <p:ext uri="{BB962C8B-B14F-4D97-AF65-F5344CB8AC3E}">
        <p14:creationId xmlns:p14="http://schemas.microsoft.com/office/powerpoint/2010/main" val="2367213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533267"/>
            <a:ext cx="5055344" cy="1791084"/>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ARQUIVAMENTO</a:t>
            </a:r>
            <a:br>
              <a:rPr lang="pt-BR" sz="4400" b="1" dirty="0">
                <a:effectLst>
                  <a:outerShdw blurRad="38100" dist="38100" dir="2700000" algn="tl">
                    <a:srgbClr val="000000">
                      <a:alpha val="43137"/>
                    </a:srgbClr>
                  </a:outerShdw>
                </a:effectLst>
              </a:rPr>
            </a:br>
            <a:r>
              <a:rPr lang="pt-BR" sz="4400" b="1" dirty="0">
                <a:effectLst>
                  <a:outerShdw blurRad="38100" dist="38100" dir="2700000" algn="tl">
                    <a:srgbClr val="000000">
                      <a:alpha val="43137"/>
                    </a:srgbClr>
                  </a:outerShdw>
                </a:effectLst>
              </a:rPr>
              <a:t>DIGITAL</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29992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209416"/>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PUBLICAÇÃO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E CERTIFICAÇÃO</a:t>
            </a:r>
          </a:p>
          <a:p>
            <a:pPr marL="0" indent="0" algn="ctr">
              <a:lnSpc>
                <a:spcPct val="100000"/>
              </a:lnSpc>
              <a:spcBef>
                <a:spcPts val="0"/>
              </a:spcBef>
              <a:buNone/>
            </a:pPr>
            <a:r>
              <a:rPr lang="pt-BR" sz="4400" b="1" dirty="0">
                <a:effectLst>
                  <a:outerShdw blurRad="38100" dist="38100" dir="2700000" algn="tl">
                    <a:srgbClr val="000000">
                      <a:alpha val="43137"/>
                    </a:srgbClr>
                  </a:outerShdw>
                </a:effectLst>
              </a:rPr>
              <a:t>EM LOTE</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CaixaDeTexto 7"/>
          <p:cNvSpPr txBox="1"/>
          <p:nvPr/>
        </p:nvSpPr>
        <p:spPr>
          <a:xfrm>
            <a:off x="346842" y="1009858"/>
            <a:ext cx="2869696" cy="6447919"/>
          </a:xfrm>
          <a:prstGeom prst="rect">
            <a:avLst/>
          </a:prstGeom>
          <a:noFill/>
        </p:spPr>
        <p:txBody>
          <a:bodyPr wrap="none" rtlCol="0">
            <a:spAutoFit/>
          </a:bodyPr>
          <a:lstStyle/>
          <a:p>
            <a:r>
              <a:rPr lang="pt-BR" sz="41300" b="1" dirty="0">
                <a:solidFill>
                  <a:schemeClr val="bg1"/>
                </a:solidFill>
                <a:latin typeface="Calibri" panose="020F0502020204030204" pitchFamily="34" charset="0"/>
              </a:rPr>
              <a:t>1</a:t>
            </a:r>
          </a:p>
        </p:txBody>
      </p:sp>
    </p:spTree>
    <p:custDataLst>
      <p:tags r:id="rId1"/>
    </p:custDataLst>
    <p:extLst>
      <p:ext uri="{BB962C8B-B14F-4D97-AF65-F5344CB8AC3E}">
        <p14:creationId xmlns:p14="http://schemas.microsoft.com/office/powerpoint/2010/main" val="172819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6">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7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6">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1790316"/>
            <a:ext cx="5055344" cy="3353985"/>
          </a:xfrm>
        </p:spPr>
        <p:txBody>
          <a:bodyPr>
            <a:normAutofit lnSpcReduction="10000"/>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MOVIMENTAÇÕES EM LOTE PARA CERTIFICAR DECURSO DE PRAZO E ASSINAR</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140267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571367"/>
            <a:ext cx="5055344" cy="1676784"/>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FICHAMENTO DE PROCESSOS FÍSICOS</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9357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209416"/>
            <a:ext cx="5055344" cy="3353985"/>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EMISSÃO DE DOCUMENTOS FÍSICOS EM LOTE</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156677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144000" cy="8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10" name="Retângulo 9"/>
          <p:cNvSpPr/>
          <p:nvPr/>
        </p:nvSpPr>
        <p:spPr>
          <a:xfrm>
            <a:off x="152400" y="5967663"/>
            <a:ext cx="9144000" cy="890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6" name="Espaço Reservado para Conteúdo 4"/>
          <p:cNvSpPr>
            <a:spLocks noGrp="1"/>
          </p:cNvSpPr>
          <p:nvPr>
            <p:ph idx="1"/>
          </p:nvPr>
        </p:nvSpPr>
        <p:spPr>
          <a:xfrm>
            <a:off x="3927108" y="2704717"/>
            <a:ext cx="5055344" cy="1543434"/>
          </a:xfrm>
        </p:spPr>
        <p:txBody>
          <a:bodyPr>
            <a:normAutofit/>
          </a:bodyPr>
          <a:lstStyle/>
          <a:p>
            <a:pPr marL="0" indent="0" algn="ctr">
              <a:lnSpc>
                <a:spcPct val="100000"/>
              </a:lnSpc>
              <a:spcBef>
                <a:spcPts val="0"/>
              </a:spcBef>
              <a:buNone/>
            </a:pPr>
            <a:r>
              <a:rPr lang="pt-BR" sz="4400" b="1" dirty="0">
                <a:effectLst>
                  <a:outerShdw blurRad="38100" dist="38100" dir="2700000" algn="tl">
                    <a:srgbClr val="000000">
                      <a:alpha val="43137"/>
                    </a:srgbClr>
                  </a:outerShdw>
                </a:effectLst>
              </a:rPr>
              <a:t>USO DE LEITOR DE CÓDIGO DE BARRAS</a:t>
            </a:r>
          </a:p>
        </p:txBody>
      </p:sp>
      <p:sp>
        <p:nvSpPr>
          <p:cNvPr id="7" name="Retângulo 6"/>
          <p:cNvSpPr/>
          <p:nvPr/>
        </p:nvSpPr>
        <p:spPr>
          <a:xfrm rot="18761092">
            <a:off x="-2374937" y="899056"/>
            <a:ext cx="5328000" cy="532873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8" name="Espaço Reservado para Conteúdo 4"/>
          <p:cNvSpPr txBox="1">
            <a:spLocks/>
          </p:cNvSpPr>
          <p:nvPr/>
        </p:nvSpPr>
        <p:spPr>
          <a:xfrm>
            <a:off x="381000" y="133236"/>
            <a:ext cx="8506202" cy="880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pt-BR" sz="3200" dirty="0">
                <a:solidFill>
                  <a:schemeClr val="bg1"/>
                </a:solidFill>
              </a:rPr>
              <a:t>Outras funcionalidades</a:t>
            </a:r>
          </a:p>
        </p:txBody>
      </p:sp>
    </p:spTree>
    <p:custDataLst>
      <p:tags r:id="rId1"/>
    </p:custDataLst>
    <p:extLst>
      <p:ext uri="{BB962C8B-B14F-4D97-AF65-F5344CB8AC3E}">
        <p14:creationId xmlns:p14="http://schemas.microsoft.com/office/powerpoint/2010/main" val="38911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CaixaDeTexto 1"/>
          <p:cNvSpPr txBox="1"/>
          <p:nvPr/>
        </p:nvSpPr>
        <p:spPr>
          <a:xfrm>
            <a:off x="2356602" y="1875380"/>
            <a:ext cx="3834704" cy="5201424"/>
          </a:xfrm>
          <a:prstGeom prst="rect">
            <a:avLst/>
          </a:prstGeom>
          <a:noFill/>
        </p:spPr>
        <p:txBody>
          <a:bodyPr wrap="none" rtlCol="0">
            <a:spAutoFit/>
          </a:bodyPr>
          <a:lstStyle/>
          <a:p>
            <a:r>
              <a:rPr lang="pt-BR" sz="16600" b="1" dirty="0"/>
              <a:t>330</a:t>
            </a:r>
            <a:r>
              <a:rPr lang="pt-BR" sz="6000" b="1" dirty="0"/>
              <a:t>h</a:t>
            </a:r>
          </a:p>
          <a:p>
            <a:endParaRPr lang="pt-BR" sz="16600" b="1" dirty="0"/>
          </a:p>
        </p:txBody>
      </p:sp>
      <p:sp>
        <p:nvSpPr>
          <p:cNvPr id="3" name="Triângulo isósceles 2"/>
          <p:cNvSpPr/>
          <p:nvPr/>
        </p:nvSpPr>
        <p:spPr>
          <a:xfrm rot="5400000">
            <a:off x="905961" y="1413485"/>
            <a:ext cx="698500" cy="468406"/>
          </a:xfrm>
          <a:prstGeom prst="triangle">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567108" y="1349238"/>
            <a:ext cx="3213100" cy="461665"/>
          </a:xfrm>
          <a:prstGeom prst="rect">
            <a:avLst/>
          </a:prstGeom>
          <a:noFill/>
        </p:spPr>
        <p:txBody>
          <a:bodyPr wrap="square" rtlCol="0">
            <a:spAutoFit/>
          </a:bodyPr>
          <a:lstStyle/>
          <a:p>
            <a:r>
              <a:rPr lang="pt-BR" sz="2400" b="1" dirty="0"/>
              <a:t>ECONOMIA DE TEMPO</a:t>
            </a:r>
          </a:p>
        </p:txBody>
      </p:sp>
      <p:sp>
        <p:nvSpPr>
          <p:cNvPr id="10" name="Retângulo 9"/>
          <p:cNvSpPr/>
          <p:nvPr/>
        </p:nvSpPr>
        <p:spPr>
          <a:xfrm flipV="1">
            <a:off x="1554408" y="1797866"/>
            <a:ext cx="5436000" cy="180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grpSp>
        <p:nvGrpSpPr>
          <p:cNvPr id="18" name="Grupo 17"/>
          <p:cNvGrpSpPr/>
          <p:nvPr/>
        </p:nvGrpSpPr>
        <p:grpSpPr>
          <a:xfrm>
            <a:off x="-1482789" y="4328899"/>
            <a:ext cx="6338124" cy="7325840"/>
            <a:chOff x="4560715" y="2553886"/>
            <a:chExt cx="5508192" cy="6350971"/>
          </a:xfrm>
        </p:grpSpPr>
        <p:sp>
          <p:nvSpPr>
            <p:cNvPr id="19" name="Retângulo 7"/>
            <p:cNvSpPr/>
            <p:nvPr/>
          </p:nvSpPr>
          <p:spPr>
            <a:xfrm>
              <a:off x="4560715" y="2553886"/>
              <a:ext cx="2155041" cy="4100891"/>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1064525 w 1310184"/>
                <a:gd name="connsiteY0" fmla="*/ 0 h 1908412"/>
                <a:gd name="connsiteX1" fmla="*/ 1310184 w 1310184"/>
                <a:gd name="connsiteY1" fmla="*/ 150125 h 1908412"/>
                <a:gd name="connsiteX2" fmla="*/ 0 w 1310184"/>
                <a:gd name="connsiteY2" fmla="*/ 1908412 h 1908412"/>
                <a:gd name="connsiteX3" fmla="*/ 1064525 w 1310184"/>
                <a:gd name="connsiteY3" fmla="*/ 0 h 1908412"/>
                <a:gd name="connsiteX0" fmla="*/ 905301 w 1150960"/>
                <a:gd name="connsiteY0" fmla="*/ 0 h 2135874"/>
                <a:gd name="connsiteX1" fmla="*/ 1150960 w 1150960"/>
                <a:gd name="connsiteY1" fmla="*/ 150125 h 2135874"/>
                <a:gd name="connsiteX2" fmla="*/ 0 w 1150960"/>
                <a:gd name="connsiteY2" fmla="*/ 2135874 h 2135874"/>
                <a:gd name="connsiteX3" fmla="*/ 905301 w 1150960"/>
                <a:gd name="connsiteY3" fmla="*/ 0 h 2135874"/>
                <a:gd name="connsiteX0" fmla="*/ 1000836 w 1246495"/>
                <a:gd name="connsiteY0" fmla="*/ 0 h 2363336"/>
                <a:gd name="connsiteX1" fmla="*/ 1246495 w 1246495"/>
                <a:gd name="connsiteY1" fmla="*/ 150125 h 2363336"/>
                <a:gd name="connsiteX2" fmla="*/ 0 w 1246495"/>
                <a:gd name="connsiteY2" fmla="*/ 2363336 h 2363336"/>
                <a:gd name="connsiteX3" fmla="*/ 1000836 w 1246495"/>
                <a:gd name="connsiteY3" fmla="*/ 0 h 2363336"/>
                <a:gd name="connsiteX0" fmla="*/ 1000836 w 1241946"/>
                <a:gd name="connsiteY0" fmla="*/ 0 h 2363336"/>
                <a:gd name="connsiteX1" fmla="*/ 1241946 w 1241946"/>
                <a:gd name="connsiteY1" fmla="*/ 113731 h 2363336"/>
                <a:gd name="connsiteX2" fmla="*/ 0 w 1241946"/>
                <a:gd name="connsiteY2" fmla="*/ 2363336 h 2363336"/>
                <a:gd name="connsiteX3" fmla="*/ 1000836 w 1241946"/>
                <a:gd name="connsiteY3" fmla="*/ 0 h 2363336"/>
              </a:gdLst>
              <a:ahLst/>
              <a:cxnLst>
                <a:cxn ang="0">
                  <a:pos x="connsiteX0" y="connsiteY0"/>
                </a:cxn>
                <a:cxn ang="0">
                  <a:pos x="connsiteX1" y="connsiteY1"/>
                </a:cxn>
                <a:cxn ang="0">
                  <a:pos x="connsiteX2" y="connsiteY2"/>
                </a:cxn>
                <a:cxn ang="0">
                  <a:pos x="connsiteX3" y="connsiteY3"/>
                </a:cxn>
              </a:cxnLst>
              <a:rect l="l" t="t" r="r" b="b"/>
              <a:pathLst>
                <a:path w="1241946" h="2363336">
                  <a:moveTo>
                    <a:pt x="1000836" y="0"/>
                  </a:moveTo>
                  <a:lnTo>
                    <a:pt x="1241946" y="113731"/>
                  </a:lnTo>
                  <a:lnTo>
                    <a:pt x="0" y="2363336"/>
                  </a:lnTo>
                  <a:lnTo>
                    <a:pt x="100083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0" name="Retângulo 7"/>
            <p:cNvSpPr/>
            <p:nvPr/>
          </p:nvSpPr>
          <p:spPr>
            <a:xfrm rot="535073">
              <a:off x="5037820" y="2766425"/>
              <a:ext cx="2077770" cy="3863677"/>
            </a:xfrm>
            <a:custGeom>
              <a:avLst/>
              <a:gdLst>
                <a:gd name="connsiteX0" fmla="*/ 0 w 1037230"/>
                <a:gd name="connsiteY0" fmla="*/ 0 h 1985749"/>
                <a:gd name="connsiteX1" fmla="*/ 1037230 w 1037230"/>
                <a:gd name="connsiteY1" fmla="*/ 0 h 1985749"/>
                <a:gd name="connsiteX2" fmla="*/ 1037230 w 1037230"/>
                <a:gd name="connsiteY2" fmla="*/ 1985749 h 1985749"/>
                <a:gd name="connsiteX3" fmla="*/ 0 w 1037230"/>
                <a:gd name="connsiteY3" fmla="*/ 1985749 h 1985749"/>
                <a:gd name="connsiteX4" fmla="*/ 0 w 1037230"/>
                <a:gd name="connsiteY4" fmla="*/ 0 h 1985749"/>
                <a:gd name="connsiteX0" fmla="*/ 1187355 w 2224585"/>
                <a:gd name="connsiteY0" fmla="*/ 0 h 2122227"/>
                <a:gd name="connsiteX1" fmla="*/ 2224585 w 2224585"/>
                <a:gd name="connsiteY1" fmla="*/ 0 h 2122227"/>
                <a:gd name="connsiteX2" fmla="*/ 2224585 w 2224585"/>
                <a:gd name="connsiteY2" fmla="*/ 1985749 h 2122227"/>
                <a:gd name="connsiteX3" fmla="*/ 0 w 2224585"/>
                <a:gd name="connsiteY3" fmla="*/ 2122227 h 2122227"/>
                <a:gd name="connsiteX4" fmla="*/ 1187355 w 2224585"/>
                <a:gd name="connsiteY4" fmla="*/ 0 h 2122227"/>
                <a:gd name="connsiteX0" fmla="*/ 1037230 w 2224585"/>
                <a:gd name="connsiteY0" fmla="*/ 0 h 2354239"/>
                <a:gd name="connsiteX1" fmla="*/ 2224585 w 2224585"/>
                <a:gd name="connsiteY1" fmla="*/ 232012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2224585"/>
                <a:gd name="connsiteY0" fmla="*/ 0 h 2354239"/>
                <a:gd name="connsiteX1" fmla="*/ 1364776 w 2224585"/>
                <a:gd name="connsiteY1" fmla="*/ 177421 h 2354239"/>
                <a:gd name="connsiteX2" fmla="*/ 2224585 w 2224585"/>
                <a:gd name="connsiteY2" fmla="*/ 2217761 h 2354239"/>
                <a:gd name="connsiteX3" fmla="*/ 0 w 2224585"/>
                <a:gd name="connsiteY3" fmla="*/ 2354239 h 2354239"/>
                <a:gd name="connsiteX4" fmla="*/ 1037230 w 2224585"/>
                <a:gd name="connsiteY4" fmla="*/ 0 h 2354239"/>
                <a:gd name="connsiteX0" fmla="*/ 1037230 w 1364776"/>
                <a:gd name="connsiteY0" fmla="*/ 0 h 2354239"/>
                <a:gd name="connsiteX1" fmla="*/ 1364776 w 1364776"/>
                <a:gd name="connsiteY1" fmla="*/ 177421 h 2354239"/>
                <a:gd name="connsiteX2" fmla="*/ 723332 w 1364776"/>
                <a:gd name="connsiteY2" fmla="*/ 1098644 h 2354239"/>
                <a:gd name="connsiteX3" fmla="*/ 0 w 1364776"/>
                <a:gd name="connsiteY3" fmla="*/ 2354239 h 2354239"/>
                <a:gd name="connsiteX4" fmla="*/ 1037230 w 1364776"/>
                <a:gd name="connsiteY4" fmla="*/ 0 h 2354239"/>
                <a:gd name="connsiteX0" fmla="*/ 1037230 w 1282889"/>
                <a:gd name="connsiteY0" fmla="*/ 0 h 2354239"/>
                <a:gd name="connsiteX1" fmla="*/ 1282889 w 1282889"/>
                <a:gd name="connsiteY1" fmla="*/ 150125 h 2354239"/>
                <a:gd name="connsiteX2" fmla="*/ 723332 w 1282889"/>
                <a:gd name="connsiteY2" fmla="*/ 1098644 h 2354239"/>
                <a:gd name="connsiteX3" fmla="*/ 0 w 1282889"/>
                <a:gd name="connsiteY3" fmla="*/ 2354239 h 2354239"/>
                <a:gd name="connsiteX4" fmla="*/ 1037230 w 1282889"/>
                <a:gd name="connsiteY4" fmla="*/ 0 h 2354239"/>
                <a:gd name="connsiteX0" fmla="*/ 1037230 w 1282889"/>
                <a:gd name="connsiteY0" fmla="*/ 0 h 2354239"/>
                <a:gd name="connsiteX1" fmla="*/ 1282889 w 1282889"/>
                <a:gd name="connsiteY1" fmla="*/ 150125 h 2354239"/>
                <a:gd name="connsiteX2" fmla="*/ 0 w 1282889"/>
                <a:gd name="connsiteY2" fmla="*/ 2354239 h 2354239"/>
                <a:gd name="connsiteX3" fmla="*/ 1037230 w 1282889"/>
                <a:gd name="connsiteY3" fmla="*/ 0 h 2354239"/>
                <a:gd name="connsiteX0" fmla="*/ 928316 w 1173975"/>
                <a:gd name="connsiteY0" fmla="*/ 0 h 2226630"/>
                <a:gd name="connsiteX1" fmla="*/ 1173975 w 1173975"/>
                <a:gd name="connsiteY1" fmla="*/ 150125 h 2226630"/>
                <a:gd name="connsiteX2" fmla="*/ 0 w 1173975"/>
                <a:gd name="connsiteY2" fmla="*/ 2226630 h 2226630"/>
                <a:gd name="connsiteX3" fmla="*/ 928316 w 1173975"/>
                <a:gd name="connsiteY3" fmla="*/ 0 h 2226630"/>
                <a:gd name="connsiteX0" fmla="*/ 928316 w 1197415"/>
                <a:gd name="connsiteY0" fmla="*/ 0 h 2226630"/>
                <a:gd name="connsiteX1" fmla="*/ 1197415 w 1197415"/>
                <a:gd name="connsiteY1" fmla="*/ 123422 h 2226630"/>
                <a:gd name="connsiteX2" fmla="*/ 0 w 1197415"/>
                <a:gd name="connsiteY2" fmla="*/ 2226630 h 2226630"/>
                <a:gd name="connsiteX3" fmla="*/ 928316 w 1197415"/>
                <a:gd name="connsiteY3" fmla="*/ 0 h 2226630"/>
              </a:gdLst>
              <a:ahLst/>
              <a:cxnLst>
                <a:cxn ang="0">
                  <a:pos x="connsiteX0" y="connsiteY0"/>
                </a:cxn>
                <a:cxn ang="0">
                  <a:pos x="connsiteX1" y="connsiteY1"/>
                </a:cxn>
                <a:cxn ang="0">
                  <a:pos x="connsiteX2" y="connsiteY2"/>
                </a:cxn>
                <a:cxn ang="0">
                  <a:pos x="connsiteX3" y="connsiteY3"/>
                </a:cxn>
              </a:cxnLst>
              <a:rect l="l" t="t" r="r" b="b"/>
              <a:pathLst>
                <a:path w="1197415" h="2226630">
                  <a:moveTo>
                    <a:pt x="928316" y="0"/>
                  </a:moveTo>
                  <a:lnTo>
                    <a:pt x="1197415" y="123422"/>
                  </a:lnTo>
                  <a:lnTo>
                    <a:pt x="0" y="2226630"/>
                  </a:lnTo>
                  <a:lnTo>
                    <a:pt x="928316"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sp>
          <p:nvSpPr>
            <p:cNvPr id="21" name="Retângulo 20"/>
            <p:cNvSpPr/>
            <p:nvPr/>
          </p:nvSpPr>
          <p:spPr>
            <a:xfrm rot="18697769">
              <a:off x="5513697" y="4349647"/>
              <a:ext cx="4554266" cy="4556154"/>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Calibri" panose="020F0502020204030204" pitchFamily="34" charset="0"/>
              </a:endParaRPr>
            </a:p>
          </p:txBody>
        </p:sp>
      </p:grpSp>
      <p:grpSp>
        <p:nvGrpSpPr>
          <p:cNvPr id="16" name="Grupo 15"/>
          <p:cNvGrpSpPr/>
          <p:nvPr/>
        </p:nvGrpSpPr>
        <p:grpSpPr>
          <a:xfrm>
            <a:off x="1562620" y="2970140"/>
            <a:ext cx="638815" cy="638815"/>
            <a:chOff x="7035800" y="469900"/>
            <a:chExt cx="1676400" cy="1676400"/>
          </a:xfrm>
        </p:grpSpPr>
        <p:sp>
          <p:nvSpPr>
            <p:cNvPr id="22" name="Elipse 21"/>
            <p:cNvSpPr/>
            <p:nvPr/>
          </p:nvSpPr>
          <p:spPr>
            <a:xfrm>
              <a:off x="7035800" y="469900"/>
              <a:ext cx="1676400" cy="1676400"/>
            </a:xfrm>
            <a:prstGeom prst="ellipse">
              <a:avLst/>
            </a:prstGeom>
            <a:noFill/>
            <a:ln w="107950">
              <a:solidFill>
                <a:srgbClr val="E12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3" name="Conector de seta reta 22"/>
            <p:cNvCxnSpPr/>
            <p:nvPr/>
          </p:nvCxnSpPr>
          <p:spPr>
            <a:xfrm>
              <a:off x="7786370" y="876019"/>
              <a:ext cx="0" cy="622300"/>
            </a:xfrm>
            <a:prstGeom prst="straightConnector1">
              <a:avLst/>
            </a:prstGeom>
            <a:ln w="73025"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Conector de seta reta 23"/>
            <p:cNvCxnSpPr/>
            <p:nvPr/>
          </p:nvCxnSpPr>
          <p:spPr>
            <a:xfrm flipH="1" flipV="1">
              <a:off x="7689195" y="1411155"/>
              <a:ext cx="516032" cy="3430"/>
            </a:xfrm>
            <a:prstGeom prst="straightConnector1">
              <a:avLst/>
            </a:prstGeom>
            <a:ln w="76200" cap="flat">
              <a:solidFill>
                <a:srgbClr val="E12229"/>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5"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Estimativa total</a:t>
            </a:r>
          </a:p>
        </p:txBody>
      </p:sp>
      <p:sp>
        <p:nvSpPr>
          <p:cNvPr id="17" name="CaixaDeTexto 16"/>
          <p:cNvSpPr txBox="1"/>
          <p:nvPr/>
        </p:nvSpPr>
        <p:spPr>
          <a:xfrm>
            <a:off x="4233719" y="3865615"/>
            <a:ext cx="1957587" cy="1323439"/>
          </a:xfrm>
          <a:prstGeom prst="rect">
            <a:avLst/>
          </a:prstGeom>
          <a:noFill/>
        </p:spPr>
        <p:txBody>
          <a:bodyPr wrap="none" rtlCol="0">
            <a:spAutoFit/>
          </a:bodyPr>
          <a:lstStyle/>
          <a:p>
            <a:pPr algn="r"/>
            <a:r>
              <a:rPr lang="pt-BR" sz="8000" dirty="0">
                <a:solidFill>
                  <a:schemeClr val="tx1">
                    <a:lumMod val="75000"/>
                    <a:lumOff val="25000"/>
                  </a:schemeClr>
                </a:solidFill>
              </a:rPr>
              <a:t>55%</a:t>
            </a:r>
          </a:p>
        </p:txBody>
      </p:sp>
    </p:spTree>
    <p:custDataLst>
      <p:tags r:id="rId1"/>
    </p:custDataLst>
    <p:extLst>
      <p:ext uri="{BB962C8B-B14F-4D97-AF65-F5344CB8AC3E}">
        <p14:creationId xmlns:p14="http://schemas.microsoft.com/office/powerpoint/2010/main" val="37516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tângulo 40"/>
          <p:cNvSpPr/>
          <p:nvPr/>
        </p:nvSpPr>
        <p:spPr>
          <a:xfrm>
            <a:off x="3530599" y="1427479"/>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2" name="Retângulo 31"/>
          <p:cNvSpPr/>
          <p:nvPr/>
        </p:nvSpPr>
        <p:spPr>
          <a:xfrm>
            <a:off x="0" y="1427479"/>
            <a:ext cx="3456542" cy="74140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0" name="Retângulo 9"/>
          <p:cNvSpPr/>
          <p:nvPr/>
        </p:nvSpPr>
        <p:spPr>
          <a:xfrm>
            <a:off x="0" y="0"/>
            <a:ext cx="4699000" cy="1016000"/>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latin typeface="Calibri" panose="020F0502020204030204" pitchFamily="34" charset="0"/>
              </a:rPr>
              <a:t>OFICINA</a:t>
            </a:r>
          </a:p>
        </p:txBody>
      </p:sp>
      <p:sp>
        <p:nvSpPr>
          <p:cNvPr id="6" name="Retângulo 5"/>
          <p:cNvSpPr/>
          <p:nvPr/>
        </p:nvSpPr>
        <p:spPr>
          <a:xfrm>
            <a:off x="3699014" y="1583756"/>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a:solidFill>
                  <a:schemeClr val="bg1"/>
                </a:solidFill>
              </a:rPr>
              <a:t>Elaborar plano de ação para boas práticas</a:t>
            </a:r>
            <a:endParaRPr lang="pt-BR" sz="2200" kern="1200" dirty="0">
              <a:solidFill>
                <a:schemeClr val="bg1"/>
              </a:solidFill>
            </a:endParaRPr>
          </a:p>
        </p:txBody>
      </p:sp>
      <p:sp>
        <p:nvSpPr>
          <p:cNvPr id="3" name="CaixaDeTexto 2"/>
          <p:cNvSpPr txBox="1"/>
          <p:nvPr/>
        </p:nvSpPr>
        <p:spPr>
          <a:xfrm>
            <a:off x="11297" y="1461491"/>
            <a:ext cx="3445245" cy="584775"/>
          </a:xfrm>
          <a:prstGeom prst="rect">
            <a:avLst/>
          </a:prstGeom>
          <a:no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rPr>
              <a:t>OBJETIVO</a:t>
            </a:r>
            <a:endParaRPr lang="pt-BR" sz="3200" b="1" dirty="0">
              <a:effectLst>
                <a:outerShdw blurRad="38100" dist="38100" dir="2700000" algn="tl">
                  <a:srgbClr val="000000">
                    <a:alpha val="43137"/>
                  </a:srgbClr>
                </a:outerShdw>
              </a:effectLst>
            </a:endParaRPr>
          </a:p>
        </p:txBody>
      </p:sp>
      <p:pic>
        <p:nvPicPr>
          <p:cNvPr id="29"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5" name="Retângulo 24"/>
          <p:cNvSpPr/>
          <p:nvPr/>
        </p:nvSpPr>
        <p:spPr>
          <a:xfrm>
            <a:off x="4775202" y="0"/>
            <a:ext cx="161637" cy="100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27" name="Retângulo 26"/>
          <p:cNvSpPr/>
          <p:nvPr/>
        </p:nvSpPr>
        <p:spPr>
          <a:xfrm>
            <a:off x="3520439" y="2524759"/>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31" name="Retângulo 30"/>
          <p:cNvSpPr/>
          <p:nvPr/>
        </p:nvSpPr>
        <p:spPr>
          <a:xfrm>
            <a:off x="-10160" y="2524759"/>
            <a:ext cx="3456542" cy="74140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2" name="Retângulo 41"/>
          <p:cNvSpPr/>
          <p:nvPr/>
        </p:nvSpPr>
        <p:spPr>
          <a:xfrm>
            <a:off x="3699014" y="2681036"/>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a:solidFill>
                  <a:schemeClr val="bg1"/>
                </a:solidFill>
              </a:rPr>
              <a:t>Em equipes – um tema por número</a:t>
            </a:r>
            <a:endParaRPr lang="pt-BR" sz="2200" kern="1200" dirty="0">
              <a:solidFill>
                <a:schemeClr val="bg1"/>
              </a:solidFill>
            </a:endParaRPr>
          </a:p>
        </p:txBody>
      </p:sp>
      <p:sp>
        <p:nvSpPr>
          <p:cNvPr id="43" name="CaixaDeTexto 42"/>
          <p:cNvSpPr txBox="1"/>
          <p:nvPr/>
        </p:nvSpPr>
        <p:spPr>
          <a:xfrm>
            <a:off x="1137" y="2558771"/>
            <a:ext cx="3445245" cy="584775"/>
          </a:xfrm>
          <a:prstGeom prst="rect">
            <a:avLst/>
          </a:prstGeom>
          <a:no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rPr>
              <a:t>COMO</a:t>
            </a:r>
            <a:endParaRPr lang="pt-BR" sz="3200" b="1" dirty="0">
              <a:effectLst>
                <a:outerShdw blurRad="38100" dist="38100" dir="2700000" algn="tl">
                  <a:srgbClr val="000000">
                    <a:alpha val="43137"/>
                  </a:srgbClr>
                </a:outerShdw>
              </a:effectLst>
            </a:endParaRPr>
          </a:p>
        </p:txBody>
      </p:sp>
      <p:sp>
        <p:nvSpPr>
          <p:cNvPr id="44" name="Retângulo 43"/>
          <p:cNvSpPr/>
          <p:nvPr/>
        </p:nvSpPr>
        <p:spPr>
          <a:xfrm>
            <a:off x="3530599" y="3571239"/>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5" name="Retângulo 44"/>
          <p:cNvSpPr/>
          <p:nvPr/>
        </p:nvSpPr>
        <p:spPr>
          <a:xfrm>
            <a:off x="0" y="3571239"/>
            <a:ext cx="3456542" cy="741401"/>
          </a:xfrm>
          <a:prstGeom prst="rect">
            <a:avLst/>
          </a:prstGeom>
          <a:solidFill>
            <a:srgbClr val="E122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6" name="Retângulo 45"/>
          <p:cNvSpPr/>
          <p:nvPr/>
        </p:nvSpPr>
        <p:spPr>
          <a:xfrm>
            <a:off x="3699014" y="3727516"/>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a:solidFill>
                  <a:schemeClr val="bg1"/>
                </a:solidFill>
              </a:rPr>
              <a:t>Debate: 13h45 às 15h45</a:t>
            </a:r>
            <a:endParaRPr lang="pt-BR" sz="2200" kern="1200" dirty="0">
              <a:solidFill>
                <a:schemeClr val="bg1"/>
              </a:solidFill>
            </a:endParaRPr>
          </a:p>
        </p:txBody>
      </p:sp>
      <p:sp>
        <p:nvSpPr>
          <p:cNvPr id="47" name="CaixaDeTexto 46"/>
          <p:cNvSpPr txBox="1"/>
          <p:nvPr/>
        </p:nvSpPr>
        <p:spPr>
          <a:xfrm>
            <a:off x="11297" y="3605251"/>
            <a:ext cx="3445245" cy="584775"/>
          </a:xfrm>
          <a:prstGeom prst="rect">
            <a:avLst/>
          </a:prstGeom>
          <a:no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rPr>
              <a:t>CRONOGRAMA</a:t>
            </a:r>
            <a:endParaRPr lang="pt-BR" sz="3200" b="1" dirty="0">
              <a:effectLst>
                <a:outerShdw blurRad="38100" dist="38100" dir="2700000" algn="tl">
                  <a:srgbClr val="000000">
                    <a:alpha val="43137"/>
                  </a:srgbClr>
                </a:outerShdw>
              </a:effectLst>
            </a:endParaRPr>
          </a:p>
        </p:txBody>
      </p:sp>
      <p:sp>
        <p:nvSpPr>
          <p:cNvPr id="48" name="Retângulo 47"/>
          <p:cNvSpPr/>
          <p:nvPr/>
        </p:nvSpPr>
        <p:spPr>
          <a:xfrm>
            <a:off x="3530599" y="5257525"/>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49" name="Retângulo 48"/>
          <p:cNvSpPr/>
          <p:nvPr/>
        </p:nvSpPr>
        <p:spPr>
          <a:xfrm>
            <a:off x="3530599" y="4414382"/>
            <a:ext cx="5658487" cy="7414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effectLst>
                <a:outerShdw blurRad="38100" dist="38100" dir="2700000" algn="tl">
                  <a:srgbClr val="000000">
                    <a:alpha val="43137"/>
                  </a:srgbClr>
                </a:outerShdw>
              </a:effectLst>
            </a:endParaRPr>
          </a:p>
        </p:txBody>
      </p:sp>
      <p:sp>
        <p:nvSpPr>
          <p:cNvPr id="51" name="Retângulo 50"/>
          <p:cNvSpPr/>
          <p:nvPr/>
        </p:nvSpPr>
        <p:spPr>
          <a:xfrm>
            <a:off x="3699014" y="4553827"/>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err="1">
                <a:solidFill>
                  <a:schemeClr val="bg1"/>
                </a:solidFill>
              </a:rPr>
              <a:t>Coffee</a:t>
            </a:r>
            <a:r>
              <a:rPr lang="pt-BR" sz="2200" dirty="0">
                <a:solidFill>
                  <a:schemeClr val="bg1"/>
                </a:solidFill>
              </a:rPr>
              <a:t> break: 15h45  às 16h</a:t>
            </a:r>
            <a:endParaRPr lang="pt-BR" sz="2200" kern="1200" dirty="0">
              <a:solidFill>
                <a:schemeClr val="bg1"/>
              </a:solidFill>
            </a:endParaRPr>
          </a:p>
        </p:txBody>
      </p:sp>
      <p:sp>
        <p:nvSpPr>
          <p:cNvPr id="52" name="Retângulo 51"/>
          <p:cNvSpPr/>
          <p:nvPr/>
        </p:nvSpPr>
        <p:spPr>
          <a:xfrm>
            <a:off x="3699014" y="5438552"/>
            <a:ext cx="5331453" cy="462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pt-BR" sz="2200" dirty="0">
                <a:solidFill>
                  <a:schemeClr val="bg1"/>
                </a:solidFill>
              </a:rPr>
              <a:t>Apresentação: 16h às 17h45</a:t>
            </a:r>
            <a:endParaRPr lang="pt-BR" sz="2200" kern="1200" dirty="0">
              <a:solidFill>
                <a:schemeClr val="bg1"/>
              </a:solidFill>
            </a:endParaRPr>
          </a:p>
        </p:txBody>
      </p:sp>
    </p:spTree>
    <p:custDataLst>
      <p:tags r:id="rId1"/>
    </p:custDataLst>
    <p:extLst>
      <p:ext uri="{BB962C8B-B14F-4D97-AF65-F5344CB8AC3E}">
        <p14:creationId xmlns:p14="http://schemas.microsoft.com/office/powerpoint/2010/main" val="3677878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sp>
        <p:nvSpPr>
          <p:cNvPr id="2" name="CaixaDeTexto 1"/>
          <p:cNvSpPr txBox="1"/>
          <p:nvPr/>
        </p:nvSpPr>
        <p:spPr>
          <a:xfrm>
            <a:off x="2356602" y="1875380"/>
            <a:ext cx="184731" cy="3570208"/>
          </a:xfrm>
          <a:prstGeom prst="rect">
            <a:avLst/>
          </a:prstGeom>
          <a:noFill/>
        </p:spPr>
        <p:txBody>
          <a:bodyPr wrap="none" rtlCol="0">
            <a:spAutoFit/>
          </a:bodyPr>
          <a:lstStyle/>
          <a:p>
            <a:endParaRPr lang="pt-BR" sz="6000" b="1" dirty="0"/>
          </a:p>
          <a:p>
            <a:endParaRPr lang="pt-BR" sz="16600" b="1" dirty="0"/>
          </a:p>
        </p:txBody>
      </p:sp>
      <p:sp>
        <p:nvSpPr>
          <p:cNvPr id="15"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smtClean="0">
                <a:latin typeface="Calibri" panose="020F0502020204030204" pitchFamily="34" charset="0"/>
              </a:rPr>
              <a:t>CONTATOS</a:t>
            </a:r>
            <a:endParaRPr lang="pt-BR" sz="3200" dirty="0">
              <a:latin typeface="Calibri" panose="020F0502020204030204" pitchFamily="34" charset="0"/>
            </a:endParaRPr>
          </a:p>
        </p:txBody>
      </p:sp>
      <p:sp>
        <p:nvSpPr>
          <p:cNvPr id="5" name="Retângulo 4"/>
          <p:cNvSpPr/>
          <p:nvPr/>
        </p:nvSpPr>
        <p:spPr>
          <a:xfrm>
            <a:off x="251076" y="1124684"/>
            <a:ext cx="8641848" cy="4154984"/>
          </a:xfrm>
          <a:prstGeom prst="rect">
            <a:avLst/>
          </a:prstGeom>
        </p:spPr>
        <p:txBody>
          <a:bodyPr wrap="square">
            <a:spAutoFit/>
          </a:bodyPr>
          <a:lstStyle/>
          <a:p>
            <a:r>
              <a:rPr lang="pt-BR" sz="3200" spc="600" dirty="0" smtClean="0">
                <a:latin typeface="Calibri" panose="020F0502020204030204" pitchFamily="34" charset="0"/>
              </a:rPr>
              <a:t>SUPORTE SAJ- </a:t>
            </a:r>
            <a:r>
              <a:rPr lang="pt-BR" spc="600" dirty="0" smtClean="0">
                <a:latin typeface="Calibri" panose="020F0502020204030204" pitchFamily="34" charset="0"/>
              </a:rPr>
              <a:t>PORTAL </a:t>
            </a:r>
            <a:r>
              <a:rPr lang="pt-BR" spc="600" dirty="0">
                <a:latin typeface="Calibri" panose="020F0502020204030204" pitchFamily="34" charset="0"/>
              </a:rPr>
              <a:t>DE CHAMADOS </a:t>
            </a:r>
            <a:r>
              <a:rPr lang="pt-BR" spc="600" dirty="0" smtClean="0">
                <a:latin typeface="Calibri" panose="020F0502020204030204" pitchFamily="34" charset="0"/>
                <a:hlinkClick r:id="rId5"/>
              </a:rPr>
              <a:t>http</a:t>
            </a:r>
            <a:r>
              <a:rPr lang="pt-BR" spc="600" dirty="0">
                <a:latin typeface="Calibri" panose="020F0502020204030204" pitchFamily="34" charset="0"/>
                <a:hlinkClick r:id="rId5"/>
              </a:rPr>
              <a:t>://</a:t>
            </a:r>
            <a:r>
              <a:rPr lang="pt-BR" spc="600" dirty="0" smtClean="0">
                <a:latin typeface="Calibri" panose="020F0502020204030204" pitchFamily="34" charset="0"/>
                <a:hlinkClick r:id="rId5"/>
              </a:rPr>
              <a:t>sccd.softplan.com.br</a:t>
            </a:r>
            <a:endParaRPr lang="pt-BR" spc="600" dirty="0" smtClean="0">
              <a:latin typeface="Calibri" panose="020F0502020204030204" pitchFamily="34" charset="0"/>
            </a:endParaRPr>
          </a:p>
          <a:p>
            <a:endParaRPr lang="pt-BR" spc="600" dirty="0">
              <a:latin typeface="Calibri" panose="020F0502020204030204" pitchFamily="34" charset="0"/>
            </a:endParaRPr>
          </a:p>
          <a:p>
            <a:endParaRPr lang="pt-BR" spc="600" dirty="0" smtClean="0">
              <a:latin typeface="Calibri" panose="020F0502020204030204" pitchFamily="34" charset="0"/>
            </a:endParaRPr>
          </a:p>
          <a:p>
            <a:r>
              <a:rPr lang="pt-BR" sz="3200" spc="600" dirty="0">
                <a:latin typeface="Calibri" panose="020F0502020204030204" pitchFamily="34" charset="0"/>
              </a:rPr>
              <a:t>STI 8 - </a:t>
            </a:r>
            <a:r>
              <a:rPr lang="pt-BR" spc="600" dirty="0" smtClean="0">
                <a:latin typeface="Calibri" panose="020F0502020204030204" pitchFamily="34" charset="0"/>
                <a:hlinkClick r:id="rId6"/>
              </a:rPr>
              <a:t>sti8.capasist@tjsp.jus.br</a:t>
            </a:r>
            <a:endParaRPr lang="pt-BR" spc="600" dirty="0" smtClean="0">
              <a:latin typeface="Calibri" panose="020F0502020204030204" pitchFamily="34" charset="0"/>
            </a:endParaRPr>
          </a:p>
          <a:p>
            <a:pPr algn="ctr"/>
            <a:endParaRPr lang="pt-BR" spc="600" dirty="0">
              <a:latin typeface="Calibri" panose="020F0502020204030204" pitchFamily="34" charset="0"/>
            </a:endParaRPr>
          </a:p>
          <a:p>
            <a:pPr algn="ctr"/>
            <a:r>
              <a:rPr lang="pt-BR" sz="2800" b="1" spc="600" dirty="0" smtClean="0">
                <a:latin typeface="Calibri" panose="020F0502020204030204" pitchFamily="34" charset="0"/>
              </a:rPr>
              <a:t>Conheça o Portal Justiça Bandeirante </a:t>
            </a:r>
          </a:p>
          <a:p>
            <a:pPr algn="ctr"/>
            <a:r>
              <a:rPr lang="pt-BR" spc="600" dirty="0" smtClean="0">
                <a:latin typeface="Calibri" panose="020F0502020204030204" pitchFamily="34" charset="0"/>
                <a:hlinkClick r:id="rId7"/>
              </a:rPr>
              <a:t>www.tjsp.jus.br</a:t>
            </a:r>
            <a:r>
              <a:rPr lang="pt-BR" sz="2800" spc="600" dirty="0" smtClean="0">
                <a:latin typeface="Calibri" panose="020F0502020204030204" pitchFamily="34" charset="0"/>
              </a:rPr>
              <a:t> </a:t>
            </a:r>
            <a:r>
              <a:rPr lang="pt-BR" sz="1400" spc="600" dirty="0" smtClean="0">
                <a:latin typeface="Calibri" panose="020F0502020204030204" pitchFamily="34" charset="0"/>
              </a:rPr>
              <a:t>em</a:t>
            </a:r>
            <a:r>
              <a:rPr lang="pt-BR" sz="2800" spc="600" dirty="0" smtClean="0">
                <a:latin typeface="Calibri" panose="020F0502020204030204" pitchFamily="34" charset="0"/>
              </a:rPr>
              <a:t> </a:t>
            </a:r>
            <a:r>
              <a:rPr lang="pt-BR" sz="1400" spc="600" dirty="0" smtClean="0">
                <a:latin typeface="Calibri" panose="020F0502020204030204" pitchFamily="34" charset="0"/>
              </a:rPr>
              <a:t>informações gerais</a:t>
            </a:r>
          </a:p>
          <a:p>
            <a:endParaRPr lang="pt-BR" spc="600" dirty="0" smtClean="0">
              <a:latin typeface="Calibri" panose="020F0502020204030204" pitchFamily="34" charset="0"/>
            </a:endParaRPr>
          </a:p>
          <a:p>
            <a:endParaRPr lang="pt-BR" spc="600" dirty="0">
              <a:latin typeface="Calibri" panose="020F0502020204030204" pitchFamily="34" charset="0"/>
            </a:endParaRPr>
          </a:p>
          <a:p>
            <a:endParaRPr lang="pt-BR" spc="600" dirty="0" smtClean="0">
              <a:latin typeface="Calibri" panose="020F0502020204030204" pitchFamily="34" charset="0"/>
            </a:endParaRPr>
          </a:p>
          <a:p>
            <a:endParaRPr lang="pt-BR" dirty="0"/>
          </a:p>
        </p:txBody>
      </p:sp>
      <p:pic>
        <p:nvPicPr>
          <p:cNvPr id="6" name="Image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9803" y="4107138"/>
            <a:ext cx="2457793" cy="2676899"/>
          </a:xfrm>
          <a:prstGeom prst="rect">
            <a:avLst/>
          </a:prstGeom>
        </p:spPr>
      </p:pic>
    </p:spTree>
    <p:custDataLst>
      <p:tags r:id="rId1"/>
    </p:custDataLst>
    <p:extLst>
      <p:ext uri="{BB962C8B-B14F-4D97-AF65-F5344CB8AC3E}">
        <p14:creationId xmlns:p14="http://schemas.microsoft.com/office/powerpoint/2010/main" val="2049843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0" y="2"/>
            <a:ext cx="3753293" cy="6857998"/>
          </a:xfrm>
          <a:prstGeom prst="rect">
            <a:avLst/>
          </a:prstGeom>
          <a:solidFill>
            <a:srgbClr val="E1222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pt-BR" sz="1050" spc="600" dirty="0" smtClean="0">
                <a:latin typeface="Calibri" panose="020F0502020204030204" pitchFamily="34" charset="0"/>
              </a:rPr>
              <a:t>/</a:t>
            </a:r>
            <a:endParaRPr lang="pt-BR" sz="1050" spc="600" dirty="0">
              <a:latin typeface="Calibri" panose="020F0502020204030204" pitchFamily="34" charset="0"/>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4995" y="628177"/>
            <a:ext cx="1683697" cy="1190299"/>
          </a:xfrm>
          <a:prstGeom prst="rect">
            <a:avLst/>
          </a:prstGeom>
        </p:spPr>
      </p:pic>
      <p:pic>
        <p:nvPicPr>
          <p:cNvPr id="8" name="Imagem 7"/>
          <p:cNvPicPr>
            <a:picLocks noChangeAspect="1"/>
          </p:cNvPicPr>
          <p:nvPr/>
        </p:nvPicPr>
        <p:blipFill rotWithShape="1">
          <a:blip r:embed="rId4" cstate="print">
            <a:extLst>
              <a:ext uri="{28A0092B-C50C-407E-A947-70E740481C1C}">
                <a14:useLocalDpi xmlns:a14="http://schemas.microsoft.com/office/drawing/2010/main" val="0"/>
              </a:ext>
            </a:extLst>
          </a:blip>
          <a:srcRect b="17841"/>
          <a:stretch/>
        </p:blipFill>
        <p:spPr>
          <a:xfrm>
            <a:off x="5876777" y="2341050"/>
            <a:ext cx="1440132" cy="981637"/>
          </a:xfrm>
          <a:prstGeom prst="rect">
            <a:avLst/>
          </a:prstGeom>
        </p:spPr>
      </p:pic>
      <p:pic>
        <p:nvPicPr>
          <p:cNvPr id="13" name="Espaço Reservado para Conteúdo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6734" y="3826211"/>
            <a:ext cx="3432630" cy="1088881"/>
          </a:xfrm>
          <a:prstGeom prst="rect">
            <a:avLst/>
          </a:prstGeom>
        </p:spPr>
      </p:pic>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1229" y="4370284"/>
            <a:ext cx="3278135" cy="3278135"/>
          </a:xfrm>
          <a:prstGeom prst="rect">
            <a:avLst/>
          </a:prstGeom>
        </p:spPr>
      </p:pic>
    </p:spTree>
    <p:custDataLst>
      <p:tags r:id="rId1"/>
    </p:custDataLst>
    <p:extLst>
      <p:ext uri="{BB962C8B-B14F-4D97-AF65-F5344CB8AC3E}">
        <p14:creationId xmlns:p14="http://schemas.microsoft.com/office/powerpoint/2010/main" val="3223100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pic>
        <p:nvPicPr>
          <p:cNvPr id="4" name="Imagem 3"/>
          <p:cNvPicPr/>
          <p:nvPr/>
        </p:nvPicPr>
        <p:blipFill rotWithShape="1">
          <a:blip r:embed="rId4" cstate="print"/>
          <a:srcRect b="4542"/>
          <a:stretch/>
        </p:blipFill>
        <p:spPr bwMode="auto">
          <a:xfrm>
            <a:off x="914400" y="1062125"/>
            <a:ext cx="7315200" cy="554339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596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pt-BR" sz="3200" dirty="0">
                <a:latin typeface="Calibri" panose="020F0502020204030204" pitchFamily="34" charset="0"/>
              </a:rPr>
              <a:t>Publicação e certificação em lote</a:t>
            </a:r>
          </a:p>
        </p:txBody>
      </p:sp>
      <p:pic>
        <p:nvPicPr>
          <p:cNvPr id="5" name="Imagem 4"/>
          <p:cNvPicPr/>
          <p:nvPr/>
        </p:nvPicPr>
        <p:blipFill rotWithShape="1">
          <a:blip r:embed="rId4" cstate="print"/>
          <a:srcRect b="4361"/>
          <a:stretch/>
        </p:blipFill>
        <p:spPr bwMode="auto">
          <a:xfrm>
            <a:off x="806900" y="1007533"/>
            <a:ext cx="7530199" cy="582460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7041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27584" y="980728"/>
            <a:ext cx="184731" cy="369332"/>
          </a:xfrm>
          <a:prstGeom prst="rect">
            <a:avLst/>
          </a:prstGeom>
          <a:noFill/>
        </p:spPr>
        <p:txBody>
          <a:bodyPr wrap="none" rtlCol="0">
            <a:spAutoFit/>
          </a:bodyPr>
          <a:lstStyle/>
          <a:p>
            <a:endParaRPr lang="pt-BR" dirty="0"/>
          </a:p>
        </p:txBody>
      </p:sp>
      <p:sp>
        <p:nvSpPr>
          <p:cNvPr id="21" name="Rectangle 20"/>
          <p:cNvSpPr/>
          <p:nvPr/>
        </p:nvSpPr>
        <p:spPr>
          <a:xfrm>
            <a:off x="600842" y="1723239"/>
            <a:ext cx="2897102" cy="646331"/>
          </a:xfrm>
          <a:prstGeom prst="rect">
            <a:avLst/>
          </a:prstGeom>
        </p:spPr>
        <p:txBody>
          <a:bodyPr wrap="square">
            <a:spAutoFit/>
          </a:bodyPr>
          <a:lstStyle/>
          <a:p>
            <a:pPr algn="ctr"/>
            <a:r>
              <a:rPr lang="pt-BR" sz="3600" b="1" dirty="0">
                <a:solidFill>
                  <a:schemeClr val="bg1"/>
                </a:solidFill>
                <a:latin typeface="+mj-lt"/>
              </a:rPr>
              <a:t>Importância</a:t>
            </a:r>
          </a:p>
        </p:txBody>
      </p:sp>
      <p:sp>
        <p:nvSpPr>
          <p:cNvPr id="36" name="Espaço Reservado para Conteúdo 4"/>
          <p:cNvSpPr txBox="1">
            <a:spLocks/>
          </p:cNvSpPr>
          <p:nvPr/>
        </p:nvSpPr>
        <p:spPr>
          <a:xfrm>
            <a:off x="322884" y="304800"/>
            <a:ext cx="7754316" cy="640080"/>
          </a:xfrm>
          <a:prstGeom prst="rect">
            <a:avLst/>
          </a:prstGeom>
        </p:spPr>
        <p:txBody>
          <a:bodyPr vert="horz" lIns="91440" tIns="45720" rIns="91440" bIns="45720" rtlCol="0">
            <a:noAutofit/>
          </a:bodyPr>
          <a:lstStyle/>
          <a:p>
            <a:pPr marL="228600" indent="-228600">
              <a:lnSpc>
                <a:spcPct val="90000"/>
              </a:lnSpc>
              <a:spcBef>
                <a:spcPts val="1000"/>
              </a:spcBef>
            </a:pPr>
            <a:r>
              <a:rPr lang="pt-BR" sz="2800" dirty="0">
                <a:solidFill>
                  <a:schemeClr val="bg1"/>
                </a:solidFill>
              </a:rPr>
              <a:t>Exemplo de Funcionalidades do Catálogo do SAJ</a:t>
            </a:r>
          </a:p>
        </p:txBody>
      </p:sp>
      <p:sp>
        <p:nvSpPr>
          <p:cNvPr id="37" name="Retângulo 9"/>
          <p:cNvSpPr/>
          <p:nvPr/>
        </p:nvSpPr>
        <p:spPr>
          <a:xfrm>
            <a:off x="0" y="0"/>
            <a:ext cx="9144000" cy="100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360000"/>
            <a:r>
              <a:rPr lang="pt-BR" sz="3200" dirty="0">
                <a:latin typeface="Calibri" panose="020F0502020204030204" pitchFamily="34" charset="0"/>
              </a:rPr>
              <a:t>Publicação e certificação em lote</a:t>
            </a:r>
          </a:p>
        </p:txBody>
      </p:sp>
      <p:pic>
        <p:nvPicPr>
          <p:cNvPr id="10" name="Espaço Reservado para Conteúdo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73" y="6149816"/>
            <a:ext cx="1662694" cy="527431"/>
          </a:xfrm>
          <a:prstGeom prst="rect">
            <a:avLst/>
          </a:prstGeom>
        </p:spPr>
      </p:pic>
      <p:grpSp>
        <p:nvGrpSpPr>
          <p:cNvPr id="11" name="Group 35"/>
          <p:cNvGrpSpPr/>
          <p:nvPr/>
        </p:nvGrpSpPr>
        <p:grpSpPr>
          <a:xfrm>
            <a:off x="382502" y="1608361"/>
            <a:ext cx="5547600" cy="4903004"/>
            <a:chOff x="2208987" y="1423409"/>
            <a:chExt cx="5460551" cy="4819382"/>
          </a:xfrm>
        </p:grpSpPr>
        <p:sp>
          <p:nvSpPr>
            <p:cNvPr id="12" name="Rectangle 30"/>
            <p:cNvSpPr/>
            <p:nvPr/>
          </p:nvSpPr>
          <p:spPr>
            <a:xfrm>
              <a:off x="2220744" y="1423409"/>
              <a:ext cx="5447869" cy="849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dirty="0">
                <a:solidFill>
                  <a:schemeClr val="bg1"/>
                </a:solidFill>
              </a:endParaRPr>
            </a:p>
          </p:txBody>
        </p:sp>
        <p:sp>
          <p:nvSpPr>
            <p:cNvPr id="13" name="Rectangle 26"/>
            <p:cNvSpPr/>
            <p:nvPr/>
          </p:nvSpPr>
          <p:spPr>
            <a:xfrm>
              <a:off x="2208987" y="2298125"/>
              <a:ext cx="5460551" cy="3944666"/>
            </a:xfrm>
            <a:prstGeom prst="rect">
              <a:avLst/>
            </a:prstGeom>
            <a:solidFill>
              <a:srgbClr val="DC0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ctangle 20"/>
            <p:cNvSpPr/>
            <p:nvPr/>
          </p:nvSpPr>
          <p:spPr>
            <a:xfrm>
              <a:off x="2402992" y="1544578"/>
              <a:ext cx="3287689" cy="632377"/>
            </a:xfrm>
            <a:prstGeom prst="rect">
              <a:avLst/>
            </a:prstGeom>
          </p:spPr>
          <p:txBody>
            <a:bodyPr wrap="square">
              <a:spAutoFit/>
            </a:bodyPr>
            <a:lstStyle/>
            <a:p>
              <a:r>
                <a:rPr lang="pt-BR" sz="3600" b="1" dirty="0">
                  <a:solidFill>
                    <a:schemeClr val="bg1"/>
                  </a:solidFill>
                  <a:latin typeface="Calibri" panose="020F0502020204030204" pitchFamily="34" charset="0"/>
                </a:rPr>
                <a:t>IMPORTÂNCIA</a:t>
              </a:r>
            </a:p>
          </p:txBody>
        </p:sp>
      </p:grpSp>
      <p:sp>
        <p:nvSpPr>
          <p:cNvPr id="9" name="TextBox 8"/>
          <p:cNvSpPr txBox="1"/>
          <p:nvPr/>
        </p:nvSpPr>
        <p:spPr>
          <a:xfrm>
            <a:off x="543600" y="2736000"/>
            <a:ext cx="4507554" cy="2062103"/>
          </a:xfrm>
          <a:prstGeom prst="rect">
            <a:avLst/>
          </a:prstGeom>
          <a:noFill/>
        </p:spPr>
        <p:txBody>
          <a:bodyPr wrap="square" rtlCol="0">
            <a:spAutoFit/>
          </a:bodyPr>
          <a:lstStyle/>
          <a:p>
            <a:r>
              <a:rPr lang="pt-BR" sz="3200" dirty="0">
                <a:solidFill>
                  <a:schemeClr val="bg1"/>
                </a:solidFill>
              </a:rPr>
              <a:t>Publicação em lote pelo  fluxo de trabalho.</a:t>
            </a:r>
          </a:p>
          <a:p>
            <a:r>
              <a:rPr lang="pt-BR" sz="3200" dirty="0">
                <a:solidFill>
                  <a:schemeClr val="bg1"/>
                </a:solidFill>
              </a:rPr>
              <a:t>Certificação em lote fora do fluxo de trabalho. </a:t>
            </a:r>
          </a:p>
        </p:txBody>
      </p:sp>
      <p:sp>
        <p:nvSpPr>
          <p:cNvPr id="17" name="Elipse 16"/>
          <p:cNvSpPr/>
          <p:nvPr/>
        </p:nvSpPr>
        <p:spPr>
          <a:xfrm>
            <a:off x="4294603" y="4537272"/>
            <a:ext cx="2229594" cy="2229595"/>
          </a:xfrm>
          <a:prstGeom prst="ellipse">
            <a:avLst/>
          </a:prstGeom>
          <a:solidFill>
            <a:srgbClr val="000000">
              <a:alpha val="0"/>
            </a:srgbClr>
          </a:solidFill>
          <a:ln w="263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8" name="CaixaDeTexto 17"/>
          <p:cNvSpPr txBox="1"/>
          <p:nvPr/>
        </p:nvSpPr>
        <p:spPr>
          <a:xfrm>
            <a:off x="4867851" y="4308625"/>
            <a:ext cx="723833" cy="2646878"/>
          </a:xfrm>
          <a:prstGeom prst="rect">
            <a:avLst/>
          </a:prstGeom>
          <a:noFill/>
        </p:spPr>
        <p:txBody>
          <a:bodyPr wrap="square" rtlCol="0">
            <a:spAutoFit/>
          </a:bodyPr>
          <a:lstStyle/>
          <a:p>
            <a:r>
              <a:rPr lang="pt-BR" sz="16600" b="1" dirty="0">
                <a:solidFill>
                  <a:schemeClr val="bg1"/>
                </a:solidFill>
              </a:rPr>
              <a:t>!</a:t>
            </a:r>
          </a:p>
        </p:txBody>
      </p:sp>
    </p:spTree>
    <p:custDataLst>
      <p:tags r:id="rId1"/>
    </p:custDataLst>
    <p:extLst>
      <p:ext uri="{BB962C8B-B14F-4D97-AF65-F5344CB8AC3E}">
        <p14:creationId xmlns:p14="http://schemas.microsoft.com/office/powerpoint/2010/main" val="42228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4136</TotalTime>
  <Words>2657</Words>
  <Application>Microsoft Office PowerPoint</Application>
  <PresentationFormat>Apresentação na tela (4:3)</PresentationFormat>
  <Paragraphs>458</Paragraphs>
  <Slides>67</Slides>
  <Notes>52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67</vt:i4>
      </vt:variant>
    </vt:vector>
  </HeadingPairs>
  <TitlesOfParts>
    <vt:vector size="72" baseType="lpstr">
      <vt:lpstr>Arial</vt:lpstr>
      <vt:lpstr>Calibri</vt:lpstr>
      <vt:lpstr>Wingdings</vt:lpstr>
      <vt:lpstr>Calibri Light</vt:lpstr>
      <vt:lpstr>Tema do Office</vt:lpstr>
      <vt:lpstr>Apresentação do PowerPoint</vt:lpstr>
      <vt:lpstr>Apresentação do PowerPoint</vt:lpstr>
      <vt:lpstr>Apresentação do PowerPoint</vt:lpstr>
      <vt:lpstr>Apresentação do PowerPoint</vt:lpstr>
      <vt:lpstr>CATÁLOGO DE FUNCIONALIDADES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TJSP -Projeto Capacitação em Sistemas</dc:title>
  <dc:creator>TJSP - Softplan</dc:creator>
  <cp:lastModifiedBy>CLOVIS RIBEIRO DA CRUZ</cp:lastModifiedBy>
  <cp:revision>360</cp:revision>
  <cp:lastPrinted>2016-02-02T17:37:31Z</cp:lastPrinted>
  <dcterms:created xsi:type="dcterms:W3CDTF">2016-02-01T22:03:27Z</dcterms:created>
  <dcterms:modified xsi:type="dcterms:W3CDTF">2016-04-25T14:46:46Z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8EA3FC6E-84EE-4DCB-8CE3-2C3F746029F6</vt:lpwstr>
  </property>
  <property fmtid="{D5CDD505-2E9C-101B-9397-08002B2CF9AE}" pid="3" name="ArticulatePath">
    <vt:lpwstr>TJSP-ProjetoCapacitacaoSistemas</vt:lpwstr>
  </property>
</Properties>
</file>