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1.xml" ContentType="application/vnd.openxmlformats-officedocument.presentationml.notesSlide+xml"/>
  <Override PartName="/ppt/tags/tag28.xml" ContentType="application/vnd.openxmlformats-officedocument.presentationml.tags+xml"/>
  <Override PartName="/ppt/notesSlides/notesSlide22.xml" ContentType="application/vnd.openxmlformats-officedocument.presentationml.notesSlide+xml"/>
  <Override PartName="/ppt/tags/tag29.xml" ContentType="application/vnd.openxmlformats-officedocument.presentationml.tags+xml"/>
  <Override PartName="/ppt/notesSlides/notesSlide23.xml" ContentType="application/vnd.openxmlformats-officedocument.presentationml.notesSlide+xml"/>
  <Override PartName="/ppt/tags/tag30.xml" ContentType="application/vnd.openxmlformats-officedocument.presentationml.tags+xml"/>
  <Override PartName="/ppt/notesSlides/notesSlide24.xml" ContentType="application/vnd.openxmlformats-officedocument.presentationml.notesSlide+xml"/>
  <Override PartName="/ppt/tags/tag31.xml" ContentType="application/vnd.openxmlformats-officedocument.presentationml.tags+xml"/>
  <Override PartName="/ppt/notesSlides/notesSlide25.xml" ContentType="application/vnd.openxmlformats-officedocument.presentationml.notesSlide+xml"/>
  <Override PartName="/ppt/tags/tag32.xml" ContentType="application/vnd.openxmlformats-officedocument.presentationml.tags+xml"/>
  <Override PartName="/ppt/notesSlides/notesSlide2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27.xml" ContentType="application/vnd.openxmlformats-officedocument.presentationml.notesSlide+xml"/>
  <Override PartName="/ppt/tags/tag35.xml" ContentType="application/vnd.openxmlformats-officedocument.presentationml.tags+xml"/>
  <Override PartName="/ppt/notesSlides/notesSlide28.xml" ContentType="application/vnd.openxmlformats-officedocument.presentationml.notesSlide+xml"/>
  <Override PartName="/ppt/tags/tag36.xml" ContentType="application/vnd.openxmlformats-officedocument.presentationml.tags+xml"/>
  <Override PartName="/ppt/notesSlides/notesSlide29.xml" ContentType="application/vnd.openxmlformats-officedocument.presentationml.notesSlide+xml"/>
  <Override PartName="/ppt/tags/tag37.xml" ContentType="application/vnd.openxmlformats-officedocument.presentationml.tags+xml"/>
  <Override PartName="/ppt/notesSlides/notesSlide30.xml" ContentType="application/vnd.openxmlformats-officedocument.presentationml.notesSlide+xml"/>
  <Override PartName="/ppt/tags/tag38.xml" ContentType="application/vnd.openxmlformats-officedocument.presentationml.tags+xml"/>
  <Override PartName="/ppt/notesSlides/notesSlide31.xml" ContentType="application/vnd.openxmlformats-officedocument.presentationml.notesSlide+xml"/>
  <Override PartName="/ppt/tags/tag39.xml" ContentType="application/vnd.openxmlformats-officedocument.presentationml.tags+xml"/>
  <Override PartName="/ppt/notesSlides/notesSlide32.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33.xml" ContentType="application/vnd.openxmlformats-officedocument.presentationml.notesSlide+xml"/>
  <Override PartName="/ppt/tags/tag42.xml" ContentType="application/vnd.openxmlformats-officedocument.presentationml.tags+xml"/>
  <Override PartName="/ppt/notesSlides/notesSlide34.xml" ContentType="application/vnd.openxmlformats-officedocument.presentationml.notesSlide+xml"/>
  <Override PartName="/ppt/tags/tag43.xml" ContentType="application/vnd.openxmlformats-officedocument.presentationml.tags+xml"/>
  <Override PartName="/ppt/notesSlides/notesSlide35.xml" ContentType="application/vnd.openxmlformats-officedocument.presentationml.notesSlide+xml"/>
  <Override PartName="/ppt/tags/tag44.xml" ContentType="application/vnd.openxmlformats-officedocument.presentationml.tags+xml"/>
  <Override PartName="/ppt/notesSlides/notesSlide36.xml" ContentType="application/vnd.openxmlformats-officedocument.presentationml.notesSlide+xml"/>
  <Override PartName="/ppt/tags/tag45.xml" ContentType="application/vnd.openxmlformats-officedocument.presentationml.tags+xml"/>
  <Override PartName="/ppt/notesSlides/notesSlide37.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38.xml" ContentType="application/vnd.openxmlformats-officedocument.presentationml.notesSlide+xml"/>
  <Override PartName="/ppt/tags/tag48.xml" ContentType="application/vnd.openxmlformats-officedocument.presentationml.tags+xml"/>
  <Override PartName="/ppt/notesSlides/notesSlide39.xml" ContentType="application/vnd.openxmlformats-officedocument.presentationml.notesSlide+xml"/>
  <Override PartName="/ppt/tags/tag49.xml" ContentType="application/vnd.openxmlformats-officedocument.presentationml.tags+xml"/>
  <Override PartName="/ppt/notesSlides/notesSlide40.xml" ContentType="application/vnd.openxmlformats-officedocument.presentationml.notesSlide+xml"/>
  <Override PartName="/ppt/tags/tag50.xml" ContentType="application/vnd.openxmlformats-officedocument.presentationml.tags+xml"/>
  <Override PartName="/ppt/notesSlides/notesSlide41.xml" ContentType="application/vnd.openxmlformats-officedocument.presentationml.notesSlide+xml"/>
  <Override PartName="/ppt/tags/tag51.xml" ContentType="application/vnd.openxmlformats-officedocument.presentationml.tags+xml"/>
  <Override PartName="/ppt/notesSlides/notesSlide42.xml" ContentType="application/vnd.openxmlformats-officedocument.presentationml.notesSlide+xml"/>
  <Override PartName="/ppt/tags/tag52.xml" ContentType="application/vnd.openxmlformats-officedocument.presentationml.tags+xml"/>
  <Override PartName="/ppt/notesSlides/notesSlide43.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44.xml" ContentType="application/vnd.openxmlformats-officedocument.presentationml.notesSlide+xml"/>
  <Override PartName="/ppt/tags/tag55.xml" ContentType="application/vnd.openxmlformats-officedocument.presentationml.tags+xml"/>
  <Override PartName="/ppt/notesSlides/notesSlide45.xml" ContentType="application/vnd.openxmlformats-officedocument.presentationml.notesSlide+xml"/>
  <Override PartName="/ppt/tags/tag56.xml" ContentType="application/vnd.openxmlformats-officedocument.presentationml.tags+xml"/>
  <Override PartName="/ppt/notesSlides/notesSlide46.xml" ContentType="application/vnd.openxmlformats-officedocument.presentationml.notesSlide+xml"/>
  <Override PartName="/ppt/tags/tag57.xml" ContentType="application/vnd.openxmlformats-officedocument.presentationml.tags+xml"/>
  <Override PartName="/ppt/notesSlides/notesSlide47.xml" ContentType="application/vnd.openxmlformats-officedocument.presentationml.notesSlide+xml"/>
  <Override PartName="/ppt/tags/tag58.xml" ContentType="application/vnd.openxmlformats-officedocument.presentationml.tags+xml"/>
  <Override PartName="/ppt/notesSlides/notesSlide48.xml" ContentType="application/vnd.openxmlformats-officedocument.presentationml.notesSlide+xml"/>
  <Override PartName="/ppt/tags/tag59.xml" ContentType="application/vnd.openxmlformats-officedocument.presentationml.tags+xml"/>
  <Override PartName="/ppt/notesSlides/notesSlide49.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50.xml" ContentType="application/vnd.openxmlformats-officedocument.presentationml.notesSlide+xml"/>
  <Override PartName="/ppt/tags/tag66.xml" ContentType="application/vnd.openxmlformats-officedocument.presentationml.tags+xml"/>
  <Override PartName="/ppt/notesSlides/notesSlide51.xml" ContentType="application/vnd.openxmlformats-officedocument.presentationml.notesSlide+xml"/>
  <Override PartName="/ppt/tags/tag6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68"/>
  </p:notesMasterIdLst>
  <p:handoutMasterIdLst>
    <p:handoutMasterId r:id="rId69"/>
  </p:handoutMasterIdLst>
  <p:sldIdLst>
    <p:sldId id="295" r:id="rId2"/>
    <p:sldId id="310" r:id="rId3"/>
    <p:sldId id="356" r:id="rId4"/>
    <p:sldId id="309" r:id="rId5"/>
    <p:sldId id="297" r:id="rId6"/>
    <p:sldId id="394" r:id="rId7"/>
    <p:sldId id="422" r:id="rId8"/>
    <p:sldId id="423" r:id="rId9"/>
    <p:sldId id="395" r:id="rId10"/>
    <p:sldId id="396" r:id="rId11"/>
    <p:sldId id="397" r:id="rId12"/>
    <p:sldId id="398" r:id="rId13"/>
    <p:sldId id="401" r:id="rId14"/>
    <p:sldId id="402" r:id="rId15"/>
    <p:sldId id="403" r:id="rId16"/>
    <p:sldId id="404" r:id="rId17"/>
    <p:sldId id="405" r:id="rId18"/>
    <p:sldId id="406" r:id="rId19"/>
    <p:sldId id="420" r:id="rId20"/>
    <p:sldId id="421" r:id="rId21"/>
    <p:sldId id="407" r:id="rId22"/>
    <p:sldId id="408" r:id="rId23"/>
    <p:sldId id="409" r:id="rId24"/>
    <p:sldId id="410" r:id="rId25"/>
    <p:sldId id="366" r:id="rId26"/>
    <p:sldId id="350" r:id="rId27"/>
    <p:sldId id="374" r:id="rId28"/>
    <p:sldId id="327" r:id="rId29"/>
    <p:sldId id="328" r:id="rId30"/>
    <p:sldId id="329" r:id="rId31"/>
    <p:sldId id="326" r:id="rId32"/>
    <p:sldId id="367" r:id="rId33"/>
    <p:sldId id="351" r:id="rId34"/>
    <p:sldId id="375" r:id="rId35"/>
    <p:sldId id="331" r:id="rId36"/>
    <p:sldId id="332" r:id="rId37"/>
    <p:sldId id="333" r:id="rId38"/>
    <p:sldId id="330" r:id="rId39"/>
    <p:sldId id="371" r:id="rId40"/>
    <p:sldId id="354" r:id="rId41"/>
    <p:sldId id="347" r:id="rId42"/>
    <p:sldId id="348" r:id="rId43"/>
    <p:sldId id="349" r:id="rId44"/>
    <p:sldId id="346" r:id="rId45"/>
    <p:sldId id="387" r:id="rId46"/>
    <p:sldId id="388" r:id="rId47"/>
    <p:sldId id="389" r:id="rId48"/>
    <p:sldId id="390" r:id="rId49"/>
    <p:sldId id="391" r:id="rId50"/>
    <p:sldId id="392" r:id="rId51"/>
    <p:sldId id="393" r:id="rId52"/>
    <p:sldId id="364" r:id="rId53"/>
    <p:sldId id="382" r:id="rId54"/>
    <p:sldId id="383" r:id="rId55"/>
    <p:sldId id="384" r:id="rId56"/>
    <p:sldId id="385" r:id="rId57"/>
    <p:sldId id="386" r:id="rId58"/>
    <p:sldId id="357" r:id="rId59"/>
    <p:sldId id="419" r:id="rId60"/>
    <p:sldId id="414" r:id="rId61"/>
    <p:sldId id="415" r:id="rId62"/>
    <p:sldId id="416" r:id="rId63"/>
    <p:sldId id="417" r:id="rId64"/>
    <p:sldId id="418" r:id="rId65"/>
    <p:sldId id="358" r:id="rId66"/>
    <p:sldId id="293" r:id="rId67"/>
  </p:sldIdLst>
  <p:sldSz cx="9144000" cy="6858000" type="screen4x3"/>
  <p:notesSz cx="9994900" cy="6864350"/>
  <p:embeddedFontLst>
    <p:embeddedFont>
      <p:font typeface="Calibri Light" charset="0"/>
      <p:regular r:id="rId70"/>
      <p:italic r:id="rId71"/>
    </p:embeddedFont>
    <p:embeddedFont>
      <p:font typeface="Calibri" pitchFamily="34" charset="0"/>
      <p:regular r:id="rId72"/>
      <p:bold r:id="rId73"/>
      <p:italic r:id="rId74"/>
      <p:boldItalic r:id="rId75"/>
    </p:embeddedFont>
  </p:embeddedFontLst>
  <p:custDataLst>
    <p:tags r:id="rId76"/>
  </p:custDataLst>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3"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yre da Silva Montes" initials="CdSM" lastIdx="16" clrIdx="0">
    <p:extLst>
      <p:ext uri="{19B8F6BF-5375-455C-9EA6-DF929625EA0E}">
        <p15:presenceInfo xmlns:p15="http://schemas.microsoft.com/office/powerpoint/2012/main" xmlns="" userId="S-1-5-21-1973166965-1917654765-227697207-30074" providerId="AD"/>
      </p:ext>
    </p:extLst>
  </p:cmAuthor>
  <p:cmAuthor id="2" name="Flávia Akemi Ito" initials="FAI" lastIdx="2" clrIdx="1">
    <p:extLst>
      <p:ext uri="{19B8F6BF-5375-455C-9EA6-DF929625EA0E}">
        <p15:presenceInfo xmlns:p15="http://schemas.microsoft.com/office/powerpoint/2012/main" xmlns="" userId="S-1-5-21-1973166965-1917654765-227697207-300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0814"/>
    <a:srgbClr val="FDE1DF"/>
    <a:srgbClr val="000000"/>
    <a:srgbClr val="E12229"/>
    <a:srgbClr val="C00000"/>
    <a:srgbClr val="FF0000"/>
    <a:srgbClr val="FFCC00"/>
    <a:srgbClr val="F0E1D2"/>
    <a:srgbClr val="FEF1F0"/>
    <a:srgbClr val="FDD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13" autoAdjust="0"/>
    <p:restoredTop sz="94664" autoAdjust="0"/>
  </p:normalViewPr>
  <p:slideViewPr>
    <p:cSldViewPr snapToGrid="0">
      <p:cViewPr>
        <p:scale>
          <a:sx n="75" d="100"/>
          <a:sy n="75" d="100"/>
        </p:scale>
        <p:origin x="-1110" y="48"/>
      </p:cViewPr>
      <p:guideLst>
        <p:guide orient="horz" pos="2183"/>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5.fntdata"/><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3.fntdata"/><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1.fntdata"/><Relationship Id="rId75"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4.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font" Target="fonts/font2.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5F1326-C0F9-4BD1-9D01-46257A2281C6}"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pt-BR"/>
        </a:p>
      </dgm:t>
    </dgm:pt>
    <dgm:pt modelId="{391DFA01-36CE-42E2-802E-BB12A94EC8D1}">
      <dgm:prSet phldrT="[Text]" custT="1"/>
      <dgm:spPr>
        <a:solidFill>
          <a:srgbClr val="DC0814"/>
        </a:solidFill>
      </dgm:spPr>
      <dgm:t>
        <a:bodyPr/>
        <a:lstStyle/>
        <a:p>
          <a:r>
            <a:rPr lang="pt-BR" sz="1800" b="1" spc="0" baseline="0"/>
            <a:t>POR QUE APLICAR A MELHOR PRÁTICA?</a:t>
          </a:r>
          <a:endParaRPr lang="pt-BR" sz="1800" b="1" spc="0" baseline="0" dirty="0"/>
        </a:p>
      </dgm:t>
    </dgm:pt>
    <dgm:pt modelId="{B0D4C8BA-0D83-4979-84A7-2148977CAC12}" type="parTrans" cxnId="{C30294CD-4D1C-4B9A-AE70-1DBA9CE6815F}">
      <dgm:prSet/>
      <dgm:spPr/>
      <dgm:t>
        <a:bodyPr/>
        <a:lstStyle/>
        <a:p>
          <a:endParaRPr lang="pt-BR" sz="1800"/>
        </a:p>
      </dgm:t>
    </dgm:pt>
    <dgm:pt modelId="{ACF50218-FE94-4E56-8F65-81D0375D2A75}" type="sibTrans" cxnId="{C30294CD-4D1C-4B9A-AE70-1DBA9CE6815F}">
      <dgm:prSet/>
      <dgm:spPr/>
      <dgm:t>
        <a:bodyPr/>
        <a:lstStyle/>
        <a:p>
          <a:endParaRPr lang="pt-BR" sz="1800"/>
        </a:p>
      </dgm:t>
    </dgm:pt>
    <dgm:pt modelId="{31BD146E-8A58-4AEB-A2AE-475A8F07BE8C}">
      <dgm:prSet phldrT="[Text]" custT="1"/>
      <dgm:spPr>
        <a:solidFill>
          <a:srgbClr val="DC0814"/>
        </a:solidFill>
      </dgm:spPr>
      <dgm:t>
        <a:bodyPr/>
        <a:lstStyle/>
        <a:p>
          <a:pPr algn="ctr"/>
          <a:r>
            <a:rPr lang="pt-BR" sz="2000" b="1" spc="0" baseline="0" dirty="0"/>
            <a:t>É O JEITO </a:t>
          </a:r>
          <a:r>
            <a:rPr lang="pt-BR" sz="2000" b="1" spc="0" dirty="0"/>
            <a:t>CERTO</a:t>
          </a:r>
        </a:p>
      </dgm:t>
    </dgm:pt>
    <dgm:pt modelId="{B6322D3F-0C2E-4245-BBF5-837DE0142B96}" type="parTrans" cxnId="{59F99CA6-AB0A-4420-ABC1-5548C2229ABE}">
      <dgm:prSet/>
      <dgm:spPr/>
      <dgm:t>
        <a:bodyPr/>
        <a:lstStyle/>
        <a:p>
          <a:endParaRPr lang="pt-BR" sz="1800"/>
        </a:p>
      </dgm:t>
    </dgm:pt>
    <dgm:pt modelId="{36ED2631-F912-48A1-9FDA-C0EFE31C0617}" type="sibTrans" cxnId="{59F99CA6-AB0A-4420-ABC1-5548C2229ABE}">
      <dgm:prSet/>
      <dgm:spPr>
        <a:solidFill>
          <a:srgbClr val="DC0814">
            <a:alpha val="40000"/>
          </a:srgbClr>
        </a:solidFill>
      </dgm:spPr>
      <dgm:t>
        <a:bodyPr/>
        <a:lstStyle/>
        <a:p>
          <a:endParaRPr lang="pt-BR" sz="1800"/>
        </a:p>
      </dgm:t>
    </dgm:pt>
    <dgm:pt modelId="{BEDB1EC7-59B9-4CE5-914D-13BF34558298}">
      <dgm:prSet phldrT="[Text]" custT="1"/>
      <dgm:spPr>
        <a:solidFill>
          <a:srgbClr val="DC0814"/>
        </a:solidFill>
      </dgm:spPr>
      <dgm:t>
        <a:bodyPr/>
        <a:lstStyle/>
        <a:p>
          <a:r>
            <a:rPr lang="pt-BR" sz="2000" b="1" spc="0" baseline="0" dirty="0"/>
            <a:t>CAUSA MENOS ESTRESSE</a:t>
          </a:r>
        </a:p>
      </dgm:t>
    </dgm:pt>
    <dgm:pt modelId="{64B58B4B-2175-43B6-B32B-225F417B73A7}" type="parTrans" cxnId="{B762FC75-4340-4A2D-840D-50CF01BB546D}">
      <dgm:prSet/>
      <dgm:spPr/>
      <dgm:t>
        <a:bodyPr/>
        <a:lstStyle/>
        <a:p>
          <a:endParaRPr lang="pt-BR" sz="1800"/>
        </a:p>
      </dgm:t>
    </dgm:pt>
    <dgm:pt modelId="{16B68530-5BF2-44D9-9302-0DE455574410}" type="sibTrans" cxnId="{B762FC75-4340-4A2D-840D-50CF01BB546D}">
      <dgm:prSet/>
      <dgm:spPr>
        <a:solidFill>
          <a:srgbClr val="DC0814">
            <a:alpha val="40000"/>
          </a:srgbClr>
        </a:solidFill>
      </dgm:spPr>
      <dgm:t>
        <a:bodyPr/>
        <a:lstStyle/>
        <a:p>
          <a:endParaRPr lang="pt-BR" sz="1800"/>
        </a:p>
      </dgm:t>
    </dgm:pt>
    <dgm:pt modelId="{4E695C25-FE3B-46B7-859A-49B89BB92265}">
      <dgm:prSet phldrT="[Text]" custT="1"/>
      <dgm:spPr>
        <a:solidFill>
          <a:srgbClr val="DC0814"/>
        </a:solidFill>
      </dgm:spPr>
      <dgm:t>
        <a:bodyPr/>
        <a:lstStyle/>
        <a:p>
          <a:r>
            <a:rPr lang="pt-BR" sz="2000" b="1" spc="0" baseline="0"/>
            <a:t>PASSO A BOLA REDONDA PARA O COLEGA</a:t>
          </a:r>
          <a:endParaRPr lang="pt-BR" sz="2000" b="1" spc="0" baseline="0" dirty="0"/>
        </a:p>
      </dgm:t>
    </dgm:pt>
    <dgm:pt modelId="{7F8DB6C0-710D-48F9-AED6-F094B8DD15A7}" type="parTrans" cxnId="{2E37BC2D-7E8B-4D06-9A3B-E874285CF1B6}">
      <dgm:prSet/>
      <dgm:spPr/>
      <dgm:t>
        <a:bodyPr/>
        <a:lstStyle/>
        <a:p>
          <a:endParaRPr lang="pt-BR" sz="1800"/>
        </a:p>
      </dgm:t>
    </dgm:pt>
    <dgm:pt modelId="{05BB5505-16F0-4D5C-97C7-54EC9096E38A}" type="sibTrans" cxnId="{2E37BC2D-7E8B-4D06-9A3B-E874285CF1B6}">
      <dgm:prSet/>
      <dgm:spPr>
        <a:solidFill>
          <a:srgbClr val="DC0814">
            <a:alpha val="40000"/>
          </a:srgbClr>
        </a:solidFill>
      </dgm:spPr>
      <dgm:t>
        <a:bodyPr/>
        <a:lstStyle/>
        <a:p>
          <a:endParaRPr lang="pt-BR" sz="1800"/>
        </a:p>
      </dgm:t>
    </dgm:pt>
    <dgm:pt modelId="{CB410FD4-39CD-4810-BAE9-FB55EBD860C0}">
      <dgm:prSet phldrT="[Text]" custT="1"/>
      <dgm:spPr>
        <a:solidFill>
          <a:srgbClr val="DC0814"/>
        </a:solidFill>
      </dgm:spPr>
      <dgm:t>
        <a:bodyPr/>
        <a:lstStyle/>
        <a:p>
          <a:r>
            <a:rPr lang="pt-BR" sz="2000" b="1" spc="0" baseline="0" dirty="0"/>
            <a:t>É MAIS RÁPIDO</a:t>
          </a:r>
        </a:p>
      </dgm:t>
    </dgm:pt>
    <dgm:pt modelId="{0E3D23E4-55A4-4EBF-B536-6D580C0E1AD4}" type="parTrans" cxnId="{1C120AF0-9606-4044-A14C-6AC31296F8B5}">
      <dgm:prSet/>
      <dgm:spPr/>
      <dgm:t>
        <a:bodyPr/>
        <a:lstStyle/>
        <a:p>
          <a:endParaRPr lang="pt-BR" sz="1800"/>
        </a:p>
      </dgm:t>
    </dgm:pt>
    <dgm:pt modelId="{E03E0B88-C4C3-4FD1-9818-BBD66888277D}" type="sibTrans" cxnId="{1C120AF0-9606-4044-A14C-6AC31296F8B5}">
      <dgm:prSet/>
      <dgm:spPr>
        <a:solidFill>
          <a:srgbClr val="DC0814">
            <a:alpha val="40000"/>
          </a:srgbClr>
        </a:solidFill>
      </dgm:spPr>
      <dgm:t>
        <a:bodyPr/>
        <a:lstStyle/>
        <a:p>
          <a:endParaRPr lang="pt-BR" sz="1800"/>
        </a:p>
      </dgm:t>
    </dgm:pt>
    <dgm:pt modelId="{48D60887-BA70-4692-B4CE-BB4463FB6529}">
      <dgm:prSet phldrT="[Text]" custT="1"/>
      <dgm:spPr>
        <a:solidFill>
          <a:srgbClr val="DC0814"/>
        </a:solidFill>
      </dgm:spPr>
      <dgm:t>
        <a:bodyPr/>
        <a:lstStyle/>
        <a:p>
          <a:r>
            <a:rPr lang="pt-BR" sz="1800" b="1" spc="0" baseline="0" dirty="0"/>
            <a:t>MELHORA MINHA  PRODUÇÃO E A DA VARA</a:t>
          </a:r>
        </a:p>
      </dgm:t>
    </dgm:pt>
    <dgm:pt modelId="{DD480B70-CFBB-4780-8C90-EAC8ABEA2E1D}" type="parTrans" cxnId="{7AF796B1-6572-4F33-A2B9-FB94FEA6CAFC}">
      <dgm:prSet/>
      <dgm:spPr/>
      <dgm:t>
        <a:bodyPr/>
        <a:lstStyle/>
        <a:p>
          <a:endParaRPr lang="pt-BR" sz="1800"/>
        </a:p>
      </dgm:t>
    </dgm:pt>
    <dgm:pt modelId="{8E63B951-074C-405D-98CF-0F334B50AA09}" type="sibTrans" cxnId="{7AF796B1-6572-4F33-A2B9-FB94FEA6CAFC}">
      <dgm:prSet/>
      <dgm:spPr>
        <a:solidFill>
          <a:srgbClr val="DC0814">
            <a:alpha val="40000"/>
          </a:srgbClr>
        </a:solidFill>
      </dgm:spPr>
      <dgm:t>
        <a:bodyPr/>
        <a:lstStyle/>
        <a:p>
          <a:endParaRPr lang="pt-BR" sz="1800"/>
        </a:p>
      </dgm:t>
    </dgm:pt>
    <dgm:pt modelId="{7EA6D039-0F37-4C96-9827-69694D0E3075}" type="pres">
      <dgm:prSet presAssocID="{B15F1326-C0F9-4BD1-9D01-46257A2281C6}" presName="Name0" presStyleCnt="0">
        <dgm:presLayoutVars>
          <dgm:chMax val="1"/>
          <dgm:dir/>
          <dgm:animLvl val="ctr"/>
          <dgm:resizeHandles val="exact"/>
        </dgm:presLayoutVars>
      </dgm:prSet>
      <dgm:spPr/>
      <dgm:t>
        <a:bodyPr/>
        <a:lstStyle/>
        <a:p>
          <a:endParaRPr lang="pt-BR"/>
        </a:p>
      </dgm:t>
    </dgm:pt>
    <dgm:pt modelId="{8A158FE7-3E20-4B8E-925E-6998F0D54684}" type="pres">
      <dgm:prSet presAssocID="{391DFA01-36CE-42E2-802E-BB12A94EC8D1}" presName="centerShape" presStyleLbl="node0" presStyleIdx="0" presStyleCnt="1" custScaleX="73863" custScaleY="73153"/>
      <dgm:spPr/>
      <dgm:t>
        <a:bodyPr/>
        <a:lstStyle/>
        <a:p>
          <a:endParaRPr lang="pt-BR"/>
        </a:p>
      </dgm:t>
    </dgm:pt>
    <dgm:pt modelId="{E3C97A40-D0C1-4973-A8CF-76A846CF4883}" type="pres">
      <dgm:prSet presAssocID="{31BD146E-8A58-4AEB-A2AE-475A8F07BE8C}" presName="node" presStyleLbl="node1" presStyleIdx="0" presStyleCnt="5">
        <dgm:presLayoutVars>
          <dgm:bulletEnabled val="1"/>
        </dgm:presLayoutVars>
      </dgm:prSet>
      <dgm:spPr/>
      <dgm:t>
        <a:bodyPr/>
        <a:lstStyle/>
        <a:p>
          <a:endParaRPr lang="pt-BR"/>
        </a:p>
      </dgm:t>
    </dgm:pt>
    <dgm:pt modelId="{6928E17F-2827-4ADF-B253-E7BD9370E53A}" type="pres">
      <dgm:prSet presAssocID="{31BD146E-8A58-4AEB-A2AE-475A8F07BE8C}" presName="dummy" presStyleCnt="0"/>
      <dgm:spPr/>
    </dgm:pt>
    <dgm:pt modelId="{5200303C-E85A-43F8-8E5A-FC1510047A00}" type="pres">
      <dgm:prSet presAssocID="{36ED2631-F912-48A1-9FDA-C0EFE31C0617}" presName="sibTrans" presStyleLbl="sibTrans2D1" presStyleIdx="0" presStyleCnt="5"/>
      <dgm:spPr/>
      <dgm:t>
        <a:bodyPr/>
        <a:lstStyle/>
        <a:p>
          <a:endParaRPr lang="pt-BR"/>
        </a:p>
      </dgm:t>
    </dgm:pt>
    <dgm:pt modelId="{1C54C6EF-40B7-4CA8-997B-4C5F26F3B7CA}" type="pres">
      <dgm:prSet presAssocID="{CB410FD4-39CD-4810-BAE9-FB55EBD860C0}" presName="node" presStyleLbl="node1" presStyleIdx="1" presStyleCnt="5">
        <dgm:presLayoutVars>
          <dgm:bulletEnabled val="1"/>
        </dgm:presLayoutVars>
      </dgm:prSet>
      <dgm:spPr/>
      <dgm:t>
        <a:bodyPr/>
        <a:lstStyle/>
        <a:p>
          <a:endParaRPr lang="pt-BR"/>
        </a:p>
      </dgm:t>
    </dgm:pt>
    <dgm:pt modelId="{EDC2A8BF-6927-4F23-BC2D-E630F7AE6305}" type="pres">
      <dgm:prSet presAssocID="{CB410FD4-39CD-4810-BAE9-FB55EBD860C0}" presName="dummy" presStyleCnt="0"/>
      <dgm:spPr/>
    </dgm:pt>
    <dgm:pt modelId="{FC9C1B3A-5418-48B1-BF85-4867AE3BBA91}" type="pres">
      <dgm:prSet presAssocID="{E03E0B88-C4C3-4FD1-9818-BBD66888277D}" presName="sibTrans" presStyleLbl="sibTrans2D1" presStyleIdx="1" presStyleCnt="5"/>
      <dgm:spPr/>
      <dgm:t>
        <a:bodyPr/>
        <a:lstStyle/>
        <a:p>
          <a:endParaRPr lang="pt-BR"/>
        </a:p>
      </dgm:t>
    </dgm:pt>
    <dgm:pt modelId="{EA441B2E-CB02-410B-9036-99AD70D4B0D2}" type="pres">
      <dgm:prSet presAssocID="{BEDB1EC7-59B9-4CE5-914D-13BF34558298}" presName="node" presStyleLbl="node1" presStyleIdx="2" presStyleCnt="5">
        <dgm:presLayoutVars>
          <dgm:bulletEnabled val="1"/>
        </dgm:presLayoutVars>
      </dgm:prSet>
      <dgm:spPr/>
      <dgm:t>
        <a:bodyPr/>
        <a:lstStyle/>
        <a:p>
          <a:endParaRPr lang="pt-BR"/>
        </a:p>
      </dgm:t>
    </dgm:pt>
    <dgm:pt modelId="{B2428DD7-AB8F-4595-A7CB-49C2EDD7674C}" type="pres">
      <dgm:prSet presAssocID="{BEDB1EC7-59B9-4CE5-914D-13BF34558298}" presName="dummy" presStyleCnt="0"/>
      <dgm:spPr/>
    </dgm:pt>
    <dgm:pt modelId="{A6567603-B7C0-40A4-A460-A6F3CD39BEDE}" type="pres">
      <dgm:prSet presAssocID="{16B68530-5BF2-44D9-9302-0DE455574410}" presName="sibTrans" presStyleLbl="sibTrans2D1" presStyleIdx="2" presStyleCnt="5"/>
      <dgm:spPr/>
      <dgm:t>
        <a:bodyPr/>
        <a:lstStyle/>
        <a:p>
          <a:endParaRPr lang="pt-BR"/>
        </a:p>
      </dgm:t>
    </dgm:pt>
    <dgm:pt modelId="{9DF8F637-DCC9-4CCF-94FC-1E8A5AE9D697}" type="pres">
      <dgm:prSet presAssocID="{4E695C25-FE3B-46B7-859A-49B89BB92265}" presName="node" presStyleLbl="node1" presStyleIdx="3" presStyleCnt="5">
        <dgm:presLayoutVars>
          <dgm:bulletEnabled val="1"/>
        </dgm:presLayoutVars>
      </dgm:prSet>
      <dgm:spPr/>
      <dgm:t>
        <a:bodyPr/>
        <a:lstStyle/>
        <a:p>
          <a:endParaRPr lang="pt-BR"/>
        </a:p>
      </dgm:t>
    </dgm:pt>
    <dgm:pt modelId="{774681CC-F76E-4FAC-B056-ADAB39C20439}" type="pres">
      <dgm:prSet presAssocID="{4E695C25-FE3B-46B7-859A-49B89BB92265}" presName="dummy" presStyleCnt="0"/>
      <dgm:spPr/>
    </dgm:pt>
    <dgm:pt modelId="{C49C7177-7288-4E24-95F6-FE13F41B974A}" type="pres">
      <dgm:prSet presAssocID="{05BB5505-16F0-4D5C-97C7-54EC9096E38A}" presName="sibTrans" presStyleLbl="sibTrans2D1" presStyleIdx="3" presStyleCnt="5"/>
      <dgm:spPr/>
      <dgm:t>
        <a:bodyPr/>
        <a:lstStyle/>
        <a:p>
          <a:endParaRPr lang="pt-BR"/>
        </a:p>
      </dgm:t>
    </dgm:pt>
    <dgm:pt modelId="{86CD64E7-B603-49E0-AF78-8DBDD3855F1C}" type="pres">
      <dgm:prSet presAssocID="{48D60887-BA70-4692-B4CE-BB4463FB6529}" presName="node" presStyleLbl="node1" presStyleIdx="4" presStyleCnt="5">
        <dgm:presLayoutVars>
          <dgm:bulletEnabled val="1"/>
        </dgm:presLayoutVars>
      </dgm:prSet>
      <dgm:spPr/>
      <dgm:t>
        <a:bodyPr/>
        <a:lstStyle/>
        <a:p>
          <a:endParaRPr lang="pt-BR"/>
        </a:p>
      </dgm:t>
    </dgm:pt>
    <dgm:pt modelId="{51228041-68D7-46DD-A8DA-9E0BE64781E4}" type="pres">
      <dgm:prSet presAssocID="{48D60887-BA70-4692-B4CE-BB4463FB6529}" presName="dummy" presStyleCnt="0"/>
      <dgm:spPr/>
    </dgm:pt>
    <dgm:pt modelId="{84752B52-96F1-4486-8B80-200CA3AB7D20}" type="pres">
      <dgm:prSet presAssocID="{8E63B951-074C-405D-98CF-0F334B50AA09}" presName="sibTrans" presStyleLbl="sibTrans2D1" presStyleIdx="4" presStyleCnt="5"/>
      <dgm:spPr/>
      <dgm:t>
        <a:bodyPr/>
        <a:lstStyle/>
        <a:p>
          <a:endParaRPr lang="pt-BR"/>
        </a:p>
      </dgm:t>
    </dgm:pt>
  </dgm:ptLst>
  <dgm:cxnLst>
    <dgm:cxn modelId="{C468C602-839C-4743-B1AA-3AA43B37EE3D}" type="presOf" srcId="{391DFA01-36CE-42E2-802E-BB12A94EC8D1}" destId="{8A158FE7-3E20-4B8E-925E-6998F0D54684}" srcOrd="0" destOrd="0" presId="urn:microsoft.com/office/officeart/2005/8/layout/radial6"/>
    <dgm:cxn modelId="{B762FC75-4340-4A2D-840D-50CF01BB546D}" srcId="{391DFA01-36CE-42E2-802E-BB12A94EC8D1}" destId="{BEDB1EC7-59B9-4CE5-914D-13BF34558298}" srcOrd="2" destOrd="0" parTransId="{64B58B4B-2175-43B6-B32B-225F417B73A7}" sibTransId="{16B68530-5BF2-44D9-9302-0DE455574410}"/>
    <dgm:cxn modelId="{19AD742D-2B0E-4161-8D7A-54F6EBBD4A6F}" type="presOf" srcId="{16B68530-5BF2-44D9-9302-0DE455574410}" destId="{A6567603-B7C0-40A4-A460-A6F3CD39BEDE}" srcOrd="0" destOrd="0" presId="urn:microsoft.com/office/officeart/2005/8/layout/radial6"/>
    <dgm:cxn modelId="{CAB476ED-A868-4DCF-988B-0912282FFADD}" type="presOf" srcId="{31BD146E-8A58-4AEB-A2AE-475A8F07BE8C}" destId="{E3C97A40-D0C1-4973-A8CF-76A846CF4883}" srcOrd="0" destOrd="0" presId="urn:microsoft.com/office/officeart/2005/8/layout/radial6"/>
    <dgm:cxn modelId="{ACC97782-FE8A-4AF9-A41B-B1921F1621F3}" type="presOf" srcId="{48D60887-BA70-4692-B4CE-BB4463FB6529}" destId="{86CD64E7-B603-49E0-AF78-8DBDD3855F1C}" srcOrd="0" destOrd="0" presId="urn:microsoft.com/office/officeart/2005/8/layout/radial6"/>
    <dgm:cxn modelId="{59F99CA6-AB0A-4420-ABC1-5548C2229ABE}" srcId="{391DFA01-36CE-42E2-802E-BB12A94EC8D1}" destId="{31BD146E-8A58-4AEB-A2AE-475A8F07BE8C}" srcOrd="0" destOrd="0" parTransId="{B6322D3F-0C2E-4245-BBF5-837DE0142B96}" sibTransId="{36ED2631-F912-48A1-9FDA-C0EFE31C0617}"/>
    <dgm:cxn modelId="{38508BCB-4747-4AE2-AC16-FA5258CADA83}" type="presOf" srcId="{E03E0B88-C4C3-4FD1-9818-BBD66888277D}" destId="{FC9C1B3A-5418-48B1-BF85-4867AE3BBA91}" srcOrd="0" destOrd="0" presId="urn:microsoft.com/office/officeart/2005/8/layout/radial6"/>
    <dgm:cxn modelId="{7BC93E94-FBF5-4A61-B91F-471CBF792602}" type="presOf" srcId="{BEDB1EC7-59B9-4CE5-914D-13BF34558298}" destId="{EA441B2E-CB02-410B-9036-99AD70D4B0D2}" srcOrd="0" destOrd="0" presId="urn:microsoft.com/office/officeart/2005/8/layout/radial6"/>
    <dgm:cxn modelId="{7AF796B1-6572-4F33-A2B9-FB94FEA6CAFC}" srcId="{391DFA01-36CE-42E2-802E-BB12A94EC8D1}" destId="{48D60887-BA70-4692-B4CE-BB4463FB6529}" srcOrd="4" destOrd="0" parTransId="{DD480B70-CFBB-4780-8C90-EAC8ABEA2E1D}" sibTransId="{8E63B951-074C-405D-98CF-0F334B50AA09}"/>
    <dgm:cxn modelId="{E81DE214-F1DB-44F8-970F-A6CC50FB04E4}" type="presOf" srcId="{B15F1326-C0F9-4BD1-9D01-46257A2281C6}" destId="{7EA6D039-0F37-4C96-9827-69694D0E3075}" srcOrd="0" destOrd="0" presId="urn:microsoft.com/office/officeart/2005/8/layout/radial6"/>
    <dgm:cxn modelId="{8C2F61A0-C6D5-4D70-BB94-EE33C34A6245}" type="presOf" srcId="{4E695C25-FE3B-46B7-859A-49B89BB92265}" destId="{9DF8F637-DCC9-4CCF-94FC-1E8A5AE9D697}" srcOrd="0" destOrd="0" presId="urn:microsoft.com/office/officeart/2005/8/layout/radial6"/>
    <dgm:cxn modelId="{1C120AF0-9606-4044-A14C-6AC31296F8B5}" srcId="{391DFA01-36CE-42E2-802E-BB12A94EC8D1}" destId="{CB410FD4-39CD-4810-BAE9-FB55EBD860C0}" srcOrd="1" destOrd="0" parTransId="{0E3D23E4-55A4-4EBF-B536-6D580C0E1AD4}" sibTransId="{E03E0B88-C4C3-4FD1-9818-BBD66888277D}"/>
    <dgm:cxn modelId="{75D732CC-32D6-463F-B382-D418884ED919}" type="presOf" srcId="{8E63B951-074C-405D-98CF-0F334B50AA09}" destId="{84752B52-96F1-4486-8B80-200CA3AB7D20}" srcOrd="0" destOrd="0" presId="urn:microsoft.com/office/officeart/2005/8/layout/radial6"/>
    <dgm:cxn modelId="{C66BA435-76B9-46B9-8AFD-995C7C6E9370}" type="presOf" srcId="{CB410FD4-39CD-4810-BAE9-FB55EBD860C0}" destId="{1C54C6EF-40B7-4CA8-997B-4C5F26F3B7CA}" srcOrd="0" destOrd="0" presId="urn:microsoft.com/office/officeart/2005/8/layout/radial6"/>
    <dgm:cxn modelId="{C30294CD-4D1C-4B9A-AE70-1DBA9CE6815F}" srcId="{B15F1326-C0F9-4BD1-9D01-46257A2281C6}" destId="{391DFA01-36CE-42E2-802E-BB12A94EC8D1}" srcOrd="0" destOrd="0" parTransId="{B0D4C8BA-0D83-4979-84A7-2148977CAC12}" sibTransId="{ACF50218-FE94-4E56-8F65-81D0375D2A75}"/>
    <dgm:cxn modelId="{2E37BC2D-7E8B-4D06-9A3B-E874285CF1B6}" srcId="{391DFA01-36CE-42E2-802E-BB12A94EC8D1}" destId="{4E695C25-FE3B-46B7-859A-49B89BB92265}" srcOrd="3" destOrd="0" parTransId="{7F8DB6C0-710D-48F9-AED6-F094B8DD15A7}" sibTransId="{05BB5505-16F0-4D5C-97C7-54EC9096E38A}"/>
    <dgm:cxn modelId="{7C22C3D5-FD93-4405-A6A6-51DEEE3C8410}" type="presOf" srcId="{36ED2631-F912-48A1-9FDA-C0EFE31C0617}" destId="{5200303C-E85A-43F8-8E5A-FC1510047A00}" srcOrd="0" destOrd="0" presId="urn:microsoft.com/office/officeart/2005/8/layout/radial6"/>
    <dgm:cxn modelId="{336F096E-458B-4719-91B7-DF527EB07491}" type="presOf" srcId="{05BB5505-16F0-4D5C-97C7-54EC9096E38A}" destId="{C49C7177-7288-4E24-95F6-FE13F41B974A}" srcOrd="0" destOrd="0" presId="urn:microsoft.com/office/officeart/2005/8/layout/radial6"/>
    <dgm:cxn modelId="{A750ED30-E4CF-491D-B012-5BEFF15D5F5E}" type="presParOf" srcId="{7EA6D039-0F37-4C96-9827-69694D0E3075}" destId="{8A158FE7-3E20-4B8E-925E-6998F0D54684}" srcOrd="0" destOrd="0" presId="urn:microsoft.com/office/officeart/2005/8/layout/radial6"/>
    <dgm:cxn modelId="{D00938F1-7014-462C-89D5-F24AD0DC2CAA}" type="presParOf" srcId="{7EA6D039-0F37-4C96-9827-69694D0E3075}" destId="{E3C97A40-D0C1-4973-A8CF-76A846CF4883}" srcOrd="1" destOrd="0" presId="urn:microsoft.com/office/officeart/2005/8/layout/radial6"/>
    <dgm:cxn modelId="{7CB85CD7-9831-445A-98BF-8C0B9488943E}" type="presParOf" srcId="{7EA6D039-0F37-4C96-9827-69694D0E3075}" destId="{6928E17F-2827-4ADF-B253-E7BD9370E53A}" srcOrd="2" destOrd="0" presId="urn:microsoft.com/office/officeart/2005/8/layout/radial6"/>
    <dgm:cxn modelId="{3DA304F5-FA9F-4873-B103-E9DB520FD6C9}" type="presParOf" srcId="{7EA6D039-0F37-4C96-9827-69694D0E3075}" destId="{5200303C-E85A-43F8-8E5A-FC1510047A00}" srcOrd="3" destOrd="0" presId="urn:microsoft.com/office/officeart/2005/8/layout/radial6"/>
    <dgm:cxn modelId="{2B4C9A27-29E9-4D92-86BA-8C7BAB2605CB}" type="presParOf" srcId="{7EA6D039-0F37-4C96-9827-69694D0E3075}" destId="{1C54C6EF-40B7-4CA8-997B-4C5F26F3B7CA}" srcOrd="4" destOrd="0" presId="urn:microsoft.com/office/officeart/2005/8/layout/radial6"/>
    <dgm:cxn modelId="{DB4B8562-E6A6-465E-BB8A-79FD31F63935}" type="presParOf" srcId="{7EA6D039-0F37-4C96-9827-69694D0E3075}" destId="{EDC2A8BF-6927-4F23-BC2D-E630F7AE6305}" srcOrd="5" destOrd="0" presId="urn:microsoft.com/office/officeart/2005/8/layout/radial6"/>
    <dgm:cxn modelId="{5F1A47A1-2627-4D12-982C-34D2A336E2A1}" type="presParOf" srcId="{7EA6D039-0F37-4C96-9827-69694D0E3075}" destId="{FC9C1B3A-5418-48B1-BF85-4867AE3BBA91}" srcOrd="6" destOrd="0" presId="urn:microsoft.com/office/officeart/2005/8/layout/radial6"/>
    <dgm:cxn modelId="{301E9376-3E8E-4171-84B6-733EE6ABE0FB}" type="presParOf" srcId="{7EA6D039-0F37-4C96-9827-69694D0E3075}" destId="{EA441B2E-CB02-410B-9036-99AD70D4B0D2}" srcOrd="7" destOrd="0" presId="urn:microsoft.com/office/officeart/2005/8/layout/radial6"/>
    <dgm:cxn modelId="{87D63FA1-E3F2-4F7F-8C96-C357A5C2D87D}" type="presParOf" srcId="{7EA6D039-0F37-4C96-9827-69694D0E3075}" destId="{B2428DD7-AB8F-4595-A7CB-49C2EDD7674C}" srcOrd="8" destOrd="0" presId="urn:microsoft.com/office/officeart/2005/8/layout/radial6"/>
    <dgm:cxn modelId="{A7F0FAC0-1F0E-414B-8C3C-E8EE3F45E9D1}" type="presParOf" srcId="{7EA6D039-0F37-4C96-9827-69694D0E3075}" destId="{A6567603-B7C0-40A4-A460-A6F3CD39BEDE}" srcOrd="9" destOrd="0" presId="urn:microsoft.com/office/officeart/2005/8/layout/radial6"/>
    <dgm:cxn modelId="{D0DF81E5-DCBF-4959-B1F2-18490E4CB655}" type="presParOf" srcId="{7EA6D039-0F37-4C96-9827-69694D0E3075}" destId="{9DF8F637-DCC9-4CCF-94FC-1E8A5AE9D697}" srcOrd="10" destOrd="0" presId="urn:microsoft.com/office/officeart/2005/8/layout/radial6"/>
    <dgm:cxn modelId="{3359F626-9A55-46FC-8E97-62C60D6FD870}" type="presParOf" srcId="{7EA6D039-0F37-4C96-9827-69694D0E3075}" destId="{774681CC-F76E-4FAC-B056-ADAB39C20439}" srcOrd="11" destOrd="0" presId="urn:microsoft.com/office/officeart/2005/8/layout/radial6"/>
    <dgm:cxn modelId="{0EAFF1D1-14A9-442D-B084-B98939812C76}" type="presParOf" srcId="{7EA6D039-0F37-4C96-9827-69694D0E3075}" destId="{C49C7177-7288-4E24-95F6-FE13F41B974A}" srcOrd="12" destOrd="0" presId="urn:microsoft.com/office/officeart/2005/8/layout/radial6"/>
    <dgm:cxn modelId="{1FC63128-FEA5-4BA5-8319-71A2C9FF42CB}" type="presParOf" srcId="{7EA6D039-0F37-4C96-9827-69694D0E3075}" destId="{86CD64E7-B603-49E0-AF78-8DBDD3855F1C}" srcOrd="13" destOrd="0" presId="urn:microsoft.com/office/officeart/2005/8/layout/radial6"/>
    <dgm:cxn modelId="{8E8F2DBB-D55B-42C5-81E9-1367B3040495}" type="presParOf" srcId="{7EA6D039-0F37-4C96-9827-69694D0E3075}" destId="{51228041-68D7-46DD-A8DA-9E0BE64781E4}" srcOrd="14" destOrd="0" presId="urn:microsoft.com/office/officeart/2005/8/layout/radial6"/>
    <dgm:cxn modelId="{9C92F5B2-B617-43AB-AF60-12B3CC66F9C5}" type="presParOf" srcId="{7EA6D039-0F37-4C96-9827-69694D0E3075}" destId="{84752B52-96F1-4486-8B80-200CA3AB7D20}" srcOrd="15"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52B52-96F1-4486-8B80-200CA3AB7D20}">
      <dsp:nvSpPr>
        <dsp:cNvPr id="0" name=""/>
        <dsp:cNvSpPr/>
      </dsp:nvSpPr>
      <dsp:spPr>
        <a:xfrm>
          <a:off x="1750333" y="846357"/>
          <a:ext cx="5643332" cy="5643332"/>
        </a:xfrm>
        <a:prstGeom prst="blockArc">
          <a:avLst>
            <a:gd name="adj1" fmla="val 11880000"/>
            <a:gd name="adj2" fmla="val 16200000"/>
            <a:gd name="adj3" fmla="val 4641"/>
          </a:avLst>
        </a:prstGeom>
        <a:solidFill>
          <a:srgbClr val="DC0814">
            <a:alpha val="40000"/>
          </a:srgbClr>
        </a:solidFill>
        <a:ln>
          <a:noFill/>
        </a:ln>
        <a:effectLst/>
      </dsp:spPr>
      <dsp:style>
        <a:lnRef idx="0">
          <a:scrgbClr r="0" g="0" b="0"/>
        </a:lnRef>
        <a:fillRef idx="1">
          <a:scrgbClr r="0" g="0" b="0"/>
        </a:fillRef>
        <a:effectRef idx="0">
          <a:scrgbClr r="0" g="0" b="0"/>
        </a:effectRef>
        <a:fontRef idx="minor">
          <a:schemeClr val="lt1"/>
        </a:fontRef>
      </dsp:style>
    </dsp:sp>
    <dsp:sp modelId="{C49C7177-7288-4E24-95F6-FE13F41B974A}">
      <dsp:nvSpPr>
        <dsp:cNvPr id="0" name=""/>
        <dsp:cNvSpPr/>
      </dsp:nvSpPr>
      <dsp:spPr>
        <a:xfrm>
          <a:off x="1750333" y="846357"/>
          <a:ext cx="5643332" cy="5643332"/>
        </a:xfrm>
        <a:prstGeom prst="blockArc">
          <a:avLst>
            <a:gd name="adj1" fmla="val 7560000"/>
            <a:gd name="adj2" fmla="val 11880000"/>
            <a:gd name="adj3" fmla="val 4641"/>
          </a:avLst>
        </a:prstGeom>
        <a:solidFill>
          <a:srgbClr val="DC0814">
            <a:alpha val="40000"/>
          </a:srgbClr>
        </a:solidFill>
        <a:ln>
          <a:noFill/>
        </a:ln>
        <a:effectLst/>
      </dsp:spPr>
      <dsp:style>
        <a:lnRef idx="0">
          <a:scrgbClr r="0" g="0" b="0"/>
        </a:lnRef>
        <a:fillRef idx="1">
          <a:scrgbClr r="0" g="0" b="0"/>
        </a:fillRef>
        <a:effectRef idx="0">
          <a:scrgbClr r="0" g="0" b="0"/>
        </a:effectRef>
        <a:fontRef idx="minor">
          <a:schemeClr val="lt1"/>
        </a:fontRef>
      </dsp:style>
    </dsp:sp>
    <dsp:sp modelId="{A6567603-B7C0-40A4-A460-A6F3CD39BEDE}">
      <dsp:nvSpPr>
        <dsp:cNvPr id="0" name=""/>
        <dsp:cNvSpPr/>
      </dsp:nvSpPr>
      <dsp:spPr>
        <a:xfrm>
          <a:off x="1750333" y="846357"/>
          <a:ext cx="5643332" cy="5643332"/>
        </a:xfrm>
        <a:prstGeom prst="blockArc">
          <a:avLst>
            <a:gd name="adj1" fmla="val 3240000"/>
            <a:gd name="adj2" fmla="val 7560000"/>
            <a:gd name="adj3" fmla="val 4641"/>
          </a:avLst>
        </a:prstGeom>
        <a:solidFill>
          <a:srgbClr val="DC0814">
            <a:alpha val="40000"/>
          </a:srgbClr>
        </a:solidFill>
        <a:ln>
          <a:noFill/>
        </a:ln>
        <a:effectLst/>
      </dsp:spPr>
      <dsp:style>
        <a:lnRef idx="0">
          <a:scrgbClr r="0" g="0" b="0"/>
        </a:lnRef>
        <a:fillRef idx="1">
          <a:scrgbClr r="0" g="0" b="0"/>
        </a:fillRef>
        <a:effectRef idx="0">
          <a:scrgbClr r="0" g="0" b="0"/>
        </a:effectRef>
        <a:fontRef idx="minor">
          <a:schemeClr val="lt1"/>
        </a:fontRef>
      </dsp:style>
    </dsp:sp>
    <dsp:sp modelId="{FC9C1B3A-5418-48B1-BF85-4867AE3BBA91}">
      <dsp:nvSpPr>
        <dsp:cNvPr id="0" name=""/>
        <dsp:cNvSpPr/>
      </dsp:nvSpPr>
      <dsp:spPr>
        <a:xfrm>
          <a:off x="1750333" y="846357"/>
          <a:ext cx="5643332" cy="5643332"/>
        </a:xfrm>
        <a:prstGeom prst="blockArc">
          <a:avLst>
            <a:gd name="adj1" fmla="val 20520000"/>
            <a:gd name="adj2" fmla="val 3240000"/>
            <a:gd name="adj3" fmla="val 4641"/>
          </a:avLst>
        </a:prstGeom>
        <a:solidFill>
          <a:srgbClr val="DC0814">
            <a:alpha val="40000"/>
          </a:srgbClr>
        </a:solidFill>
        <a:ln>
          <a:noFill/>
        </a:ln>
        <a:effectLst/>
      </dsp:spPr>
      <dsp:style>
        <a:lnRef idx="0">
          <a:scrgbClr r="0" g="0" b="0"/>
        </a:lnRef>
        <a:fillRef idx="1">
          <a:scrgbClr r="0" g="0" b="0"/>
        </a:fillRef>
        <a:effectRef idx="0">
          <a:scrgbClr r="0" g="0" b="0"/>
        </a:effectRef>
        <a:fontRef idx="minor">
          <a:schemeClr val="lt1"/>
        </a:fontRef>
      </dsp:style>
    </dsp:sp>
    <dsp:sp modelId="{5200303C-E85A-43F8-8E5A-FC1510047A00}">
      <dsp:nvSpPr>
        <dsp:cNvPr id="0" name=""/>
        <dsp:cNvSpPr/>
      </dsp:nvSpPr>
      <dsp:spPr>
        <a:xfrm>
          <a:off x="1750333" y="846357"/>
          <a:ext cx="5643332" cy="5643332"/>
        </a:xfrm>
        <a:prstGeom prst="blockArc">
          <a:avLst>
            <a:gd name="adj1" fmla="val 16200000"/>
            <a:gd name="adj2" fmla="val 20520000"/>
            <a:gd name="adj3" fmla="val 4641"/>
          </a:avLst>
        </a:prstGeom>
        <a:solidFill>
          <a:srgbClr val="DC0814">
            <a:alpha val="40000"/>
          </a:srgbClr>
        </a:solidFill>
        <a:ln>
          <a:noFill/>
        </a:ln>
        <a:effectLst/>
      </dsp:spPr>
      <dsp:style>
        <a:lnRef idx="0">
          <a:scrgbClr r="0" g="0" b="0"/>
        </a:lnRef>
        <a:fillRef idx="1">
          <a:scrgbClr r="0" g="0" b="0"/>
        </a:fillRef>
        <a:effectRef idx="0">
          <a:scrgbClr r="0" g="0" b="0"/>
        </a:effectRef>
        <a:fontRef idx="minor">
          <a:schemeClr val="lt1"/>
        </a:fontRef>
      </dsp:style>
    </dsp:sp>
    <dsp:sp modelId="{8A158FE7-3E20-4B8E-925E-6998F0D54684}">
      <dsp:nvSpPr>
        <dsp:cNvPr id="0" name=""/>
        <dsp:cNvSpPr/>
      </dsp:nvSpPr>
      <dsp:spPr>
        <a:xfrm>
          <a:off x="3612320" y="2717569"/>
          <a:ext cx="1919358" cy="1900909"/>
        </a:xfrm>
        <a:prstGeom prst="ellipse">
          <a:avLst/>
        </a:prstGeom>
        <a:solidFill>
          <a:srgbClr val="DC081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t-BR" sz="1800" b="1" kern="1200" spc="0" baseline="0"/>
            <a:t>POR QUE APLICAR A MELHOR PRÁTICA?</a:t>
          </a:r>
          <a:endParaRPr lang="pt-BR" sz="1800" b="1" kern="1200" spc="0" baseline="0" dirty="0"/>
        </a:p>
      </dsp:txBody>
      <dsp:txXfrm>
        <a:off x="3893403" y="2995951"/>
        <a:ext cx="1357192" cy="1344145"/>
      </dsp:txXfrm>
    </dsp:sp>
    <dsp:sp modelId="{E3C97A40-D0C1-4973-A8CF-76A846CF4883}">
      <dsp:nvSpPr>
        <dsp:cNvPr id="0" name=""/>
        <dsp:cNvSpPr/>
      </dsp:nvSpPr>
      <dsp:spPr>
        <a:xfrm>
          <a:off x="3662511" y="2352"/>
          <a:ext cx="1818977" cy="1818977"/>
        </a:xfrm>
        <a:prstGeom prst="ellipse">
          <a:avLst/>
        </a:prstGeom>
        <a:solidFill>
          <a:srgbClr val="DC081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t-BR" sz="2000" b="1" kern="1200" spc="0" baseline="0" dirty="0"/>
            <a:t>É O JEITO </a:t>
          </a:r>
          <a:r>
            <a:rPr lang="pt-BR" sz="2000" b="1" kern="1200" spc="0" dirty="0"/>
            <a:t>CERTO</a:t>
          </a:r>
        </a:p>
      </dsp:txBody>
      <dsp:txXfrm>
        <a:off x="3928894" y="268735"/>
        <a:ext cx="1286211" cy="1286211"/>
      </dsp:txXfrm>
    </dsp:sp>
    <dsp:sp modelId="{1C54C6EF-40B7-4CA8-997B-4C5F26F3B7CA}">
      <dsp:nvSpPr>
        <dsp:cNvPr id="0" name=""/>
        <dsp:cNvSpPr/>
      </dsp:nvSpPr>
      <dsp:spPr>
        <a:xfrm>
          <a:off x="6283797" y="1906828"/>
          <a:ext cx="1818977" cy="1818977"/>
        </a:xfrm>
        <a:prstGeom prst="ellipse">
          <a:avLst/>
        </a:prstGeom>
        <a:solidFill>
          <a:srgbClr val="DC081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t-BR" sz="2000" b="1" kern="1200" spc="0" baseline="0" dirty="0"/>
            <a:t>É MAIS RÁPIDO</a:t>
          </a:r>
        </a:p>
      </dsp:txBody>
      <dsp:txXfrm>
        <a:off x="6550180" y="2173211"/>
        <a:ext cx="1286211" cy="1286211"/>
      </dsp:txXfrm>
    </dsp:sp>
    <dsp:sp modelId="{EA441B2E-CB02-410B-9036-99AD70D4B0D2}">
      <dsp:nvSpPr>
        <dsp:cNvPr id="0" name=""/>
        <dsp:cNvSpPr/>
      </dsp:nvSpPr>
      <dsp:spPr>
        <a:xfrm>
          <a:off x="5282555" y="4988334"/>
          <a:ext cx="1818977" cy="1818977"/>
        </a:xfrm>
        <a:prstGeom prst="ellipse">
          <a:avLst/>
        </a:prstGeom>
        <a:solidFill>
          <a:srgbClr val="DC081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t-BR" sz="2000" b="1" kern="1200" spc="0" baseline="0" dirty="0"/>
            <a:t>CAUSA MENOS ESTRESSE</a:t>
          </a:r>
        </a:p>
      </dsp:txBody>
      <dsp:txXfrm>
        <a:off x="5548938" y="5254717"/>
        <a:ext cx="1286211" cy="1286211"/>
      </dsp:txXfrm>
    </dsp:sp>
    <dsp:sp modelId="{9DF8F637-DCC9-4CCF-94FC-1E8A5AE9D697}">
      <dsp:nvSpPr>
        <dsp:cNvPr id="0" name=""/>
        <dsp:cNvSpPr/>
      </dsp:nvSpPr>
      <dsp:spPr>
        <a:xfrm>
          <a:off x="2042467" y="4988334"/>
          <a:ext cx="1818977" cy="1818977"/>
        </a:xfrm>
        <a:prstGeom prst="ellipse">
          <a:avLst/>
        </a:prstGeom>
        <a:solidFill>
          <a:srgbClr val="DC081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t-BR" sz="2000" b="1" kern="1200" spc="0" baseline="0"/>
            <a:t>PASSO A BOLA REDONDA PARA O COLEGA</a:t>
          </a:r>
          <a:endParaRPr lang="pt-BR" sz="2000" b="1" kern="1200" spc="0" baseline="0" dirty="0"/>
        </a:p>
      </dsp:txBody>
      <dsp:txXfrm>
        <a:off x="2308850" y="5254717"/>
        <a:ext cx="1286211" cy="1286211"/>
      </dsp:txXfrm>
    </dsp:sp>
    <dsp:sp modelId="{86CD64E7-B603-49E0-AF78-8DBDD3855F1C}">
      <dsp:nvSpPr>
        <dsp:cNvPr id="0" name=""/>
        <dsp:cNvSpPr/>
      </dsp:nvSpPr>
      <dsp:spPr>
        <a:xfrm>
          <a:off x="1041225" y="1906828"/>
          <a:ext cx="1818977" cy="1818977"/>
        </a:xfrm>
        <a:prstGeom prst="ellipse">
          <a:avLst/>
        </a:prstGeom>
        <a:solidFill>
          <a:srgbClr val="DC081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t-BR" sz="1800" b="1" kern="1200" spc="0" baseline="0" dirty="0"/>
            <a:t>MELHORA MINHA  PRODUÇÃO E A DA VARA</a:t>
          </a:r>
        </a:p>
      </dsp:txBody>
      <dsp:txXfrm>
        <a:off x="1307608" y="2173211"/>
        <a:ext cx="1286211" cy="128621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4331123" cy="344410"/>
          </a:xfrm>
          <a:prstGeom prst="rect">
            <a:avLst/>
          </a:prstGeom>
        </p:spPr>
        <p:txBody>
          <a:bodyPr vert="horz" lIns="96332" tIns="48166" rIns="96332" bIns="48166" rtlCol="0"/>
          <a:lstStyle>
            <a:lvl1pPr algn="l">
              <a:defRPr sz="1300"/>
            </a:lvl1pPr>
          </a:lstStyle>
          <a:p>
            <a:endParaRPr lang="pt-BR" dirty="0">
              <a:latin typeface="Calibri" panose="020F0502020204030204" pitchFamily="34" charset="0"/>
            </a:endParaRPr>
          </a:p>
        </p:txBody>
      </p:sp>
      <p:sp>
        <p:nvSpPr>
          <p:cNvPr id="3" name="Espaço Reservado para Data 2"/>
          <p:cNvSpPr>
            <a:spLocks noGrp="1"/>
          </p:cNvSpPr>
          <p:nvPr>
            <p:ph type="dt" sz="quarter" idx="1"/>
          </p:nvPr>
        </p:nvSpPr>
        <p:spPr>
          <a:xfrm>
            <a:off x="5661464" y="0"/>
            <a:ext cx="4331123" cy="344410"/>
          </a:xfrm>
          <a:prstGeom prst="rect">
            <a:avLst/>
          </a:prstGeom>
        </p:spPr>
        <p:txBody>
          <a:bodyPr vert="horz" lIns="96332" tIns="48166" rIns="96332" bIns="48166" rtlCol="0"/>
          <a:lstStyle>
            <a:lvl1pPr algn="r">
              <a:defRPr sz="1300"/>
            </a:lvl1pPr>
          </a:lstStyle>
          <a:p>
            <a:fld id="{FF2CB0B6-5311-47BD-96F8-F3F182E456AC}" type="datetimeFigureOut">
              <a:rPr lang="pt-BR" smtClean="0">
                <a:latin typeface="Calibri" panose="020F0502020204030204" pitchFamily="34" charset="0"/>
              </a:rPr>
              <a:pPr/>
              <a:t>05/04/2016</a:t>
            </a:fld>
            <a:endParaRPr lang="pt-BR" dirty="0">
              <a:latin typeface="Calibri" panose="020F0502020204030204" pitchFamily="34" charset="0"/>
            </a:endParaRPr>
          </a:p>
        </p:txBody>
      </p:sp>
      <p:sp>
        <p:nvSpPr>
          <p:cNvPr id="4" name="Espaço Reservado para Rodapé 3"/>
          <p:cNvSpPr>
            <a:spLocks noGrp="1"/>
          </p:cNvSpPr>
          <p:nvPr>
            <p:ph type="ftr" sz="quarter" idx="2"/>
          </p:nvPr>
        </p:nvSpPr>
        <p:spPr>
          <a:xfrm>
            <a:off x="0" y="6519941"/>
            <a:ext cx="4331123" cy="344409"/>
          </a:xfrm>
          <a:prstGeom prst="rect">
            <a:avLst/>
          </a:prstGeom>
        </p:spPr>
        <p:txBody>
          <a:bodyPr vert="horz" lIns="96332" tIns="48166" rIns="96332" bIns="48166" rtlCol="0" anchor="b"/>
          <a:lstStyle>
            <a:lvl1pPr algn="l">
              <a:defRPr sz="1300"/>
            </a:lvl1pPr>
          </a:lstStyle>
          <a:p>
            <a:endParaRPr lang="pt-BR" dirty="0">
              <a:latin typeface="Calibri" panose="020F0502020204030204" pitchFamily="34" charset="0"/>
            </a:endParaRPr>
          </a:p>
        </p:txBody>
      </p:sp>
      <p:sp>
        <p:nvSpPr>
          <p:cNvPr id="5" name="Espaço Reservado para Número de Slide 4"/>
          <p:cNvSpPr>
            <a:spLocks noGrp="1"/>
          </p:cNvSpPr>
          <p:nvPr>
            <p:ph type="sldNum" sz="quarter" idx="3"/>
          </p:nvPr>
        </p:nvSpPr>
        <p:spPr>
          <a:xfrm>
            <a:off x="5661464" y="6519941"/>
            <a:ext cx="4331123" cy="344409"/>
          </a:xfrm>
          <a:prstGeom prst="rect">
            <a:avLst/>
          </a:prstGeom>
        </p:spPr>
        <p:txBody>
          <a:bodyPr vert="horz" lIns="96332" tIns="48166" rIns="96332" bIns="48166" rtlCol="0" anchor="b"/>
          <a:lstStyle>
            <a:lvl1pPr algn="r">
              <a:defRPr sz="1300"/>
            </a:lvl1pPr>
          </a:lstStyle>
          <a:p>
            <a:fld id="{690FC9A9-0862-43EA-8D7B-DF0A61FBEA08}" type="slidenum">
              <a:rPr lang="pt-BR" smtClean="0">
                <a:latin typeface="Calibri" panose="020F0502020204030204" pitchFamily="34" charset="0"/>
              </a:rPr>
              <a:pPr/>
              <a:t>‹nº›</a:t>
            </a:fld>
            <a:endParaRPr lang="pt-BR" dirty="0">
              <a:latin typeface="Calibri" panose="020F0502020204030204" pitchFamily="34" charset="0"/>
            </a:endParaRPr>
          </a:p>
        </p:txBody>
      </p:sp>
    </p:spTree>
    <p:extLst>
      <p:ext uri="{BB962C8B-B14F-4D97-AF65-F5344CB8AC3E}">
        <p14:creationId xmlns:p14="http://schemas.microsoft.com/office/powerpoint/2010/main" val="1192957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4331123" cy="344410"/>
          </a:xfrm>
          <a:prstGeom prst="rect">
            <a:avLst/>
          </a:prstGeom>
        </p:spPr>
        <p:txBody>
          <a:bodyPr vert="horz" lIns="96332" tIns="48166" rIns="96332" bIns="48166" rtlCol="0"/>
          <a:lstStyle>
            <a:lvl1pPr algn="l">
              <a:defRPr sz="1300">
                <a:latin typeface="Calibri" panose="020F0502020204030204" pitchFamily="34" charset="0"/>
              </a:defRPr>
            </a:lvl1pPr>
          </a:lstStyle>
          <a:p>
            <a:endParaRPr lang="pt-BR" dirty="0"/>
          </a:p>
        </p:txBody>
      </p:sp>
      <p:sp>
        <p:nvSpPr>
          <p:cNvPr id="3" name="Espaço Reservado para Data 2"/>
          <p:cNvSpPr>
            <a:spLocks noGrp="1"/>
          </p:cNvSpPr>
          <p:nvPr>
            <p:ph type="dt" idx="1"/>
          </p:nvPr>
        </p:nvSpPr>
        <p:spPr>
          <a:xfrm>
            <a:off x="5661464" y="0"/>
            <a:ext cx="4331123" cy="344410"/>
          </a:xfrm>
          <a:prstGeom prst="rect">
            <a:avLst/>
          </a:prstGeom>
        </p:spPr>
        <p:txBody>
          <a:bodyPr vert="horz" lIns="96332" tIns="48166" rIns="96332" bIns="48166" rtlCol="0"/>
          <a:lstStyle>
            <a:lvl1pPr algn="r">
              <a:defRPr sz="1300">
                <a:latin typeface="Calibri" panose="020F0502020204030204" pitchFamily="34" charset="0"/>
              </a:defRPr>
            </a:lvl1pPr>
          </a:lstStyle>
          <a:p>
            <a:fld id="{3A48D6B8-E057-46D4-8813-B47C9BF9FA06}" type="datetimeFigureOut">
              <a:rPr lang="pt-BR" smtClean="0"/>
              <a:pPr/>
              <a:t>05/04/2016</a:t>
            </a:fld>
            <a:endParaRPr lang="pt-BR" dirty="0"/>
          </a:p>
        </p:txBody>
      </p:sp>
      <p:sp>
        <p:nvSpPr>
          <p:cNvPr id="4" name="Espaço Reservado para Imagem de Slide 3"/>
          <p:cNvSpPr>
            <a:spLocks noGrp="1" noRot="1" noChangeAspect="1"/>
          </p:cNvSpPr>
          <p:nvPr>
            <p:ph type="sldImg" idx="2"/>
          </p:nvPr>
        </p:nvSpPr>
        <p:spPr>
          <a:xfrm>
            <a:off x="3452813" y="858838"/>
            <a:ext cx="3089275" cy="2316162"/>
          </a:xfrm>
          <a:prstGeom prst="rect">
            <a:avLst/>
          </a:prstGeom>
          <a:noFill/>
          <a:ln w="12700">
            <a:solidFill>
              <a:prstClr val="black"/>
            </a:solidFill>
          </a:ln>
        </p:spPr>
        <p:txBody>
          <a:bodyPr vert="horz" lIns="96332" tIns="48166" rIns="96332" bIns="48166" rtlCol="0" anchor="ctr"/>
          <a:lstStyle/>
          <a:p>
            <a:endParaRPr lang="pt-BR" dirty="0"/>
          </a:p>
        </p:txBody>
      </p:sp>
      <p:sp>
        <p:nvSpPr>
          <p:cNvPr id="5" name="Espaço Reservado para Anotações 4"/>
          <p:cNvSpPr>
            <a:spLocks noGrp="1"/>
          </p:cNvSpPr>
          <p:nvPr>
            <p:ph type="body" sz="quarter" idx="3"/>
          </p:nvPr>
        </p:nvSpPr>
        <p:spPr>
          <a:xfrm>
            <a:off x="999490" y="3303468"/>
            <a:ext cx="7995920" cy="2702838"/>
          </a:xfrm>
          <a:prstGeom prst="rect">
            <a:avLst/>
          </a:prstGeom>
        </p:spPr>
        <p:txBody>
          <a:bodyPr vert="horz" lIns="96332" tIns="48166" rIns="96332" bIns="48166" rtlCol="0"/>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Espaço Reservado para Rodapé 5"/>
          <p:cNvSpPr>
            <a:spLocks noGrp="1"/>
          </p:cNvSpPr>
          <p:nvPr>
            <p:ph type="ftr" sz="quarter" idx="4"/>
          </p:nvPr>
        </p:nvSpPr>
        <p:spPr>
          <a:xfrm>
            <a:off x="0" y="6519941"/>
            <a:ext cx="4331123" cy="344409"/>
          </a:xfrm>
          <a:prstGeom prst="rect">
            <a:avLst/>
          </a:prstGeom>
        </p:spPr>
        <p:txBody>
          <a:bodyPr vert="horz" lIns="96332" tIns="48166" rIns="96332" bIns="48166" rtlCol="0" anchor="b"/>
          <a:lstStyle>
            <a:lvl1pPr algn="l">
              <a:defRPr sz="1300">
                <a:latin typeface="Calibri" panose="020F0502020204030204" pitchFamily="34" charset="0"/>
              </a:defRPr>
            </a:lvl1pPr>
          </a:lstStyle>
          <a:p>
            <a:endParaRPr lang="pt-BR" dirty="0"/>
          </a:p>
        </p:txBody>
      </p:sp>
      <p:sp>
        <p:nvSpPr>
          <p:cNvPr id="7" name="Espaço Reservado para Número de Slide 6"/>
          <p:cNvSpPr>
            <a:spLocks noGrp="1"/>
          </p:cNvSpPr>
          <p:nvPr>
            <p:ph type="sldNum" sz="quarter" idx="5"/>
          </p:nvPr>
        </p:nvSpPr>
        <p:spPr>
          <a:xfrm>
            <a:off x="5661464" y="6519941"/>
            <a:ext cx="4331123" cy="344409"/>
          </a:xfrm>
          <a:prstGeom prst="rect">
            <a:avLst/>
          </a:prstGeom>
        </p:spPr>
        <p:txBody>
          <a:bodyPr vert="horz" lIns="96332" tIns="48166" rIns="96332" bIns="48166" rtlCol="0" anchor="b"/>
          <a:lstStyle>
            <a:lvl1pPr algn="r">
              <a:defRPr sz="1300">
                <a:latin typeface="Calibri" panose="020F0502020204030204" pitchFamily="34" charset="0"/>
              </a:defRPr>
            </a:lvl1pPr>
          </a:lstStyle>
          <a:p>
            <a:fld id="{6F05EA61-8D70-4A8A-8082-4CA8C51F5B59}" type="slidenum">
              <a:rPr lang="pt-BR" smtClean="0"/>
              <a:pPr/>
              <a:t>‹nº›</a:t>
            </a:fld>
            <a:endParaRPr lang="pt-BR" dirty="0"/>
          </a:p>
        </p:txBody>
      </p:sp>
    </p:spTree>
    <p:extLst>
      <p:ext uri="{BB962C8B-B14F-4D97-AF65-F5344CB8AC3E}">
        <p14:creationId xmlns:p14="http://schemas.microsoft.com/office/powerpoint/2010/main" val="686041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1</a:t>
            </a:fld>
            <a:endParaRPr lang="pt-BR" dirty="0"/>
          </a:p>
        </p:txBody>
      </p:sp>
    </p:spTree>
    <p:extLst>
      <p:ext uri="{BB962C8B-B14F-4D97-AF65-F5344CB8AC3E}">
        <p14:creationId xmlns:p14="http://schemas.microsoft.com/office/powerpoint/2010/main" val="2663688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ORIENTAÇÕES</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dirty="0"/>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latin typeface="Calibri" panose="020F0502020204030204" pitchFamily="34" charset="0"/>
                <a:ea typeface="+mn-ea"/>
                <a:cs typeface="+mn-cs"/>
              </a:rPr>
              <a:t>Utilizar o recurso da anotação, por exemplo: informar se advogado está constituído nos autos, quando houve juntada de peça solicitada pelo magistrado (esse caso é importante para qualificar os documentos no índice do processo), indicar referência da página para cada ação processual (auxilia diretamente referenciamento da apresentação de determinado documento ou informação na página do processo).</a:t>
            </a:r>
          </a:p>
          <a:p>
            <a:endParaRPr lang="pt-BR" baseline="0"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11</a:t>
            </a:fld>
            <a:endParaRPr lang="pt-BR" dirty="0"/>
          </a:p>
        </p:txBody>
      </p:sp>
    </p:spTree>
    <p:extLst>
      <p:ext uri="{BB962C8B-B14F-4D97-AF65-F5344CB8AC3E}">
        <p14:creationId xmlns:p14="http://schemas.microsoft.com/office/powerpoint/2010/main" val="3339975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ORIENTAÇÕES</a:t>
            </a:r>
          </a:p>
          <a:p>
            <a:endParaRPr lang="pt-BR" dirty="0"/>
          </a:p>
          <a:p>
            <a:r>
              <a:rPr lang="pt-BR" dirty="0"/>
              <a:t>Estimativa</a:t>
            </a:r>
            <a:r>
              <a:rPr lang="pt-BR" baseline="0" dirty="0"/>
              <a:t> de economia de tempo. Exemplificar se for possível com alguma vara real </a:t>
            </a:r>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12</a:t>
            </a:fld>
            <a:endParaRPr lang="pt-BR" dirty="0"/>
          </a:p>
        </p:txBody>
      </p:sp>
    </p:spTree>
    <p:extLst>
      <p:ext uri="{BB962C8B-B14F-4D97-AF65-F5344CB8AC3E}">
        <p14:creationId xmlns:p14="http://schemas.microsoft.com/office/powerpoint/2010/main" val="986562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a:t>ORIENTAÇÃO</a:t>
            </a:r>
          </a:p>
          <a:p>
            <a:endParaRPr lang="pt-BR" baseline="0" dirty="0"/>
          </a:p>
          <a:p>
            <a:r>
              <a:rPr lang="pt-BR" sz="1200" kern="1200" dirty="0">
                <a:solidFill>
                  <a:schemeClr val="tx1"/>
                </a:solidFill>
                <a:latin typeface="Calibri" panose="020F0502020204030204" pitchFamily="34" charset="0"/>
                <a:ea typeface="+mn-ea"/>
                <a:cs typeface="+mn-cs"/>
              </a:rPr>
              <a:t>Permite a realização da atividade de arquivamento (tanto provisório quanto definitivo) e geração da respectiva certidão em lote, o que gera ganho de tempo em lugar de realizar a atividade individualmente.</a:t>
            </a:r>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14</a:t>
            </a:fld>
            <a:endParaRPr lang="pt-BR" dirty="0"/>
          </a:p>
        </p:txBody>
      </p:sp>
    </p:spTree>
    <p:extLst>
      <p:ext uri="{BB962C8B-B14F-4D97-AF65-F5344CB8AC3E}">
        <p14:creationId xmlns:p14="http://schemas.microsoft.com/office/powerpoint/2010/main" val="3762387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a:t>ORIENTAÇÕES</a:t>
            </a:r>
          </a:p>
          <a:p>
            <a:endParaRPr lang="pt-BR" sz="1400" dirty="0"/>
          </a:p>
          <a:p>
            <a:r>
              <a:rPr lang="pt-BR" sz="1400" kern="1200" dirty="0">
                <a:solidFill>
                  <a:schemeClr val="tx1"/>
                </a:solidFill>
                <a:latin typeface="Calibri" panose="020F0502020204030204" pitchFamily="34" charset="0"/>
                <a:ea typeface="+mn-ea"/>
                <a:cs typeface="+mn-cs"/>
              </a:rPr>
              <a:t>1. Acessar o menu andamento/sub menu definição de pacote incluir individualmente cada processo a ser arquivado.</a:t>
            </a:r>
          </a:p>
          <a:p>
            <a:endParaRPr lang="pt-BR" sz="1400" kern="1200" dirty="0">
              <a:solidFill>
                <a:schemeClr val="tx1"/>
              </a:solidFill>
              <a:latin typeface="Calibri" panose="020F0502020204030204" pitchFamily="34" charset="0"/>
              <a:ea typeface="+mn-ea"/>
              <a:cs typeface="+mn-cs"/>
            </a:endParaRPr>
          </a:p>
          <a:p>
            <a:r>
              <a:rPr lang="pt-BR" sz="1400" kern="1200" dirty="0">
                <a:solidFill>
                  <a:schemeClr val="tx1"/>
                </a:solidFill>
                <a:latin typeface="Calibri" panose="020F0502020204030204" pitchFamily="34" charset="0"/>
                <a:ea typeface="+mn-ea"/>
                <a:cs typeface="+mn-cs"/>
              </a:rPr>
              <a:t>2. Acessar o menu expediente, emissão de documentos, incluir a categoria certidão, o respectivo modelo de arquivamento/baixa e o número de processo individualmente para cada processo a ser baixado.</a:t>
            </a:r>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15</a:t>
            </a:fld>
            <a:endParaRPr lang="pt-BR" dirty="0"/>
          </a:p>
        </p:txBody>
      </p:sp>
    </p:spTree>
    <p:extLst>
      <p:ext uri="{BB962C8B-B14F-4D97-AF65-F5344CB8AC3E}">
        <p14:creationId xmlns:p14="http://schemas.microsoft.com/office/powerpoint/2010/main" val="4152484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ORIENTAÇÕES</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dirty="0"/>
          </a:p>
          <a:p>
            <a:r>
              <a:rPr lang="pt-BR" sz="1200" kern="1200" dirty="0">
                <a:solidFill>
                  <a:schemeClr val="tx1"/>
                </a:solidFill>
                <a:latin typeface="Calibri" panose="020F0502020204030204" pitchFamily="34" charset="0"/>
                <a:ea typeface="+mn-ea"/>
                <a:cs typeface="+mn-cs"/>
              </a:rPr>
              <a:t>1. Acessar o menu andamento/sub menu definição de pacote incluir os processos na tela e definir os pacotes.</a:t>
            </a:r>
          </a:p>
          <a:p>
            <a:r>
              <a:rPr lang="pt-BR" sz="1200" kern="1200" dirty="0">
                <a:solidFill>
                  <a:schemeClr val="tx1"/>
                </a:solidFill>
                <a:latin typeface="Calibri" panose="020F0502020204030204" pitchFamily="34" charset="0"/>
                <a:ea typeface="+mn-ea"/>
                <a:cs typeface="+mn-cs"/>
              </a:rPr>
              <a:t>2. Acessar o menu expediente, emissão de documentos, incluir a categoria certidão, o respectivo modelo de arquivamento/baixa e os números de processos a serem baixados</a:t>
            </a:r>
            <a:endParaRPr lang="pt-BR" baseline="0"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16</a:t>
            </a:fld>
            <a:endParaRPr lang="pt-BR" dirty="0"/>
          </a:p>
        </p:txBody>
      </p:sp>
    </p:spTree>
    <p:extLst>
      <p:ext uri="{BB962C8B-B14F-4D97-AF65-F5344CB8AC3E}">
        <p14:creationId xmlns:p14="http://schemas.microsoft.com/office/powerpoint/2010/main" val="233368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ORIENTAÇÕES</a:t>
            </a:r>
          </a:p>
          <a:p>
            <a:endParaRPr lang="pt-BR" dirty="0"/>
          </a:p>
          <a:p>
            <a:r>
              <a:rPr lang="pt-BR" dirty="0"/>
              <a:t>Estimativa</a:t>
            </a:r>
            <a:r>
              <a:rPr lang="pt-BR" baseline="0" dirty="0"/>
              <a:t> de economia de tempo. Exemplificar se for possível com alguma vara real </a:t>
            </a:r>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17</a:t>
            </a:fld>
            <a:endParaRPr lang="pt-BR" dirty="0"/>
          </a:p>
        </p:txBody>
      </p:sp>
    </p:spTree>
    <p:extLst>
      <p:ext uri="{BB962C8B-B14F-4D97-AF65-F5344CB8AC3E}">
        <p14:creationId xmlns:p14="http://schemas.microsoft.com/office/powerpoint/2010/main" val="2247361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19</a:t>
            </a:fld>
            <a:endParaRPr lang="pt-BR" dirty="0"/>
          </a:p>
        </p:txBody>
      </p:sp>
    </p:spTree>
    <p:extLst>
      <p:ext uri="{BB962C8B-B14F-4D97-AF65-F5344CB8AC3E}">
        <p14:creationId xmlns:p14="http://schemas.microsoft.com/office/powerpoint/2010/main" val="511346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20</a:t>
            </a:fld>
            <a:endParaRPr lang="pt-BR" dirty="0"/>
          </a:p>
        </p:txBody>
      </p:sp>
    </p:spTree>
    <p:extLst>
      <p:ext uri="{BB962C8B-B14F-4D97-AF65-F5344CB8AC3E}">
        <p14:creationId xmlns:p14="http://schemas.microsoft.com/office/powerpoint/2010/main" val="85565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dirty="0">
                <a:solidFill>
                  <a:schemeClr val="bg1"/>
                </a:solidFill>
              </a:rPr>
              <a:t>ORIENTAÇÕES</a:t>
            </a:r>
          </a:p>
          <a:p>
            <a:endParaRPr lang="pt-BR" sz="1200" dirty="0">
              <a:solidFill>
                <a:schemeClr val="bg1"/>
              </a:solidFill>
            </a:endParaRPr>
          </a:p>
          <a:p>
            <a:r>
              <a:rPr lang="pt-BR" sz="1200" dirty="0">
                <a:solidFill>
                  <a:schemeClr val="bg1"/>
                </a:solidFill>
              </a:rPr>
              <a:t>A gestão das audiências pela funcionalidade do SAJ permite que, uma vez utilizada, os processos caminhem em fluxo específico</a:t>
            </a:r>
            <a:br>
              <a:rPr lang="pt-BR" sz="1200" dirty="0">
                <a:solidFill>
                  <a:schemeClr val="bg1"/>
                </a:solidFill>
              </a:rPr>
            </a:br>
            <a:r>
              <a:rPr lang="pt-BR" sz="1200" dirty="0">
                <a:solidFill>
                  <a:schemeClr val="bg1"/>
                </a:solidFill>
              </a:rPr>
              <a:t>no sistema. Isso implica em maior controle para o conjunto do cartório</a:t>
            </a:r>
          </a:p>
          <a:p>
            <a:r>
              <a:rPr lang="pt-BR" sz="1200" dirty="0">
                <a:solidFill>
                  <a:schemeClr val="bg1"/>
                </a:solidFill>
              </a:rPr>
              <a:t>e economia de tempo para geração de documentos e no ato</a:t>
            </a:r>
            <a:br>
              <a:rPr lang="pt-BR" sz="1200" dirty="0">
                <a:solidFill>
                  <a:schemeClr val="bg1"/>
                </a:solidFill>
              </a:rPr>
            </a:br>
            <a:r>
              <a:rPr lang="pt-BR" sz="1200" dirty="0">
                <a:solidFill>
                  <a:schemeClr val="bg1"/>
                </a:solidFill>
              </a:rPr>
              <a:t>do agendamento (e eventual redesignação) e verificação</a:t>
            </a:r>
            <a:br>
              <a:rPr lang="pt-BR" sz="1200" dirty="0">
                <a:solidFill>
                  <a:schemeClr val="bg1"/>
                </a:solidFill>
              </a:rPr>
            </a:br>
            <a:r>
              <a:rPr lang="pt-BR" sz="1200" dirty="0">
                <a:solidFill>
                  <a:schemeClr val="bg1"/>
                </a:solidFill>
              </a:rPr>
              <a:t>de horários livres.</a:t>
            </a:r>
          </a:p>
          <a:p>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21</a:t>
            </a:fld>
            <a:endParaRPr lang="pt-BR" dirty="0"/>
          </a:p>
        </p:txBody>
      </p:sp>
    </p:spTree>
    <p:extLst>
      <p:ext uri="{BB962C8B-B14F-4D97-AF65-F5344CB8AC3E}">
        <p14:creationId xmlns:p14="http://schemas.microsoft.com/office/powerpoint/2010/main" val="3166105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ORIENTAÇÕES</a:t>
            </a:r>
          </a:p>
          <a:p>
            <a:endParaRPr lang="pt-BR" dirty="0"/>
          </a:p>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a:solidFill>
                  <a:schemeClr val="bg1"/>
                </a:solidFill>
              </a:rPr>
              <a:t>Não utilizar a pauta de audiências. É usado um controle fora do sistema (automatizado ou agenda física), o que exige: busca por horários livres, movimentação no fluxo (automática quando está na pauta e manual quando está fora dela) e informação para outros funcionários do cartório (e-mail, bilhetes, ligação telefônica) e confirmar realização da audiência.</a:t>
            </a:r>
          </a:p>
          <a:p>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22</a:t>
            </a:fld>
            <a:endParaRPr lang="pt-BR" dirty="0"/>
          </a:p>
        </p:txBody>
      </p:sp>
    </p:spTree>
    <p:extLst>
      <p:ext uri="{BB962C8B-B14F-4D97-AF65-F5344CB8AC3E}">
        <p14:creationId xmlns:p14="http://schemas.microsoft.com/office/powerpoint/2010/main" val="2108756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2</a:t>
            </a:fld>
            <a:endParaRPr lang="pt-BR" dirty="0"/>
          </a:p>
        </p:txBody>
      </p:sp>
    </p:spTree>
    <p:extLst>
      <p:ext uri="{BB962C8B-B14F-4D97-AF65-F5344CB8AC3E}">
        <p14:creationId xmlns:p14="http://schemas.microsoft.com/office/powerpoint/2010/main" val="2862569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ORIENTAÇÕES</a:t>
            </a:r>
          </a:p>
          <a:p>
            <a:endParaRPr lang="pt-BR" dirty="0"/>
          </a:p>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a:solidFill>
                  <a:schemeClr val="bg1"/>
                </a:solidFill>
              </a:rPr>
              <a:t>Controlar 100% das audiências pela funcionalidade de pauta de audiências, incluindo agendamento e emissão</a:t>
            </a:r>
            <a:br>
              <a:rPr lang="pt-BR" sz="1200" dirty="0">
                <a:solidFill>
                  <a:schemeClr val="bg1"/>
                </a:solidFill>
              </a:rPr>
            </a:br>
            <a:r>
              <a:rPr lang="pt-BR" sz="1200" dirty="0">
                <a:solidFill>
                  <a:schemeClr val="bg1"/>
                </a:solidFill>
              </a:rPr>
              <a:t>de documentos. (Existe real ganho de tempo para</a:t>
            </a:r>
            <a:br>
              <a:rPr lang="pt-BR" sz="1200" dirty="0">
                <a:solidFill>
                  <a:schemeClr val="bg1"/>
                </a:solidFill>
              </a:rPr>
            </a:br>
            <a:r>
              <a:rPr lang="pt-BR" sz="1200" dirty="0">
                <a:solidFill>
                  <a:schemeClr val="bg1"/>
                </a:solidFill>
              </a:rPr>
              <a:t>os documentos preparados antes da audiência).</a:t>
            </a:r>
          </a:p>
          <a:p>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23</a:t>
            </a:fld>
            <a:endParaRPr lang="pt-BR" dirty="0"/>
          </a:p>
        </p:txBody>
      </p:sp>
    </p:spTree>
    <p:extLst>
      <p:ext uri="{BB962C8B-B14F-4D97-AF65-F5344CB8AC3E}">
        <p14:creationId xmlns:p14="http://schemas.microsoft.com/office/powerpoint/2010/main" val="880903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26</a:t>
            </a:fld>
            <a:endParaRPr lang="pt-BR" dirty="0"/>
          </a:p>
        </p:txBody>
      </p:sp>
    </p:spTree>
    <p:extLst>
      <p:ext uri="{BB962C8B-B14F-4D97-AF65-F5344CB8AC3E}">
        <p14:creationId xmlns:p14="http://schemas.microsoft.com/office/powerpoint/2010/main" val="351308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27</a:t>
            </a:fld>
            <a:endParaRPr lang="pt-BR" dirty="0"/>
          </a:p>
        </p:txBody>
      </p:sp>
    </p:spTree>
    <p:extLst>
      <p:ext uri="{BB962C8B-B14F-4D97-AF65-F5344CB8AC3E}">
        <p14:creationId xmlns:p14="http://schemas.microsoft.com/office/powerpoint/2010/main" val="1785857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a:t>ORIENTAÇÃO</a:t>
            </a:r>
          </a:p>
          <a:p>
            <a:endParaRPr lang="pt-BR" baseline="0" dirty="0"/>
          </a:p>
          <a:p>
            <a:r>
              <a:rPr lang="pt-BR" sz="1200" kern="1200" dirty="0">
                <a:solidFill>
                  <a:schemeClr val="tx1"/>
                </a:solidFill>
                <a:latin typeface="Calibri" panose="020F0502020204030204" pitchFamily="34" charset="0"/>
                <a:ea typeface="+mn-ea"/>
                <a:cs typeface="+mn-cs"/>
              </a:rPr>
              <a:t>Permite ao usuário gerenciar e buscar informações de algum processo na tela do fluxo, sem necessidade de entrar em cada processo, buscar a informação desejada e/ou executar a atividade seguinte em lote, por meio da funcionalidade dos filtros. Obs.: O filtro é permitido desde que a nomenclatura seja padronizada.</a:t>
            </a:r>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28</a:t>
            </a:fld>
            <a:endParaRPr lang="pt-BR" dirty="0"/>
          </a:p>
        </p:txBody>
      </p:sp>
    </p:spTree>
    <p:extLst>
      <p:ext uri="{BB962C8B-B14F-4D97-AF65-F5344CB8AC3E}">
        <p14:creationId xmlns:p14="http://schemas.microsoft.com/office/powerpoint/2010/main" val="4416979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a:t>ORIENTAÇÕES</a:t>
            </a:r>
          </a:p>
          <a:p>
            <a:endParaRPr lang="pt-BR" sz="1400" dirty="0"/>
          </a:p>
          <a:p>
            <a:r>
              <a:rPr lang="pt-BR" sz="1400" dirty="0"/>
              <a:t>Não possuir uma visualização padrão, não fazer uso das filas de observações, ou fazer uso de forma não padronizada (o que não permite filtros por exemplo).</a:t>
            </a:r>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29</a:t>
            </a:fld>
            <a:endParaRPr lang="pt-BR" dirty="0"/>
          </a:p>
        </p:txBody>
      </p:sp>
    </p:spTree>
    <p:extLst>
      <p:ext uri="{BB962C8B-B14F-4D97-AF65-F5344CB8AC3E}">
        <p14:creationId xmlns:p14="http://schemas.microsoft.com/office/powerpoint/2010/main" val="777791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ORIENTAÇÕES</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a:t>Considerando que o ato do documento foi gerado de forma automatizada com a indicação de seu respectivo prazo, no seu retorno ao fluxo do cartório, este será movido para a fila decurso de prazo, para a sua contabilização automática.</a:t>
            </a:r>
          </a:p>
          <a:p>
            <a:endParaRPr lang="pt-BR" baseline="0"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30</a:t>
            </a:fld>
            <a:endParaRPr lang="pt-BR" dirty="0"/>
          </a:p>
        </p:txBody>
      </p:sp>
    </p:spTree>
    <p:extLst>
      <p:ext uri="{BB962C8B-B14F-4D97-AF65-F5344CB8AC3E}">
        <p14:creationId xmlns:p14="http://schemas.microsoft.com/office/powerpoint/2010/main" val="221583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ORIENTAÇÕES</a:t>
            </a:r>
          </a:p>
          <a:p>
            <a:endParaRPr lang="pt-BR" dirty="0"/>
          </a:p>
          <a:p>
            <a:r>
              <a:rPr lang="pt-BR" dirty="0"/>
              <a:t>Estimativa</a:t>
            </a:r>
            <a:r>
              <a:rPr lang="pt-BR" baseline="0" dirty="0"/>
              <a:t> de economia de tempo. Exemplificar se for possível com alguma vara real </a:t>
            </a:r>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31</a:t>
            </a:fld>
            <a:endParaRPr lang="pt-BR" dirty="0"/>
          </a:p>
        </p:txBody>
      </p:sp>
    </p:spTree>
    <p:extLst>
      <p:ext uri="{BB962C8B-B14F-4D97-AF65-F5344CB8AC3E}">
        <p14:creationId xmlns:p14="http://schemas.microsoft.com/office/powerpoint/2010/main" val="25996823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33</a:t>
            </a:fld>
            <a:endParaRPr lang="pt-BR" dirty="0"/>
          </a:p>
        </p:txBody>
      </p:sp>
    </p:spTree>
    <p:extLst>
      <p:ext uri="{BB962C8B-B14F-4D97-AF65-F5344CB8AC3E}">
        <p14:creationId xmlns:p14="http://schemas.microsoft.com/office/powerpoint/2010/main" val="1699496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34</a:t>
            </a:fld>
            <a:endParaRPr lang="pt-BR" dirty="0"/>
          </a:p>
        </p:txBody>
      </p:sp>
    </p:spTree>
    <p:extLst>
      <p:ext uri="{BB962C8B-B14F-4D97-AF65-F5344CB8AC3E}">
        <p14:creationId xmlns:p14="http://schemas.microsoft.com/office/powerpoint/2010/main" val="9083700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a:t>ORIENTAÇÃO</a:t>
            </a:r>
          </a:p>
          <a:p>
            <a:endParaRPr lang="pt-BR" baseline="0" dirty="0"/>
          </a:p>
          <a:p>
            <a:r>
              <a:rPr lang="pt-BR" sz="1200" kern="1200" dirty="0">
                <a:solidFill>
                  <a:schemeClr val="tx1"/>
                </a:solidFill>
                <a:latin typeface="Calibri" panose="020F0502020204030204" pitchFamily="34" charset="0"/>
                <a:ea typeface="+mn-ea"/>
                <a:cs typeface="+mn-cs"/>
              </a:rPr>
              <a:t>Permite que o usuário (seja ele do cartório ou do gabinete), insira, através deste recurso, informações e dados de relevância processual para auxiliar a formulação de sentenças e decisões do magistrado. Evita, dessa forma, releituras do processo e uso de outros recursos físicos que não o SAJ (caderno, agenda, outro editor de texto, etc.). </a:t>
            </a:r>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35</a:t>
            </a:fld>
            <a:endParaRPr lang="pt-BR" dirty="0"/>
          </a:p>
        </p:txBody>
      </p:sp>
    </p:spTree>
    <p:extLst>
      <p:ext uri="{BB962C8B-B14F-4D97-AF65-F5344CB8AC3E}">
        <p14:creationId xmlns:p14="http://schemas.microsoft.com/office/powerpoint/2010/main" val="3777264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ORIENTAÇÕES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1.</a:t>
            </a:r>
            <a:r>
              <a:rPr lang="pt-BR" baseline="0" dirty="0"/>
              <a:t> </a:t>
            </a:r>
            <a:r>
              <a:rPr lang="pt-BR" dirty="0"/>
              <a:t>As disparidades de desempenho das varas tem forte correlação com uso do SAJ.</a:t>
            </a: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2. Quais são as funcionalidades e recursos que mais impactam na produtividade?</a:t>
            </a: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3. Como identificar as melhores práticas dessas funcionalidades?</a:t>
            </a: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4. Como capacitar e conscientizar em larga escala para a aplicação dessas melhores práticas?</a:t>
            </a: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5. Descentralizar: Workshops + nova abordagem em reciclagens.</a:t>
            </a:r>
          </a:p>
          <a:p>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3</a:t>
            </a:fld>
            <a:endParaRPr lang="pt-BR" dirty="0"/>
          </a:p>
        </p:txBody>
      </p:sp>
    </p:spTree>
    <p:extLst>
      <p:ext uri="{BB962C8B-B14F-4D97-AF65-F5344CB8AC3E}">
        <p14:creationId xmlns:p14="http://schemas.microsoft.com/office/powerpoint/2010/main" val="19344088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a:t>ORIENTAÇÕES</a:t>
            </a:r>
          </a:p>
          <a:p>
            <a:endParaRPr lang="pt-BR" sz="1400" dirty="0"/>
          </a:p>
          <a:p>
            <a:r>
              <a:rPr lang="pt-BR" sz="1400" dirty="0"/>
              <a:t>Não possuir uma visualização padrão, não fazer uso das filas de observações, ou fazer uso de forma não padronizada (o que não permite filtros por exemplo).</a:t>
            </a:r>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36</a:t>
            </a:fld>
            <a:endParaRPr lang="pt-BR" dirty="0"/>
          </a:p>
        </p:txBody>
      </p:sp>
    </p:spTree>
    <p:extLst>
      <p:ext uri="{BB962C8B-B14F-4D97-AF65-F5344CB8AC3E}">
        <p14:creationId xmlns:p14="http://schemas.microsoft.com/office/powerpoint/2010/main" val="33202645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ORIENTAÇÕES</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dirty="0"/>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latin typeface="Calibri" panose="020F0502020204030204" pitchFamily="34" charset="0"/>
                <a:ea typeface="+mn-ea"/>
                <a:cs typeface="+mn-cs"/>
              </a:rPr>
              <a:t>Utilizar o recurso da anotação, por exemplo: informar se advogado está constituído nos autos, quando houve juntada de peça solicitada pelo magistrado (esse caso é importante para qualificar os documentos no índice do processo), indicar referência da página para cada ação processual (auxilia diretamente referenciamento da apresentação de determinado documento ou informação na página do processo).</a:t>
            </a:r>
          </a:p>
          <a:p>
            <a:endParaRPr lang="pt-BR" baseline="0"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37</a:t>
            </a:fld>
            <a:endParaRPr lang="pt-BR" dirty="0"/>
          </a:p>
        </p:txBody>
      </p:sp>
    </p:spTree>
    <p:extLst>
      <p:ext uri="{BB962C8B-B14F-4D97-AF65-F5344CB8AC3E}">
        <p14:creationId xmlns:p14="http://schemas.microsoft.com/office/powerpoint/2010/main" val="1555318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ORIENTAÇÕES</a:t>
            </a:r>
          </a:p>
          <a:p>
            <a:endParaRPr lang="pt-BR" dirty="0"/>
          </a:p>
          <a:p>
            <a:r>
              <a:rPr lang="pt-BR" dirty="0"/>
              <a:t>Estimativa</a:t>
            </a:r>
            <a:r>
              <a:rPr lang="pt-BR" baseline="0" dirty="0"/>
              <a:t> de economia de tempo. Exemplificar se for possível com alguma vara real </a:t>
            </a:r>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38</a:t>
            </a:fld>
            <a:endParaRPr lang="pt-BR" dirty="0"/>
          </a:p>
        </p:txBody>
      </p:sp>
    </p:spTree>
    <p:extLst>
      <p:ext uri="{BB962C8B-B14F-4D97-AF65-F5344CB8AC3E}">
        <p14:creationId xmlns:p14="http://schemas.microsoft.com/office/powerpoint/2010/main" val="12174360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40</a:t>
            </a:fld>
            <a:endParaRPr lang="pt-BR" dirty="0"/>
          </a:p>
        </p:txBody>
      </p:sp>
    </p:spTree>
    <p:extLst>
      <p:ext uri="{BB962C8B-B14F-4D97-AF65-F5344CB8AC3E}">
        <p14:creationId xmlns:p14="http://schemas.microsoft.com/office/powerpoint/2010/main" val="2922315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a:t>ORIENTAÇÃO</a:t>
            </a:r>
          </a:p>
          <a:p>
            <a:endParaRPr lang="pt-BR" baseline="0" dirty="0"/>
          </a:p>
          <a:p>
            <a:r>
              <a:rPr lang="pt-BR" sz="1200" kern="1200" dirty="0">
                <a:solidFill>
                  <a:schemeClr val="tx1"/>
                </a:solidFill>
                <a:latin typeface="Calibri" panose="020F0502020204030204" pitchFamily="34" charset="0"/>
                <a:ea typeface="+mn-ea"/>
                <a:cs typeface="+mn-cs"/>
              </a:rPr>
              <a:t>O lançamento de eventos no histórico de partes à medida que os mesmos aconteçam é importante  para que a guia de recolhimento seja emitida com os dados corretos e completos. </a:t>
            </a:r>
          </a:p>
          <a:p>
            <a:r>
              <a:rPr lang="pt-BR" sz="1200" kern="1200" dirty="0">
                <a:solidFill>
                  <a:schemeClr val="tx1"/>
                </a:solidFill>
                <a:latin typeface="Calibri" panose="020F0502020204030204" pitchFamily="34" charset="0"/>
                <a:ea typeface="+mn-ea"/>
                <a:cs typeface="+mn-cs"/>
              </a:rPr>
              <a:t>Evita-se , dessa forma,  a devolução  para correção da guia de recolhimento,  quando enviada ao Deecrim ou </a:t>
            </a:r>
            <a:r>
              <a:rPr lang="pt-BR" sz="1200" kern="1200" dirty="0" err="1">
                <a:solidFill>
                  <a:schemeClr val="tx1"/>
                </a:solidFill>
                <a:latin typeface="Calibri" panose="020F0502020204030204" pitchFamily="34" charset="0"/>
                <a:ea typeface="+mn-ea"/>
                <a:cs typeface="+mn-cs"/>
              </a:rPr>
              <a:t>Vec</a:t>
            </a:r>
            <a:r>
              <a:rPr lang="pt-BR" sz="1200" kern="1200" dirty="0">
                <a:solidFill>
                  <a:schemeClr val="tx1"/>
                </a:solidFill>
                <a:latin typeface="Calibri" panose="020F0502020204030204" pitchFamily="34" charset="0"/>
                <a:ea typeface="+mn-ea"/>
                <a:cs typeface="+mn-cs"/>
              </a:rPr>
              <a:t>.</a:t>
            </a:r>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41</a:t>
            </a:fld>
            <a:endParaRPr lang="pt-BR" dirty="0"/>
          </a:p>
        </p:txBody>
      </p:sp>
    </p:spTree>
    <p:extLst>
      <p:ext uri="{BB962C8B-B14F-4D97-AF65-F5344CB8AC3E}">
        <p14:creationId xmlns:p14="http://schemas.microsoft.com/office/powerpoint/2010/main" val="12131728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a:t>ORIENTAÇÕES</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400" kern="1200" dirty="0">
              <a:solidFill>
                <a:schemeClr val="tx1"/>
              </a:solidFill>
              <a:latin typeface="Calibri" panose="020F050202020403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400" kern="1200" dirty="0">
                <a:solidFill>
                  <a:schemeClr val="tx1"/>
                </a:solidFill>
                <a:latin typeface="Calibri" panose="020F0502020204030204" pitchFamily="34" charset="0"/>
                <a:ea typeface="+mn-ea"/>
                <a:cs typeface="+mn-cs"/>
              </a:rPr>
              <a:t>Erro 1. Não lançar os eventos à medida que aconteçam. Nesse caso, antes de emitir a guia de recolhimento, o usuário terá que revisar todo o processo, a fim de identificar os fatos relevantes para inclusão no histórico.</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400" kern="1200" dirty="0">
              <a:solidFill>
                <a:schemeClr val="tx1"/>
              </a:solidFill>
              <a:latin typeface="Calibri" panose="020F050202020403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400" kern="1200" dirty="0">
                <a:solidFill>
                  <a:schemeClr val="tx1"/>
                </a:solidFill>
                <a:latin typeface="Calibri" panose="020F0502020204030204" pitchFamily="34" charset="0"/>
                <a:ea typeface="+mn-ea"/>
                <a:cs typeface="+mn-cs"/>
              </a:rPr>
              <a:t>Erro 2. Enviar a guia de recolhimento com eventos faltantes ao Deecrim ou </a:t>
            </a:r>
            <a:r>
              <a:rPr lang="pt-BR" sz="1400" kern="1200" dirty="0" err="1">
                <a:solidFill>
                  <a:schemeClr val="tx1"/>
                </a:solidFill>
                <a:latin typeface="Calibri" panose="020F0502020204030204" pitchFamily="34" charset="0"/>
                <a:ea typeface="+mn-ea"/>
                <a:cs typeface="+mn-cs"/>
              </a:rPr>
              <a:t>Vec</a:t>
            </a:r>
            <a:r>
              <a:rPr lang="pt-BR" sz="1400" kern="1200" dirty="0">
                <a:solidFill>
                  <a:schemeClr val="tx1"/>
                </a:solidFill>
                <a:latin typeface="Calibri" panose="020F0502020204030204" pitchFamily="34" charset="0"/>
                <a:ea typeface="+mn-ea"/>
                <a:cs typeface="+mn-cs"/>
              </a:rPr>
              <a:t>, ocasionará a devolução da respectiva guia para correção.</a:t>
            </a:r>
            <a:endParaRPr lang="pt-BR" sz="1400"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42</a:t>
            </a:fld>
            <a:endParaRPr lang="pt-BR" dirty="0"/>
          </a:p>
        </p:txBody>
      </p:sp>
    </p:spTree>
    <p:extLst>
      <p:ext uri="{BB962C8B-B14F-4D97-AF65-F5344CB8AC3E}">
        <p14:creationId xmlns:p14="http://schemas.microsoft.com/office/powerpoint/2010/main" val="17119690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ORIENTAÇÕES</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dirty="0"/>
          </a:p>
          <a:p>
            <a:r>
              <a:rPr lang="pt-BR" sz="1200" kern="1200" dirty="0">
                <a:solidFill>
                  <a:schemeClr val="tx1"/>
                </a:solidFill>
                <a:latin typeface="Calibri" panose="020F0502020204030204" pitchFamily="34" charset="0"/>
                <a:ea typeface="+mn-ea"/>
                <a:cs typeface="+mn-cs"/>
              </a:rPr>
              <a:t>Lançar no sistema os eventos (data do fato; oferecida, recebida, rejeitada a denúncia; prisão, etc.) respectivos a cada fato à medida que os mesmos aconteçam.</a:t>
            </a:r>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43</a:t>
            </a:fld>
            <a:endParaRPr lang="pt-BR" dirty="0"/>
          </a:p>
        </p:txBody>
      </p:sp>
    </p:spTree>
    <p:extLst>
      <p:ext uri="{BB962C8B-B14F-4D97-AF65-F5344CB8AC3E}">
        <p14:creationId xmlns:p14="http://schemas.microsoft.com/office/powerpoint/2010/main" val="16592999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ORIENTAÇÕES</a:t>
            </a:r>
          </a:p>
          <a:p>
            <a:endParaRPr lang="pt-BR" dirty="0"/>
          </a:p>
          <a:p>
            <a:r>
              <a:rPr lang="pt-BR" dirty="0"/>
              <a:t>Estimativa</a:t>
            </a:r>
            <a:r>
              <a:rPr lang="pt-BR" baseline="0" dirty="0"/>
              <a:t> de economia de tempo. Exemplificar se for possível com alguma vara real </a:t>
            </a:r>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44</a:t>
            </a:fld>
            <a:endParaRPr lang="pt-BR" dirty="0"/>
          </a:p>
        </p:txBody>
      </p:sp>
    </p:spTree>
    <p:extLst>
      <p:ext uri="{BB962C8B-B14F-4D97-AF65-F5344CB8AC3E}">
        <p14:creationId xmlns:p14="http://schemas.microsoft.com/office/powerpoint/2010/main" val="10641653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46</a:t>
            </a:fld>
            <a:endParaRPr lang="pt-BR" dirty="0"/>
          </a:p>
        </p:txBody>
      </p:sp>
    </p:spTree>
    <p:extLst>
      <p:ext uri="{BB962C8B-B14F-4D97-AF65-F5344CB8AC3E}">
        <p14:creationId xmlns:p14="http://schemas.microsoft.com/office/powerpoint/2010/main" val="9587286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47</a:t>
            </a:fld>
            <a:endParaRPr lang="pt-BR" dirty="0"/>
          </a:p>
        </p:txBody>
      </p:sp>
    </p:spTree>
    <p:extLst>
      <p:ext uri="{BB962C8B-B14F-4D97-AF65-F5344CB8AC3E}">
        <p14:creationId xmlns:p14="http://schemas.microsoft.com/office/powerpoint/2010/main" val="2723813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4</a:t>
            </a:fld>
            <a:endParaRPr lang="pt-BR" dirty="0"/>
          </a:p>
        </p:txBody>
      </p:sp>
    </p:spTree>
    <p:extLst>
      <p:ext uri="{BB962C8B-B14F-4D97-AF65-F5344CB8AC3E}">
        <p14:creationId xmlns:p14="http://schemas.microsoft.com/office/powerpoint/2010/main" val="28625692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a:t>ORIENTAÇÃO</a:t>
            </a:r>
          </a:p>
          <a:p>
            <a:endParaRPr lang="pt-BR" baseline="0" dirty="0"/>
          </a:p>
          <a:p>
            <a:r>
              <a:rPr lang="pt-BR" sz="1200" dirty="0"/>
              <a:t>Permite que o sistema contabilize os prazos através das fila decurso de prazo podendo o usuário, certificar ou encerrar os prazos se o objetivo do ato já tenha sido atingido.</a:t>
            </a:r>
            <a:endParaRPr lang="pt-BR" baseline="0"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48</a:t>
            </a:fld>
            <a:endParaRPr lang="pt-BR" dirty="0"/>
          </a:p>
        </p:txBody>
      </p:sp>
    </p:spTree>
    <p:extLst>
      <p:ext uri="{BB962C8B-B14F-4D97-AF65-F5344CB8AC3E}">
        <p14:creationId xmlns:p14="http://schemas.microsoft.com/office/powerpoint/2010/main" val="25614980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a:t>ORIENTAÇÕES</a:t>
            </a:r>
          </a:p>
          <a:p>
            <a:endParaRPr lang="pt-BR" sz="1400" dirty="0"/>
          </a:p>
          <a:p>
            <a:r>
              <a:rPr lang="pt-BR" sz="1400" dirty="0"/>
              <a:t>E</a:t>
            </a:r>
            <a:r>
              <a:rPr lang="pt-BR" sz="1200" dirty="0"/>
              <a:t>rro1: Emitido fora do fluxo (menu expedientes) é movido para a fila de decurso do documento, com o prazo padrão de 30 dias. É necessário corrigir o prazo.</a:t>
            </a:r>
          </a:p>
          <a:p>
            <a:r>
              <a:rPr lang="pt-BR" sz="1200" dirty="0"/>
              <a:t>Erro2:  Emitido fora do fluxo (menu expedientes) é encerrado sem decurso, usuário busca o processo no subfluxo do processo e move/copia manualmente para a fila Ag Decurso do processo.</a:t>
            </a:r>
          </a:p>
          <a:p>
            <a:r>
              <a:rPr lang="pt-BR" sz="1200" dirty="0"/>
              <a:t>Erro3:  Emitido no fluxo, é encerrado sem decurso, o usuário  busca o processo no subfluxo do processo e move para Ag Decurso do processo.</a:t>
            </a:r>
          </a:p>
          <a:p>
            <a:endParaRPr lang="pt-BR" baseline="0"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49</a:t>
            </a:fld>
            <a:endParaRPr lang="pt-BR" dirty="0"/>
          </a:p>
        </p:txBody>
      </p:sp>
    </p:spTree>
    <p:extLst>
      <p:ext uri="{BB962C8B-B14F-4D97-AF65-F5344CB8AC3E}">
        <p14:creationId xmlns:p14="http://schemas.microsoft.com/office/powerpoint/2010/main" val="38421256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ORIENTAÇÕES</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a:t>Considerando que o ato do documento foi gerado de forma automatizada com a indicação de seu respectivo prazo, no seu retorno ao fluxo do cartório, este será movido para a fila decurso de prazo, para a sua contabilização automática.</a:t>
            </a:r>
          </a:p>
          <a:p>
            <a:endParaRPr lang="pt-BR" baseline="0"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50</a:t>
            </a:fld>
            <a:endParaRPr lang="pt-BR" dirty="0"/>
          </a:p>
        </p:txBody>
      </p:sp>
    </p:spTree>
    <p:extLst>
      <p:ext uri="{BB962C8B-B14F-4D97-AF65-F5344CB8AC3E}">
        <p14:creationId xmlns:p14="http://schemas.microsoft.com/office/powerpoint/2010/main" val="30962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ORIENTAÇÕES</a:t>
            </a:r>
          </a:p>
          <a:p>
            <a:endParaRPr lang="pt-BR" dirty="0"/>
          </a:p>
          <a:p>
            <a:r>
              <a:rPr lang="pt-BR" dirty="0"/>
              <a:t>Estimativa</a:t>
            </a:r>
            <a:r>
              <a:rPr lang="pt-BR" baseline="0" dirty="0"/>
              <a:t> de economia de tempo. Exemplificar se for possível com alguma vara real </a:t>
            </a:r>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51</a:t>
            </a:fld>
            <a:endParaRPr lang="pt-BR" dirty="0"/>
          </a:p>
        </p:txBody>
      </p:sp>
    </p:spTree>
    <p:extLst>
      <p:ext uri="{BB962C8B-B14F-4D97-AF65-F5344CB8AC3E}">
        <p14:creationId xmlns:p14="http://schemas.microsoft.com/office/powerpoint/2010/main" val="8812666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53</a:t>
            </a:fld>
            <a:endParaRPr lang="pt-BR" dirty="0"/>
          </a:p>
        </p:txBody>
      </p:sp>
    </p:spTree>
    <p:extLst>
      <p:ext uri="{BB962C8B-B14F-4D97-AF65-F5344CB8AC3E}">
        <p14:creationId xmlns:p14="http://schemas.microsoft.com/office/powerpoint/2010/main" val="1462272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ORIENTAÇÕES</a:t>
            </a:r>
          </a:p>
          <a:p>
            <a:endParaRPr lang="pt-BR" dirty="0"/>
          </a:p>
          <a:p>
            <a:r>
              <a:rPr lang="pt-BR" dirty="0"/>
              <a:t>Relevância: Permite criação de modelos incluindo emissão de documentos "pai“, que desencadeiam automaticamente a execução do ato. O documento "filho" é disponibilizado ao seu destinatário de forma automática, sem necessidade de intervenção de outro usuário (exceções: mandados, por exemplo).</a:t>
            </a:r>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54</a:t>
            </a:fld>
            <a:endParaRPr lang="pt-BR" dirty="0"/>
          </a:p>
        </p:txBody>
      </p:sp>
    </p:spTree>
    <p:extLst>
      <p:ext uri="{BB962C8B-B14F-4D97-AF65-F5344CB8AC3E}">
        <p14:creationId xmlns:p14="http://schemas.microsoft.com/office/powerpoint/2010/main" val="14356304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ORIENTAÇÕES</a:t>
            </a:r>
          </a:p>
          <a:p>
            <a:endParaRPr lang="pt-BR" dirty="0"/>
          </a:p>
          <a:p>
            <a:r>
              <a:rPr lang="pt-BR" dirty="0"/>
              <a:t>Não possuir vinculação dos atos, ou configuração incorreta.  </a:t>
            </a:r>
          </a:p>
          <a:p>
            <a:endParaRPr lang="pt-BR" dirty="0"/>
          </a:p>
          <a:p>
            <a:r>
              <a:rPr lang="pt-BR" dirty="0"/>
              <a:t>Erro1: Usuário consulta a fila de aguardando análise do Documento pai, analisar a  instrução do emissor,  configurar manualmente e</a:t>
            </a:r>
          </a:p>
          <a:p>
            <a:r>
              <a:rPr lang="pt-BR" dirty="0"/>
              <a:t>gerar o ato. </a:t>
            </a:r>
          </a:p>
          <a:p>
            <a:endParaRPr lang="pt-BR" dirty="0"/>
          </a:p>
          <a:p>
            <a:r>
              <a:rPr lang="pt-BR" dirty="0"/>
              <a:t>Erro2: Usuário emite documento diretamente pelo menu Expediente.</a:t>
            </a:r>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55</a:t>
            </a:fld>
            <a:endParaRPr lang="pt-BR" dirty="0"/>
          </a:p>
        </p:txBody>
      </p:sp>
    </p:spTree>
    <p:extLst>
      <p:ext uri="{BB962C8B-B14F-4D97-AF65-F5344CB8AC3E}">
        <p14:creationId xmlns:p14="http://schemas.microsoft.com/office/powerpoint/2010/main" val="1901723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ORIENTAÇÕES</a:t>
            </a:r>
            <a:r>
              <a:rPr lang="pt-BR" baseline="0" dirty="0"/>
              <a:t> </a:t>
            </a:r>
          </a:p>
          <a:p>
            <a:r>
              <a:rPr lang="pt-BR" dirty="0"/>
              <a:t>Possuir a vinculação do ato  em cada modelo de  Documento, com o  preenchimento completo dos  campos de configuração de</a:t>
            </a:r>
          </a:p>
          <a:p>
            <a:r>
              <a:rPr lang="pt-BR" dirty="0"/>
              <a:t>atos do documento, incluindo  a marcação do campo como  "automática“ quando aplicável.</a:t>
            </a:r>
            <a:endParaRPr lang="pt-BR" baseline="0"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56</a:t>
            </a:fld>
            <a:endParaRPr lang="pt-BR" dirty="0"/>
          </a:p>
        </p:txBody>
      </p:sp>
    </p:spTree>
    <p:extLst>
      <p:ext uri="{BB962C8B-B14F-4D97-AF65-F5344CB8AC3E}">
        <p14:creationId xmlns:p14="http://schemas.microsoft.com/office/powerpoint/2010/main" val="13507592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dirty="0">
                <a:latin typeface="Calibri" panose="020F0502020204030204" pitchFamily="34" charset="0"/>
              </a:rPr>
              <a:t>Configuração automatizada de atos</a:t>
            </a:r>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57</a:t>
            </a:fld>
            <a:endParaRPr lang="pt-BR" dirty="0"/>
          </a:p>
        </p:txBody>
      </p:sp>
    </p:spTree>
    <p:extLst>
      <p:ext uri="{BB962C8B-B14F-4D97-AF65-F5344CB8AC3E}">
        <p14:creationId xmlns:p14="http://schemas.microsoft.com/office/powerpoint/2010/main" val="20598680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58</a:t>
            </a:fld>
            <a:endParaRPr lang="pt-BR" dirty="0"/>
          </a:p>
        </p:txBody>
      </p:sp>
    </p:spTree>
    <p:extLst>
      <p:ext uri="{BB962C8B-B14F-4D97-AF65-F5344CB8AC3E}">
        <p14:creationId xmlns:p14="http://schemas.microsoft.com/office/powerpoint/2010/main" val="3531821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Justificar o</a:t>
            </a:r>
            <a:r>
              <a:rPr lang="pt-BR" baseline="0" dirty="0"/>
              <a:t> critério de </a:t>
            </a:r>
            <a:r>
              <a:rPr lang="pt-BR" dirty="0"/>
              <a:t>escolha das</a:t>
            </a:r>
            <a:r>
              <a:rPr lang="pt-BR" baseline="0" dirty="0"/>
              <a:t> funcionalidades que serão apresentadas na exposição</a:t>
            </a:r>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5</a:t>
            </a:fld>
            <a:endParaRPr lang="pt-BR" dirty="0"/>
          </a:p>
        </p:txBody>
      </p:sp>
    </p:spTree>
    <p:extLst>
      <p:ext uri="{BB962C8B-B14F-4D97-AF65-F5344CB8AC3E}">
        <p14:creationId xmlns:p14="http://schemas.microsoft.com/office/powerpoint/2010/main" val="5051274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dirty="0">
                <a:latin typeface="Calibri" panose="020F0502020204030204" pitchFamily="34" charset="0"/>
              </a:rPr>
              <a:t>Configuração automatizada de atos</a:t>
            </a:r>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64</a:t>
            </a:fld>
            <a:endParaRPr lang="pt-BR" dirty="0"/>
          </a:p>
        </p:txBody>
      </p:sp>
    </p:spTree>
    <p:extLst>
      <p:ext uri="{BB962C8B-B14F-4D97-AF65-F5344CB8AC3E}">
        <p14:creationId xmlns:p14="http://schemas.microsoft.com/office/powerpoint/2010/main" val="14579134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Roteiro:</a:t>
            </a: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Explicar</a:t>
            </a:r>
            <a:r>
              <a:rPr lang="pt-BR" baseline="0" dirty="0"/>
              <a:t> como funcionará a elaboração do plano de ação.</a:t>
            </a: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Explicar sobre o líder/relator </a:t>
            </a:r>
            <a:r>
              <a:rPr lang="pt-BR"/>
              <a:t>da equipe.</a:t>
            </a:r>
            <a:r>
              <a:rPr lang="pt-BR" baseline="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65</a:t>
            </a:fld>
            <a:endParaRPr lang="pt-BR" dirty="0"/>
          </a:p>
        </p:txBody>
      </p:sp>
    </p:spTree>
    <p:extLst>
      <p:ext uri="{BB962C8B-B14F-4D97-AF65-F5344CB8AC3E}">
        <p14:creationId xmlns:p14="http://schemas.microsoft.com/office/powerpoint/2010/main" val="3468826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7</a:t>
            </a:fld>
            <a:endParaRPr lang="pt-BR" dirty="0"/>
          </a:p>
        </p:txBody>
      </p:sp>
    </p:spTree>
    <p:extLst>
      <p:ext uri="{BB962C8B-B14F-4D97-AF65-F5344CB8AC3E}">
        <p14:creationId xmlns:p14="http://schemas.microsoft.com/office/powerpoint/2010/main" val="937270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8</a:t>
            </a:fld>
            <a:endParaRPr lang="pt-BR" dirty="0"/>
          </a:p>
        </p:txBody>
      </p:sp>
    </p:spTree>
    <p:extLst>
      <p:ext uri="{BB962C8B-B14F-4D97-AF65-F5344CB8AC3E}">
        <p14:creationId xmlns:p14="http://schemas.microsoft.com/office/powerpoint/2010/main" val="3790721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a:t>ORIENTAÇÃO</a:t>
            </a:r>
          </a:p>
          <a:p>
            <a:endParaRPr lang="pt-BR" baseline="0" dirty="0"/>
          </a:p>
          <a:p>
            <a:r>
              <a:rPr lang="pt-BR" sz="1200" kern="1200" dirty="0">
                <a:solidFill>
                  <a:schemeClr val="tx1"/>
                </a:solidFill>
                <a:latin typeface="Calibri" panose="020F0502020204030204" pitchFamily="34" charset="0"/>
                <a:ea typeface="+mn-ea"/>
                <a:cs typeface="+mn-cs"/>
              </a:rPr>
              <a:t>Permite a realização do procedimento de encaminhamento para publicação e certificação </a:t>
            </a:r>
            <a:r>
              <a:rPr lang="pt-BR" sz="1200" dirty="0"/>
              <a:t>em lote </a:t>
            </a:r>
            <a:r>
              <a:rPr lang="pt-BR" sz="1200" kern="1200" dirty="0">
                <a:solidFill>
                  <a:schemeClr val="tx1"/>
                </a:solidFill>
                <a:latin typeface="Calibri" panose="020F0502020204030204" pitchFamily="34" charset="0"/>
                <a:ea typeface="+mn-ea"/>
                <a:cs typeface="+mn-cs"/>
              </a:rPr>
              <a:t>de todos os processos digitais através de um único procedimento, a partir do fluxo de trabalho.</a:t>
            </a:r>
          </a:p>
          <a:p>
            <a:r>
              <a:rPr lang="pt-BR" sz="1200" kern="1200" dirty="0">
                <a:solidFill>
                  <a:schemeClr val="tx1"/>
                </a:solidFill>
                <a:latin typeface="Calibri" panose="020F0502020204030204" pitchFamily="34" charset="0"/>
                <a:ea typeface="+mn-ea"/>
                <a:cs typeface="+mn-cs"/>
              </a:rPr>
              <a:t>Representa significativo ganho de tempo em relação à possibilidade de encaminhar para publicação  e certificar a partir do menu publicação.</a:t>
            </a:r>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9</a:t>
            </a:fld>
            <a:endParaRPr lang="pt-BR" dirty="0"/>
          </a:p>
        </p:txBody>
      </p:sp>
    </p:spTree>
    <p:extLst>
      <p:ext uri="{BB962C8B-B14F-4D97-AF65-F5344CB8AC3E}">
        <p14:creationId xmlns:p14="http://schemas.microsoft.com/office/powerpoint/2010/main" val="2880926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a:t>ORIENTAÇÕES</a:t>
            </a:r>
          </a:p>
          <a:p>
            <a:endParaRPr lang="pt-BR" sz="1400" dirty="0"/>
          </a:p>
          <a:p>
            <a:r>
              <a:rPr lang="pt-BR" sz="1400" kern="1200" dirty="0">
                <a:solidFill>
                  <a:schemeClr val="tx1"/>
                </a:solidFill>
                <a:latin typeface="Calibri" panose="020F0502020204030204" pitchFamily="34" charset="0"/>
                <a:ea typeface="+mn-ea"/>
                <a:cs typeface="+mn-cs"/>
              </a:rPr>
              <a:t>Acessar o menu Publicação, emitir relação, incluir os processos de forma unitária, independentemente se são físicos ou digitais.</a:t>
            </a:r>
          </a:p>
          <a:p>
            <a:r>
              <a:rPr lang="pt-BR" sz="1400" kern="1200" dirty="0">
                <a:solidFill>
                  <a:schemeClr val="tx1"/>
                </a:solidFill>
                <a:latin typeface="Calibri" panose="020F0502020204030204" pitchFamily="34" charset="0"/>
                <a:ea typeface="+mn-ea"/>
                <a:cs typeface="+mn-cs"/>
              </a:rPr>
              <a:t>Para certificar: selecionar processos um a um.</a:t>
            </a:r>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10</a:t>
            </a:fld>
            <a:endParaRPr lang="pt-BR" dirty="0"/>
          </a:p>
        </p:txBody>
      </p:sp>
    </p:spTree>
    <p:extLst>
      <p:ext uri="{BB962C8B-B14F-4D97-AF65-F5344CB8AC3E}">
        <p14:creationId xmlns:p14="http://schemas.microsoft.com/office/powerpoint/2010/main" val="3055941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FFD6CA2A-1E64-4E40-B047-86755887F484}" type="datetimeFigureOut">
              <a:rPr lang="pt-BR" smtClean="0"/>
              <a:pPr/>
              <a:t>05/04/2016</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EB88FDD9-E57B-43B7-9E9F-24626B6C9E6D}" type="slidenum">
              <a:rPr lang="pt-BR" smtClean="0"/>
              <a:pPr/>
              <a:t>‹nº›</a:t>
            </a:fld>
            <a:endParaRPr lang="pt-BR" dirty="0"/>
          </a:p>
        </p:txBody>
      </p:sp>
    </p:spTree>
    <p:extLst>
      <p:ext uri="{BB962C8B-B14F-4D97-AF65-F5344CB8AC3E}">
        <p14:creationId xmlns:p14="http://schemas.microsoft.com/office/powerpoint/2010/main" val="243826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FD6CA2A-1E64-4E40-B047-86755887F484}" type="datetimeFigureOut">
              <a:rPr lang="pt-BR" smtClean="0"/>
              <a:pPr/>
              <a:t>05/04/2016</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EB88FDD9-E57B-43B7-9E9F-24626B6C9E6D}" type="slidenum">
              <a:rPr lang="pt-BR" smtClean="0"/>
              <a:pPr/>
              <a:t>‹nº›</a:t>
            </a:fld>
            <a:endParaRPr lang="pt-BR" dirty="0"/>
          </a:p>
        </p:txBody>
      </p:sp>
    </p:spTree>
    <p:extLst>
      <p:ext uri="{BB962C8B-B14F-4D97-AF65-F5344CB8AC3E}">
        <p14:creationId xmlns:p14="http://schemas.microsoft.com/office/powerpoint/2010/main" val="944215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FD6CA2A-1E64-4E40-B047-86755887F484}" type="datetimeFigureOut">
              <a:rPr lang="pt-BR" smtClean="0"/>
              <a:pPr/>
              <a:t>05/04/2016</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EB88FDD9-E57B-43B7-9E9F-24626B6C9E6D}" type="slidenum">
              <a:rPr lang="pt-BR" smtClean="0"/>
              <a:pPr/>
              <a:t>‹nº›</a:t>
            </a:fld>
            <a:endParaRPr lang="pt-BR" dirty="0"/>
          </a:p>
        </p:txBody>
      </p:sp>
    </p:spTree>
    <p:extLst>
      <p:ext uri="{BB962C8B-B14F-4D97-AF65-F5344CB8AC3E}">
        <p14:creationId xmlns:p14="http://schemas.microsoft.com/office/powerpoint/2010/main" val="79489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pt-BR" dirty="0"/>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FD6CA2A-1E64-4E40-B047-86755887F484}" type="datetimeFigureOut">
              <a:rPr lang="pt-BR" smtClean="0"/>
              <a:pPr/>
              <a:t>05/04/2016</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EB88FDD9-E57B-43B7-9E9F-24626B6C9E6D}" type="slidenum">
              <a:rPr lang="pt-BR" smtClean="0"/>
              <a:pPr/>
              <a:t>‹nº›</a:t>
            </a:fld>
            <a:endParaRPr lang="pt-BR" dirty="0"/>
          </a:p>
        </p:txBody>
      </p:sp>
    </p:spTree>
    <p:extLst>
      <p:ext uri="{BB962C8B-B14F-4D97-AF65-F5344CB8AC3E}">
        <p14:creationId xmlns:p14="http://schemas.microsoft.com/office/powerpoint/2010/main" val="1156459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FFD6CA2A-1E64-4E40-B047-86755887F484}" type="datetimeFigureOut">
              <a:rPr lang="pt-BR" smtClean="0"/>
              <a:pPr/>
              <a:t>05/04/2016</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EB88FDD9-E57B-43B7-9E9F-24626B6C9E6D}" type="slidenum">
              <a:rPr lang="pt-BR" smtClean="0"/>
              <a:pPr/>
              <a:t>‹nº›</a:t>
            </a:fld>
            <a:endParaRPr lang="pt-BR" dirty="0"/>
          </a:p>
        </p:txBody>
      </p:sp>
    </p:spTree>
    <p:extLst>
      <p:ext uri="{BB962C8B-B14F-4D97-AF65-F5344CB8AC3E}">
        <p14:creationId xmlns:p14="http://schemas.microsoft.com/office/powerpoint/2010/main" val="2348427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pt-BR" dirty="0"/>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FFD6CA2A-1E64-4E40-B047-86755887F484}" type="datetimeFigureOut">
              <a:rPr lang="pt-BR" smtClean="0"/>
              <a:pPr/>
              <a:t>05/04/2016</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EB88FDD9-E57B-43B7-9E9F-24626B6C9E6D}" type="slidenum">
              <a:rPr lang="pt-BR" smtClean="0"/>
              <a:pPr/>
              <a:t>‹nº›</a:t>
            </a:fld>
            <a:endParaRPr lang="pt-BR" dirty="0"/>
          </a:p>
        </p:txBody>
      </p:sp>
    </p:spTree>
    <p:extLst>
      <p:ext uri="{BB962C8B-B14F-4D97-AF65-F5344CB8AC3E}">
        <p14:creationId xmlns:p14="http://schemas.microsoft.com/office/powerpoint/2010/main" val="1658812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629842" y="2505075"/>
            <a:ext cx="3868340"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4629150" y="2505075"/>
            <a:ext cx="3887391"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FFD6CA2A-1E64-4E40-B047-86755887F484}" type="datetimeFigureOut">
              <a:rPr lang="pt-BR" smtClean="0"/>
              <a:pPr/>
              <a:t>05/04/2016</a:t>
            </a:fld>
            <a:endParaRPr lang="pt-BR" dirty="0"/>
          </a:p>
        </p:txBody>
      </p:sp>
      <p:sp>
        <p:nvSpPr>
          <p:cNvPr id="8" name="Footer Placeholder 7"/>
          <p:cNvSpPr>
            <a:spLocks noGrp="1"/>
          </p:cNvSpPr>
          <p:nvPr>
            <p:ph type="ftr" sz="quarter" idx="11"/>
          </p:nvPr>
        </p:nvSpPr>
        <p:spPr/>
        <p:txBody>
          <a:bodyPr/>
          <a:lstStyle/>
          <a:p>
            <a:endParaRPr lang="pt-BR" dirty="0"/>
          </a:p>
        </p:txBody>
      </p:sp>
      <p:sp>
        <p:nvSpPr>
          <p:cNvPr id="9" name="Slide Number Placeholder 8"/>
          <p:cNvSpPr>
            <a:spLocks noGrp="1"/>
          </p:cNvSpPr>
          <p:nvPr>
            <p:ph type="sldNum" sz="quarter" idx="12"/>
          </p:nvPr>
        </p:nvSpPr>
        <p:spPr/>
        <p:txBody>
          <a:bodyPr/>
          <a:lstStyle/>
          <a:p>
            <a:fld id="{EB88FDD9-E57B-43B7-9E9F-24626B6C9E6D}" type="slidenum">
              <a:rPr lang="pt-BR" smtClean="0"/>
              <a:pPr/>
              <a:t>‹nº›</a:t>
            </a:fld>
            <a:endParaRPr lang="pt-BR" dirty="0"/>
          </a:p>
        </p:txBody>
      </p:sp>
    </p:spTree>
    <p:extLst>
      <p:ext uri="{BB962C8B-B14F-4D97-AF65-F5344CB8AC3E}">
        <p14:creationId xmlns:p14="http://schemas.microsoft.com/office/powerpoint/2010/main" val="3177866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FFD6CA2A-1E64-4E40-B047-86755887F484}" type="datetimeFigureOut">
              <a:rPr lang="pt-BR" smtClean="0"/>
              <a:pPr/>
              <a:t>05/04/2016</a:t>
            </a:fld>
            <a:endParaRPr lang="pt-BR" dirty="0"/>
          </a:p>
        </p:txBody>
      </p:sp>
      <p:sp>
        <p:nvSpPr>
          <p:cNvPr id="4" name="Footer Placeholder 3"/>
          <p:cNvSpPr>
            <a:spLocks noGrp="1"/>
          </p:cNvSpPr>
          <p:nvPr>
            <p:ph type="ftr" sz="quarter" idx="11"/>
          </p:nvPr>
        </p:nvSpPr>
        <p:spPr/>
        <p:txBody>
          <a:bodyPr/>
          <a:lstStyle/>
          <a:p>
            <a:endParaRPr lang="pt-BR" dirty="0"/>
          </a:p>
        </p:txBody>
      </p:sp>
      <p:sp>
        <p:nvSpPr>
          <p:cNvPr id="5" name="Slide Number Placeholder 4"/>
          <p:cNvSpPr>
            <a:spLocks noGrp="1"/>
          </p:cNvSpPr>
          <p:nvPr>
            <p:ph type="sldNum" sz="quarter" idx="12"/>
          </p:nvPr>
        </p:nvSpPr>
        <p:spPr/>
        <p:txBody>
          <a:bodyPr/>
          <a:lstStyle/>
          <a:p>
            <a:fld id="{EB88FDD9-E57B-43B7-9E9F-24626B6C9E6D}" type="slidenum">
              <a:rPr lang="pt-BR" smtClean="0"/>
              <a:pPr/>
              <a:t>‹nº›</a:t>
            </a:fld>
            <a:endParaRPr lang="pt-BR" dirty="0"/>
          </a:p>
        </p:txBody>
      </p:sp>
    </p:spTree>
    <p:extLst>
      <p:ext uri="{BB962C8B-B14F-4D97-AF65-F5344CB8AC3E}">
        <p14:creationId xmlns:p14="http://schemas.microsoft.com/office/powerpoint/2010/main" val="831106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6CA2A-1E64-4E40-B047-86755887F484}" type="datetimeFigureOut">
              <a:rPr lang="pt-BR" smtClean="0"/>
              <a:pPr/>
              <a:t>05/04/2016</a:t>
            </a:fld>
            <a:endParaRPr lang="pt-BR" dirty="0"/>
          </a:p>
        </p:txBody>
      </p:sp>
      <p:sp>
        <p:nvSpPr>
          <p:cNvPr id="3" name="Footer Placeholder 2"/>
          <p:cNvSpPr>
            <a:spLocks noGrp="1"/>
          </p:cNvSpPr>
          <p:nvPr>
            <p:ph type="ftr" sz="quarter" idx="11"/>
          </p:nvPr>
        </p:nvSpPr>
        <p:spPr/>
        <p:txBody>
          <a:bodyPr/>
          <a:lstStyle/>
          <a:p>
            <a:endParaRPr lang="pt-BR" dirty="0"/>
          </a:p>
        </p:txBody>
      </p:sp>
      <p:sp>
        <p:nvSpPr>
          <p:cNvPr id="4" name="Slide Number Placeholder 3"/>
          <p:cNvSpPr>
            <a:spLocks noGrp="1"/>
          </p:cNvSpPr>
          <p:nvPr>
            <p:ph type="sldNum" sz="quarter" idx="12"/>
          </p:nvPr>
        </p:nvSpPr>
        <p:spPr/>
        <p:txBody>
          <a:bodyPr/>
          <a:lstStyle/>
          <a:p>
            <a:fld id="{EB88FDD9-E57B-43B7-9E9F-24626B6C9E6D}" type="slidenum">
              <a:rPr lang="pt-BR" smtClean="0"/>
              <a:pPr/>
              <a:t>‹nº›</a:t>
            </a:fld>
            <a:endParaRPr lang="pt-BR" dirty="0"/>
          </a:p>
        </p:txBody>
      </p:sp>
    </p:spTree>
    <p:extLst>
      <p:ext uri="{BB962C8B-B14F-4D97-AF65-F5344CB8AC3E}">
        <p14:creationId xmlns:p14="http://schemas.microsoft.com/office/powerpoint/2010/main" val="1526503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FFD6CA2A-1E64-4E40-B047-86755887F484}" type="datetimeFigureOut">
              <a:rPr lang="pt-BR" smtClean="0"/>
              <a:pPr/>
              <a:t>05/04/2016</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EB88FDD9-E57B-43B7-9E9F-24626B6C9E6D}" type="slidenum">
              <a:rPr lang="pt-BR" smtClean="0"/>
              <a:pPr/>
              <a:t>‹nº›</a:t>
            </a:fld>
            <a:endParaRPr lang="pt-BR" dirty="0"/>
          </a:p>
        </p:txBody>
      </p:sp>
    </p:spTree>
    <p:extLst>
      <p:ext uri="{BB962C8B-B14F-4D97-AF65-F5344CB8AC3E}">
        <p14:creationId xmlns:p14="http://schemas.microsoft.com/office/powerpoint/2010/main" val="749329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dirty="0"/>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FFD6CA2A-1E64-4E40-B047-86755887F484}" type="datetimeFigureOut">
              <a:rPr lang="pt-BR" smtClean="0"/>
              <a:pPr/>
              <a:t>05/04/2016</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EB88FDD9-E57B-43B7-9E9F-24626B6C9E6D}" type="slidenum">
              <a:rPr lang="pt-BR" smtClean="0"/>
              <a:pPr/>
              <a:t>‹nº›</a:t>
            </a:fld>
            <a:endParaRPr lang="pt-BR" dirty="0"/>
          </a:p>
        </p:txBody>
      </p:sp>
    </p:spTree>
    <p:extLst>
      <p:ext uri="{BB962C8B-B14F-4D97-AF65-F5344CB8AC3E}">
        <p14:creationId xmlns:p14="http://schemas.microsoft.com/office/powerpoint/2010/main" val="4214397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FFD6CA2A-1E64-4E40-B047-86755887F484}" type="datetimeFigureOut">
              <a:rPr lang="pt-BR" smtClean="0"/>
              <a:pPr/>
              <a:t>05/04/2016</a:t>
            </a:fld>
            <a:endParaRPr lang="pt-BR"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pt-BR"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EB88FDD9-E57B-43B7-9E9F-24626B6C9E6D}" type="slidenum">
              <a:rPr lang="pt-BR" smtClean="0"/>
              <a:pPr/>
              <a:t>‹nº›</a:t>
            </a:fld>
            <a:endParaRPr lang="pt-BR" dirty="0"/>
          </a:p>
        </p:txBody>
      </p:sp>
    </p:spTree>
    <p:extLst>
      <p:ext uri="{BB962C8B-B14F-4D97-AF65-F5344CB8AC3E}">
        <p14:creationId xmlns:p14="http://schemas.microsoft.com/office/powerpoint/2010/main" val="22196991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9.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30.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3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36.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37.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38.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42.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43.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44.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13.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49.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tags" Target="../tags/tag50.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tags" Target="../tags/tag51.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image" Target="../media/image14.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tags" Target="../tags/tag55.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tags" Target="../tags/tag56.xml"/><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tags" Target="../tags/tag57.xml"/><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58.xml"/><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tags" Target="../tags/tag59.xml"/><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65.xml"/><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66.xml"/><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6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090797" y="1280159"/>
            <a:ext cx="7190348" cy="2280885"/>
          </a:xfrm>
        </p:spPr>
      </p:pic>
      <p:sp>
        <p:nvSpPr>
          <p:cNvPr id="5" name="Retângulo 4"/>
          <p:cNvSpPr/>
          <p:nvPr/>
        </p:nvSpPr>
        <p:spPr>
          <a:xfrm>
            <a:off x="0" y="4495800"/>
            <a:ext cx="9144000" cy="23622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sz="900" dirty="0"/>
          </a:p>
        </p:txBody>
      </p:sp>
      <p:sp>
        <p:nvSpPr>
          <p:cNvPr id="6" name="Título 19"/>
          <p:cNvSpPr txBox="1">
            <a:spLocks/>
          </p:cNvSpPr>
          <p:nvPr/>
        </p:nvSpPr>
        <p:spPr>
          <a:xfrm>
            <a:off x="1173480" y="4937760"/>
            <a:ext cx="6964680" cy="7486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b="1" spc="430" dirty="0">
                <a:solidFill>
                  <a:schemeClr val="bg1"/>
                </a:solidFill>
                <a:latin typeface="Calibri" panose="020F0502020204030204" pitchFamily="34" charset="0"/>
              </a:rPr>
              <a:t>WORKSHOP REGIONAL</a:t>
            </a:r>
          </a:p>
        </p:txBody>
      </p:sp>
    </p:spTree>
    <p:custDataLst>
      <p:tags r:id="rId1"/>
    </p:custDataLst>
    <p:extLst>
      <p:ext uri="{BB962C8B-B14F-4D97-AF65-F5344CB8AC3E}">
        <p14:creationId xmlns:p14="http://schemas.microsoft.com/office/powerpoint/2010/main" val="567185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35"/>
          <p:cNvGrpSpPr/>
          <p:nvPr/>
        </p:nvGrpSpPr>
        <p:grpSpPr>
          <a:xfrm>
            <a:off x="367553" y="1608361"/>
            <a:ext cx="5549153" cy="4903004"/>
            <a:chOff x="2194272" y="1423409"/>
            <a:chExt cx="8321069" cy="4819382"/>
          </a:xfrm>
        </p:grpSpPr>
        <p:sp>
          <p:nvSpPr>
            <p:cNvPr id="13" name="Rectangle 30"/>
            <p:cNvSpPr/>
            <p:nvPr/>
          </p:nvSpPr>
          <p:spPr>
            <a:xfrm>
              <a:off x="2195735" y="1423409"/>
              <a:ext cx="8319606" cy="8492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800" dirty="0">
                <a:solidFill>
                  <a:schemeClr val="bg1"/>
                </a:solidFill>
              </a:endParaRPr>
            </a:p>
          </p:txBody>
        </p:sp>
        <p:sp>
          <p:nvSpPr>
            <p:cNvPr id="14" name="Rectangle 26"/>
            <p:cNvSpPr/>
            <p:nvPr/>
          </p:nvSpPr>
          <p:spPr>
            <a:xfrm>
              <a:off x="2194272" y="2298125"/>
              <a:ext cx="8321069" cy="3944666"/>
            </a:xfrm>
            <a:prstGeom prst="rect">
              <a:avLst/>
            </a:prstGeom>
            <a:solidFill>
              <a:srgbClr val="DC0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ctangle 20"/>
            <p:cNvSpPr/>
            <p:nvPr/>
          </p:nvSpPr>
          <p:spPr>
            <a:xfrm>
              <a:off x="2512241" y="1544578"/>
              <a:ext cx="7497309" cy="635308"/>
            </a:xfrm>
            <a:prstGeom prst="rect">
              <a:avLst/>
            </a:prstGeom>
          </p:spPr>
          <p:txBody>
            <a:bodyPr wrap="square">
              <a:spAutoFit/>
            </a:bodyPr>
            <a:lstStyle/>
            <a:p>
              <a:r>
                <a:rPr lang="pt-BR" sz="3600" b="1" dirty="0">
                  <a:solidFill>
                    <a:schemeClr val="bg1"/>
                  </a:solidFill>
                  <a:latin typeface="Calibri" panose="020F0502020204030204" pitchFamily="34" charset="0"/>
                </a:rPr>
                <a:t>NÃO RECOMENDADO</a:t>
              </a:r>
            </a:p>
          </p:txBody>
        </p:sp>
      </p:grpSp>
      <p:sp>
        <p:nvSpPr>
          <p:cNvPr id="16" name="Elipse 15"/>
          <p:cNvSpPr/>
          <p:nvPr/>
        </p:nvSpPr>
        <p:spPr>
          <a:xfrm>
            <a:off x="4326780" y="4490468"/>
            <a:ext cx="2229594" cy="2229595"/>
          </a:xfrm>
          <a:prstGeom prst="ellipse">
            <a:avLst/>
          </a:prstGeom>
          <a:solidFill>
            <a:srgbClr val="000000">
              <a:alpha val="0"/>
            </a:srgbClr>
          </a:solidFill>
          <a:ln w="263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grpSp>
        <p:nvGrpSpPr>
          <p:cNvPr id="17" name="Grupo 16"/>
          <p:cNvGrpSpPr/>
          <p:nvPr/>
        </p:nvGrpSpPr>
        <p:grpSpPr>
          <a:xfrm>
            <a:off x="4966634" y="5197641"/>
            <a:ext cx="743223" cy="702645"/>
            <a:chOff x="4109988" y="4793380"/>
            <a:chExt cx="1973179" cy="1443790"/>
          </a:xfrm>
        </p:grpSpPr>
        <p:cxnSp>
          <p:nvCxnSpPr>
            <p:cNvPr id="18" name="Conector reto 17"/>
            <p:cNvCxnSpPr/>
            <p:nvPr/>
          </p:nvCxnSpPr>
          <p:spPr>
            <a:xfrm>
              <a:off x="4138864" y="4803005"/>
              <a:ext cx="1944303" cy="1395664"/>
            </a:xfrm>
            <a:prstGeom prst="line">
              <a:avLst/>
            </a:prstGeom>
            <a:ln w="285750" cap="sq">
              <a:solidFill>
                <a:schemeClr val="bg1"/>
              </a:solidFill>
            </a:ln>
          </p:spPr>
          <p:style>
            <a:lnRef idx="1">
              <a:schemeClr val="dk1"/>
            </a:lnRef>
            <a:fillRef idx="0">
              <a:schemeClr val="dk1"/>
            </a:fillRef>
            <a:effectRef idx="0">
              <a:schemeClr val="dk1"/>
            </a:effectRef>
            <a:fontRef idx="minor">
              <a:schemeClr val="tx1"/>
            </a:fontRef>
          </p:style>
        </p:cxnSp>
        <p:cxnSp>
          <p:nvCxnSpPr>
            <p:cNvPr id="19" name="Conector reto 18"/>
            <p:cNvCxnSpPr/>
            <p:nvPr/>
          </p:nvCxnSpPr>
          <p:spPr>
            <a:xfrm flipH="1">
              <a:off x="4109988" y="4793380"/>
              <a:ext cx="1828800" cy="1443790"/>
            </a:xfrm>
            <a:prstGeom prst="line">
              <a:avLst/>
            </a:prstGeom>
            <a:ln w="285750" cap="sq">
              <a:solidFill>
                <a:schemeClr val="bg1"/>
              </a:solidFill>
            </a:ln>
          </p:spPr>
          <p:style>
            <a:lnRef idx="1">
              <a:schemeClr val="dk1"/>
            </a:lnRef>
            <a:fillRef idx="0">
              <a:schemeClr val="dk1"/>
            </a:fillRef>
            <a:effectRef idx="0">
              <a:schemeClr val="dk1"/>
            </a:effectRef>
            <a:fontRef idx="minor">
              <a:schemeClr val="tx1"/>
            </a:fontRef>
          </p:style>
        </p:cxnSp>
      </p:grpSp>
      <p:sp>
        <p:nvSpPr>
          <p:cNvPr id="30" name="TextBox 29"/>
          <p:cNvSpPr txBox="1"/>
          <p:nvPr/>
        </p:nvSpPr>
        <p:spPr>
          <a:xfrm>
            <a:off x="827584" y="980728"/>
            <a:ext cx="184731" cy="369332"/>
          </a:xfrm>
          <a:prstGeom prst="rect">
            <a:avLst/>
          </a:prstGeom>
          <a:noFill/>
        </p:spPr>
        <p:txBody>
          <a:bodyPr wrap="none" rtlCol="0">
            <a:spAutoFit/>
          </a:bodyPr>
          <a:lstStyle/>
          <a:p>
            <a:endParaRPr lang="pt-BR" dirty="0"/>
          </a:p>
        </p:txBody>
      </p:sp>
      <p:sp>
        <p:nvSpPr>
          <p:cNvPr id="9" name="TextBox 8"/>
          <p:cNvSpPr txBox="1"/>
          <p:nvPr/>
        </p:nvSpPr>
        <p:spPr>
          <a:xfrm>
            <a:off x="543600" y="2736000"/>
            <a:ext cx="4331508" cy="1569660"/>
          </a:xfrm>
          <a:prstGeom prst="rect">
            <a:avLst/>
          </a:prstGeom>
          <a:noFill/>
        </p:spPr>
        <p:txBody>
          <a:bodyPr wrap="square" rtlCol="0">
            <a:spAutoFit/>
          </a:bodyPr>
          <a:lstStyle/>
          <a:p>
            <a:r>
              <a:rPr lang="pt-BR" sz="3200" dirty="0">
                <a:solidFill>
                  <a:schemeClr val="bg1"/>
                </a:solidFill>
              </a:rPr>
              <a:t>Incluir e certificar processos de forma unitária.</a:t>
            </a:r>
          </a:p>
        </p:txBody>
      </p:sp>
      <p:sp>
        <p:nvSpPr>
          <p:cNvPr id="36" name="Espaço Reservado para Conteúdo 4"/>
          <p:cNvSpPr txBox="1">
            <a:spLocks/>
          </p:cNvSpPr>
          <p:nvPr/>
        </p:nvSpPr>
        <p:spPr>
          <a:xfrm>
            <a:off x="322884" y="304800"/>
            <a:ext cx="7754316" cy="640080"/>
          </a:xfrm>
          <a:prstGeom prst="rect">
            <a:avLst/>
          </a:prstGeom>
        </p:spPr>
        <p:txBody>
          <a:bodyPr vert="horz" lIns="91440" tIns="45720" rIns="91440" bIns="45720" rtlCol="0">
            <a:noAutofit/>
          </a:bodyPr>
          <a:lstStyle/>
          <a:p>
            <a:pPr marL="228600" indent="-228600">
              <a:lnSpc>
                <a:spcPct val="90000"/>
              </a:lnSpc>
              <a:spcBef>
                <a:spcPts val="1000"/>
              </a:spcBef>
            </a:pPr>
            <a:r>
              <a:rPr lang="pt-BR" sz="2800" dirty="0">
                <a:solidFill>
                  <a:schemeClr val="bg1"/>
                </a:solidFill>
              </a:rPr>
              <a:t>Exemplo de Funcionalidades do Catálogo do SAJ</a:t>
            </a:r>
          </a:p>
        </p:txBody>
      </p:sp>
      <p:sp>
        <p:nvSpPr>
          <p:cNvPr id="37"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Publicação e certificação em lote</a:t>
            </a:r>
          </a:p>
        </p:txBody>
      </p:sp>
      <p:pic>
        <p:nvPicPr>
          <p:cNvPr id="11"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
        <p:nvSpPr>
          <p:cNvPr id="20" name="Triângulo isósceles 19"/>
          <p:cNvSpPr/>
          <p:nvPr/>
        </p:nvSpPr>
        <p:spPr>
          <a:xfrm rot="5400000">
            <a:off x="6188771" y="2030963"/>
            <a:ext cx="415162" cy="278403"/>
          </a:xfrm>
          <a:prstGeom prst="triangle">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Retângulo 1"/>
          <p:cNvSpPr/>
          <p:nvPr/>
        </p:nvSpPr>
        <p:spPr>
          <a:xfrm>
            <a:off x="6621002" y="1906423"/>
            <a:ext cx="2522998" cy="830997"/>
          </a:xfrm>
          <a:prstGeom prst="rect">
            <a:avLst/>
          </a:prstGeom>
        </p:spPr>
        <p:txBody>
          <a:bodyPr wrap="none">
            <a:spAutoFit/>
          </a:bodyPr>
          <a:lstStyle/>
          <a:p>
            <a:r>
              <a:rPr lang="pt-BR" sz="2400" b="1" i="1" dirty="0">
                <a:solidFill>
                  <a:srgbClr val="DC0814"/>
                </a:solidFill>
              </a:rPr>
              <a:t>10 segundos</a:t>
            </a:r>
          </a:p>
          <a:p>
            <a:r>
              <a:rPr lang="pt-BR" sz="2400" b="1" i="1" dirty="0"/>
              <a:t>por procedimento </a:t>
            </a:r>
          </a:p>
        </p:txBody>
      </p:sp>
    </p:spTree>
    <p:custDataLst>
      <p:tags r:id="rId1"/>
    </p:custDataLst>
    <p:extLst>
      <p:ext uri="{BB962C8B-B14F-4D97-AF65-F5344CB8AC3E}">
        <p14:creationId xmlns:p14="http://schemas.microsoft.com/office/powerpoint/2010/main" val="37219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35"/>
          <p:cNvGrpSpPr/>
          <p:nvPr/>
        </p:nvGrpSpPr>
        <p:grpSpPr>
          <a:xfrm>
            <a:off x="367553" y="1608361"/>
            <a:ext cx="5549153" cy="4903004"/>
            <a:chOff x="2194272" y="1423409"/>
            <a:chExt cx="8321069" cy="4819382"/>
          </a:xfrm>
        </p:grpSpPr>
        <p:sp>
          <p:nvSpPr>
            <p:cNvPr id="13" name="Rectangle 30"/>
            <p:cNvSpPr/>
            <p:nvPr/>
          </p:nvSpPr>
          <p:spPr>
            <a:xfrm>
              <a:off x="2195735" y="1423409"/>
              <a:ext cx="8319606" cy="8492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800" dirty="0">
                <a:solidFill>
                  <a:schemeClr val="bg1"/>
                </a:solidFill>
              </a:endParaRPr>
            </a:p>
          </p:txBody>
        </p:sp>
        <p:sp>
          <p:nvSpPr>
            <p:cNvPr id="14" name="Rectangle 26"/>
            <p:cNvSpPr/>
            <p:nvPr/>
          </p:nvSpPr>
          <p:spPr>
            <a:xfrm>
              <a:off x="2194272" y="2298125"/>
              <a:ext cx="8321069" cy="3944666"/>
            </a:xfrm>
            <a:prstGeom prst="rect">
              <a:avLst/>
            </a:prstGeom>
            <a:solidFill>
              <a:srgbClr val="DC0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ctangle 20"/>
            <p:cNvSpPr/>
            <p:nvPr/>
          </p:nvSpPr>
          <p:spPr>
            <a:xfrm>
              <a:off x="2512241" y="1544578"/>
              <a:ext cx="7123447" cy="632377"/>
            </a:xfrm>
            <a:prstGeom prst="rect">
              <a:avLst/>
            </a:prstGeom>
          </p:spPr>
          <p:txBody>
            <a:bodyPr wrap="square">
              <a:spAutoFit/>
            </a:bodyPr>
            <a:lstStyle/>
            <a:p>
              <a:r>
                <a:rPr lang="pt-BR" sz="3600" b="1" dirty="0">
                  <a:solidFill>
                    <a:schemeClr val="bg1"/>
                  </a:solidFill>
                  <a:latin typeface="Calibri" panose="020F0502020204030204" pitchFamily="34" charset="0"/>
                </a:rPr>
                <a:t>RECOMENDADO</a:t>
              </a:r>
            </a:p>
          </p:txBody>
        </p:sp>
      </p:grpSp>
      <p:sp>
        <p:nvSpPr>
          <p:cNvPr id="16" name="Elipse 15"/>
          <p:cNvSpPr/>
          <p:nvPr/>
        </p:nvSpPr>
        <p:spPr>
          <a:xfrm>
            <a:off x="4326780" y="4500093"/>
            <a:ext cx="2229594" cy="2229595"/>
          </a:xfrm>
          <a:prstGeom prst="ellipse">
            <a:avLst/>
          </a:prstGeom>
          <a:solidFill>
            <a:srgbClr val="000000">
              <a:alpha val="0"/>
            </a:srgbClr>
          </a:solidFill>
          <a:ln w="263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grpSp>
        <p:nvGrpSpPr>
          <p:cNvPr id="17" name="Grupo 16"/>
          <p:cNvGrpSpPr/>
          <p:nvPr/>
        </p:nvGrpSpPr>
        <p:grpSpPr>
          <a:xfrm rot="20480407">
            <a:off x="4841269" y="5186559"/>
            <a:ext cx="1804229" cy="539015"/>
            <a:chOff x="6218427" y="2653494"/>
            <a:chExt cx="1804229" cy="539015"/>
          </a:xfrm>
        </p:grpSpPr>
        <p:sp>
          <p:nvSpPr>
            <p:cNvPr id="18" name="Retângulo 17"/>
            <p:cNvSpPr/>
            <p:nvPr/>
          </p:nvSpPr>
          <p:spPr>
            <a:xfrm rot="19842922">
              <a:off x="6218427" y="2653494"/>
              <a:ext cx="298383" cy="539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Retângulo 18"/>
            <p:cNvSpPr/>
            <p:nvPr/>
          </p:nvSpPr>
          <p:spPr>
            <a:xfrm rot="3533538">
              <a:off x="6987940" y="1992666"/>
              <a:ext cx="336884" cy="1732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30" name="TextBox 29"/>
          <p:cNvSpPr txBox="1"/>
          <p:nvPr/>
        </p:nvSpPr>
        <p:spPr>
          <a:xfrm>
            <a:off x="827584" y="980728"/>
            <a:ext cx="184731" cy="369332"/>
          </a:xfrm>
          <a:prstGeom prst="rect">
            <a:avLst/>
          </a:prstGeom>
          <a:noFill/>
        </p:spPr>
        <p:txBody>
          <a:bodyPr wrap="none" rtlCol="0">
            <a:spAutoFit/>
          </a:bodyPr>
          <a:lstStyle/>
          <a:p>
            <a:endParaRPr lang="pt-BR" dirty="0"/>
          </a:p>
        </p:txBody>
      </p:sp>
      <p:sp>
        <p:nvSpPr>
          <p:cNvPr id="9" name="TextBox 8"/>
          <p:cNvSpPr txBox="1"/>
          <p:nvPr/>
        </p:nvSpPr>
        <p:spPr>
          <a:xfrm>
            <a:off x="543600" y="2736000"/>
            <a:ext cx="4154087" cy="2677656"/>
          </a:xfrm>
          <a:prstGeom prst="rect">
            <a:avLst/>
          </a:prstGeom>
          <a:noFill/>
        </p:spPr>
        <p:txBody>
          <a:bodyPr wrap="square" rtlCol="0">
            <a:spAutoFit/>
          </a:bodyPr>
          <a:lstStyle/>
          <a:p>
            <a:r>
              <a:rPr lang="pt-BR" sz="2400" dirty="0">
                <a:solidFill>
                  <a:schemeClr val="bg1"/>
                </a:solidFill>
              </a:rPr>
              <a:t>Selecionar todos os processos na fila “</a:t>
            </a:r>
            <a:r>
              <a:rPr lang="pt-BR" sz="2400" b="1" dirty="0">
                <a:solidFill>
                  <a:schemeClr val="bg1"/>
                </a:solidFill>
              </a:rPr>
              <a:t>Encaminhar para publicação”</a:t>
            </a:r>
            <a:r>
              <a:rPr lang="pt-BR" sz="2400" dirty="0">
                <a:solidFill>
                  <a:schemeClr val="bg1"/>
                </a:solidFill>
              </a:rPr>
              <a:t>, emitir relação e enviar para o DJE. </a:t>
            </a:r>
          </a:p>
          <a:p>
            <a:r>
              <a:rPr lang="pt-BR" sz="2400" dirty="0">
                <a:solidFill>
                  <a:schemeClr val="bg1"/>
                </a:solidFill>
              </a:rPr>
              <a:t>Selecionar todos os processos na tela de certificação de publicação, salvar e certificar.</a:t>
            </a:r>
          </a:p>
        </p:txBody>
      </p:sp>
      <p:sp>
        <p:nvSpPr>
          <p:cNvPr id="36" name="Espaço Reservado para Conteúdo 4"/>
          <p:cNvSpPr txBox="1">
            <a:spLocks/>
          </p:cNvSpPr>
          <p:nvPr/>
        </p:nvSpPr>
        <p:spPr>
          <a:xfrm>
            <a:off x="322884" y="304800"/>
            <a:ext cx="7754316" cy="640080"/>
          </a:xfrm>
          <a:prstGeom prst="rect">
            <a:avLst/>
          </a:prstGeom>
        </p:spPr>
        <p:txBody>
          <a:bodyPr vert="horz" lIns="91440" tIns="45720" rIns="91440" bIns="45720" rtlCol="0">
            <a:noAutofit/>
          </a:bodyPr>
          <a:lstStyle/>
          <a:p>
            <a:pPr marL="228600" indent="-228600">
              <a:lnSpc>
                <a:spcPct val="90000"/>
              </a:lnSpc>
              <a:spcBef>
                <a:spcPts val="1000"/>
              </a:spcBef>
            </a:pPr>
            <a:r>
              <a:rPr lang="pt-BR" sz="2800" dirty="0">
                <a:solidFill>
                  <a:schemeClr val="bg1"/>
                </a:solidFill>
              </a:rPr>
              <a:t>Exemplo de Funcionalidades do Catálogo do SAJ</a:t>
            </a:r>
          </a:p>
        </p:txBody>
      </p:sp>
      <p:sp>
        <p:nvSpPr>
          <p:cNvPr id="37"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Publicação e certificação em lote</a:t>
            </a:r>
          </a:p>
        </p:txBody>
      </p:sp>
      <p:pic>
        <p:nvPicPr>
          <p:cNvPr id="11"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
        <p:nvSpPr>
          <p:cNvPr id="20" name="Triângulo isósceles 19"/>
          <p:cNvSpPr/>
          <p:nvPr/>
        </p:nvSpPr>
        <p:spPr>
          <a:xfrm rot="5400000">
            <a:off x="6188771" y="2030963"/>
            <a:ext cx="415162" cy="278403"/>
          </a:xfrm>
          <a:prstGeom prst="triangle">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Retângulo 1"/>
          <p:cNvSpPr/>
          <p:nvPr/>
        </p:nvSpPr>
        <p:spPr>
          <a:xfrm>
            <a:off x="6530740" y="1989305"/>
            <a:ext cx="2699887" cy="1231106"/>
          </a:xfrm>
          <a:prstGeom prst="rect">
            <a:avLst/>
          </a:prstGeom>
        </p:spPr>
        <p:txBody>
          <a:bodyPr wrap="square">
            <a:spAutoFit/>
          </a:bodyPr>
          <a:lstStyle/>
          <a:p>
            <a:r>
              <a:rPr lang="pt-BR" sz="2400" b="1" i="1" dirty="0"/>
              <a:t>20 segundos</a:t>
            </a:r>
            <a:br>
              <a:rPr lang="pt-BR" sz="2400" b="1" i="1" dirty="0"/>
            </a:br>
            <a:r>
              <a:rPr lang="pt-BR" i="1" dirty="0"/>
              <a:t>para </a:t>
            </a:r>
            <a:r>
              <a:rPr lang="pt-BR" sz="3200" b="1" i="1" dirty="0"/>
              <a:t>100</a:t>
            </a:r>
            <a:r>
              <a:rPr lang="pt-BR" sz="2400" i="1" dirty="0"/>
              <a:t> </a:t>
            </a:r>
            <a:r>
              <a:rPr lang="pt-BR" i="1" dirty="0"/>
              <a:t>processos.</a:t>
            </a:r>
          </a:p>
          <a:p>
            <a:r>
              <a:rPr lang="pt-BR" i="1" dirty="0"/>
              <a:t>2 segundos por processo</a:t>
            </a:r>
          </a:p>
        </p:txBody>
      </p:sp>
    </p:spTree>
    <p:custDataLst>
      <p:tags r:id="rId1"/>
    </p:custDataLst>
    <p:extLst>
      <p:ext uri="{BB962C8B-B14F-4D97-AF65-F5344CB8AC3E}">
        <p14:creationId xmlns:p14="http://schemas.microsoft.com/office/powerpoint/2010/main" val="195754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
        <p:nvSpPr>
          <p:cNvPr id="9"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Publicação e certificação em lote</a:t>
            </a:r>
          </a:p>
        </p:txBody>
      </p:sp>
      <p:sp>
        <p:nvSpPr>
          <p:cNvPr id="8" name="CaixaDeTexto 7"/>
          <p:cNvSpPr txBox="1"/>
          <p:nvPr/>
        </p:nvSpPr>
        <p:spPr>
          <a:xfrm>
            <a:off x="2667156" y="2251034"/>
            <a:ext cx="2159566" cy="1938992"/>
          </a:xfrm>
          <a:prstGeom prst="rect">
            <a:avLst/>
          </a:prstGeom>
          <a:noFill/>
        </p:spPr>
        <p:txBody>
          <a:bodyPr wrap="none" rtlCol="0">
            <a:spAutoFit/>
          </a:bodyPr>
          <a:lstStyle/>
          <a:p>
            <a:r>
              <a:rPr lang="pt-BR" sz="12000" b="1" dirty="0"/>
              <a:t>15</a:t>
            </a:r>
            <a:r>
              <a:rPr lang="pt-BR" sz="6000" b="1" dirty="0"/>
              <a:t>h</a:t>
            </a:r>
          </a:p>
        </p:txBody>
      </p:sp>
      <p:sp>
        <p:nvSpPr>
          <p:cNvPr id="10" name="Triângulo isósceles 9"/>
          <p:cNvSpPr/>
          <p:nvPr/>
        </p:nvSpPr>
        <p:spPr>
          <a:xfrm rot="5400000">
            <a:off x="905961" y="1413485"/>
            <a:ext cx="698500" cy="468406"/>
          </a:xfrm>
          <a:prstGeom prst="triangle">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CaixaDeTexto 10"/>
          <p:cNvSpPr txBox="1"/>
          <p:nvPr/>
        </p:nvSpPr>
        <p:spPr>
          <a:xfrm>
            <a:off x="1567108" y="1349238"/>
            <a:ext cx="3213100" cy="461665"/>
          </a:xfrm>
          <a:prstGeom prst="rect">
            <a:avLst/>
          </a:prstGeom>
          <a:noFill/>
        </p:spPr>
        <p:txBody>
          <a:bodyPr wrap="square" rtlCol="0">
            <a:spAutoFit/>
          </a:bodyPr>
          <a:lstStyle/>
          <a:p>
            <a:r>
              <a:rPr lang="pt-BR" sz="2400" b="1" dirty="0"/>
              <a:t>ECONOMIA DE TEMPO</a:t>
            </a:r>
          </a:p>
        </p:txBody>
      </p:sp>
      <p:sp>
        <p:nvSpPr>
          <p:cNvPr id="13" name="Retângulo 12"/>
          <p:cNvSpPr/>
          <p:nvPr/>
        </p:nvSpPr>
        <p:spPr>
          <a:xfrm flipV="1">
            <a:off x="1554408" y="1797866"/>
            <a:ext cx="5436000" cy="180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dirty="0"/>
          </a:p>
        </p:txBody>
      </p:sp>
      <p:grpSp>
        <p:nvGrpSpPr>
          <p:cNvPr id="15" name="Grupo 14"/>
          <p:cNvGrpSpPr/>
          <p:nvPr/>
        </p:nvGrpSpPr>
        <p:grpSpPr>
          <a:xfrm>
            <a:off x="1562620" y="2970140"/>
            <a:ext cx="638815" cy="638815"/>
            <a:chOff x="7035800" y="469900"/>
            <a:chExt cx="1676400" cy="1676400"/>
          </a:xfrm>
        </p:grpSpPr>
        <p:sp>
          <p:nvSpPr>
            <p:cNvPr id="16" name="Elipse 15"/>
            <p:cNvSpPr/>
            <p:nvPr/>
          </p:nvSpPr>
          <p:spPr>
            <a:xfrm>
              <a:off x="7035800" y="469900"/>
              <a:ext cx="1676400" cy="1676400"/>
            </a:xfrm>
            <a:prstGeom prst="ellipse">
              <a:avLst/>
            </a:prstGeom>
            <a:noFill/>
            <a:ln w="107950">
              <a:solidFill>
                <a:srgbClr val="E12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17" name="Conector de seta reta 16"/>
            <p:cNvCxnSpPr/>
            <p:nvPr/>
          </p:nvCxnSpPr>
          <p:spPr>
            <a:xfrm>
              <a:off x="7786370" y="876019"/>
              <a:ext cx="0" cy="622300"/>
            </a:xfrm>
            <a:prstGeom prst="straightConnector1">
              <a:avLst/>
            </a:prstGeom>
            <a:ln w="73025"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 name="Conector de seta reta 17"/>
            <p:cNvCxnSpPr/>
            <p:nvPr/>
          </p:nvCxnSpPr>
          <p:spPr>
            <a:xfrm flipH="1" flipV="1">
              <a:off x="7689195" y="1411155"/>
              <a:ext cx="516032" cy="3430"/>
            </a:xfrm>
            <a:prstGeom prst="straightConnector1">
              <a:avLst/>
            </a:prstGeom>
            <a:ln w="76200"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19" name="Grupo 18"/>
          <p:cNvGrpSpPr/>
          <p:nvPr/>
        </p:nvGrpSpPr>
        <p:grpSpPr>
          <a:xfrm>
            <a:off x="-1482789" y="4328899"/>
            <a:ext cx="6338124" cy="7325840"/>
            <a:chOff x="4560715" y="2553886"/>
            <a:chExt cx="5508192" cy="6350971"/>
          </a:xfrm>
        </p:grpSpPr>
        <p:sp>
          <p:nvSpPr>
            <p:cNvPr id="20" name="Retângulo 7"/>
            <p:cNvSpPr/>
            <p:nvPr/>
          </p:nvSpPr>
          <p:spPr>
            <a:xfrm>
              <a:off x="4560715" y="2553886"/>
              <a:ext cx="2155041" cy="4100891"/>
            </a:xfrm>
            <a:custGeom>
              <a:avLst/>
              <a:gdLst>
                <a:gd name="connsiteX0" fmla="*/ 0 w 1037230"/>
                <a:gd name="connsiteY0" fmla="*/ 0 h 1985749"/>
                <a:gd name="connsiteX1" fmla="*/ 1037230 w 1037230"/>
                <a:gd name="connsiteY1" fmla="*/ 0 h 1985749"/>
                <a:gd name="connsiteX2" fmla="*/ 1037230 w 1037230"/>
                <a:gd name="connsiteY2" fmla="*/ 1985749 h 1985749"/>
                <a:gd name="connsiteX3" fmla="*/ 0 w 1037230"/>
                <a:gd name="connsiteY3" fmla="*/ 1985749 h 1985749"/>
                <a:gd name="connsiteX4" fmla="*/ 0 w 1037230"/>
                <a:gd name="connsiteY4" fmla="*/ 0 h 1985749"/>
                <a:gd name="connsiteX0" fmla="*/ 1187355 w 2224585"/>
                <a:gd name="connsiteY0" fmla="*/ 0 h 2122227"/>
                <a:gd name="connsiteX1" fmla="*/ 2224585 w 2224585"/>
                <a:gd name="connsiteY1" fmla="*/ 0 h 2122227"/>
                <a:gd name="connsiteX2" fmla="*/ 2224585 w 2224585"/>
                <a:gd name="connsiteY2" fmla="*/ 1985749 h 2122227"/>
                <a:gd name="connsiteX3" fmla="*/ 0 w 2224585"/>
                <a:gd name="connsiteY3" fmla="*/ 2122227 h 2122227"/>
                <a:gd name="connsiteX4" fmla="*/ 1187355 w 2224585"/>
                <a:gd name="connsiteY4" fmla="*/ 0 h 2122227"/>
                <a:gd name="connsiteX0" fmla="*/ 1037230 w 2224585"/>
                <a:gd name="connsiteY0" fmla="*/ 0 h 2354239"/>
                <a:gd name="connsiteX1" fmla="*/ 2224585 w 2224585"/>
                <a:gd name="connsiteY1" fmla="*/ 232012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2224585"/>
                <a:gd name="connsiteY0" fmla="*/ 0 h 2354239"/>
                <a:gd name="connsiteX1" fmla="*/ 1364776 w 2224585"/>
                <a:gd name="connsiteY1" fmla="*/ 177421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1364776"/>
                <a:gd name="connsiteY0" fmla="*/ 0 h 2354239"/>
                <a:gd name="connsiteX1" fmla="*/ 1364776 w 1364776"/>
                <a:gd name="connsiteY1" fmla="*/ 177421 h 2354239"/>
                <a:gd name="connsiteX2" fmla="*/ 723332 w 1364776"/>
                <a:gd name="connsiteY2" fmla="*/ 1098644 h 2354239"/>
                <a:gd name="connsiteX3" fmla="*/ 0 w 1364776"/>
                <a:gd name="connsiteY3" fmla="*/ 2354239 h 2354239"/>
                <a:gd name="connsiteX4" fmla="*/ 1037230 w 1364776"/>
                <a:gd name="connsiteY4" fmla="*/ 0 h 2354239"/>
                <a:gd name="connsiteX0" fmla="*/ 1037230 w 1282889"/>
                <a:gd name="connsiteY0" fmla="*/ 0 h 2354239"/>
                <a:gd name="connsiteX1" fmla="*/ 1282889 w 1282889"/>
                <a:gd name="connsiteY1" fmla="*/ 150125 h 2354239"/>
                <a:gd name="connsiteX2" fmla="*/ 723332 w 1282889"/>
                <a:gd name="connsiteY2" fmla="*/ 1098644 h 2354239"/>
                <a:gd name="connsiteX3" fmla="*/ 0 w 1282889"/>
                <a:gd name="connsiteY3" fmla="*/ 2354239 h 2354239"/>
                <a:gd name="connsiteX4" fmla="*/ 1037230 w 1282889"/>
                <a:gd name="connsiteY4" fmla="*/ 0 h 2354239"/>
                <a:gd name="connsiteX0" fmla="*/ 1037230 w 1282889"/>
                <a:gd name="connsiteY0" fmla="*/ 0 h 2354239"/>
                <a:gd name="connsiteX1" fmla="*/ 1282889 w 1282889"/>
                <a:gd name="connsiteY1" fmla="*/ 150125 h 2354239"/>
                <a:gd name="connsiteX2" fmla="*/ 0 w 1282889"/>
                <a:gd name="connsiteY2" fmla="*/ 2354239 h 2354239"/>
                <a:gd name="connsiteX3" fmla="*/ 1037230 w 1282889"/>
                <a:gd name="connsiteY3" fmla="*/ 0 h 2354239"/>
                <a:gd name="connsiteX0" fmla="*/ 1064525 w 1310184"/>
                <a:gd name="connsiteY0" fmla="*/ 0 h 1908412"/>
                <a:gd name="connsiteX1" fmla="*/ 1310184 w 1310184"/>
                <a:gd name="connsiteY1" fmla="*/ 150125 h 1908412"/>
                <a:gd name="connsiteX2" fmla="*/ 0 w 1310184"/>
                <a:gd name="connsiteY2" fmla="*/ 1908412 h 1908412"/>
                <a:gd name="connsiteX3" fmla="*/ 1064525 w 1310184"/>
                <a:gd name="connsiteY3" fmla="*/ 0 h 1908412"/>
                <a:gd name="connsiteX0" fmla="*/ 905301 w 1150960"/>
                <a:gd name="connsiteY0" fmla="*/ 0 h 2135874"/>
                <a:gd name="connsiteX1" fmla="*/ 1150960 w 1150960"/>
                <a:gd name="connsiteY1" fmla="*/ 150125 h 2135874"/>
                <a:gd name="connsiteX2" fmla="*/ 0 w 1150960"/>
                <a:gd name="connsiteY2" fmla="*/ 2135874 h 2135874"/>
                <a:gd name="connsiteX3" fmla="*/ 905301 w 1150960"/>
                <a:gd name="connsiteY3" fmla="*/ 0 h 2135874"/>
                <a:gd name="connsiteX0" fmla="*/ 1000836 w 1246495"/>
                <a:gd name="connsiteY0" fmla="*/ 0 h 2363336"/>
                <a:gd name="connsiteX1" fmla="*/ 1246495 w 1246495"/>
                <a:gd name="connsiteY1" fmla="*/ 150125 h 2363336"/>
                <a:gd name="connsiteX2" fmla="*/ 0 w 1246495"/>
                <a:gd name="connsiteY2" fmla="*/ 2363336 h 2363336"/>
                <a:gd name="connsiteX3" fmla="*/ 1000836 w 1246495"/>
                <a:gd name="connsiteY3" fmla="*/ 0 h 2363336"/>
                <a:gd name="connsiteX0" fmla="*/ 1000836 w 1241946"/>
                <a:gd name="connsiteY0" fmla="*/ 0 h 2363336"/>
                <a:gd name="connsiteX1" fmla="*/ 1241946 w 1241946"/>
                <a:gd name="connsiteY1" fmla="*/ 113731 h 2363336"/>
                <a:gd name="connsiteX2" fmla="*/ 0 w 1241946"/>
                <a:gd name="connsiteY2" fmla="*/ 2363336 h 2363336"/>
                <a:gd name="connsiteX3" fmla="*/ 1000836 w 1241946"/>
                <a:gd name="connsiteY3" fmla="*/ 0 h 2363336"/>
              </a:gdLst>
              <a:ahLst/>
              <a:cxnLst>
                <a:cxn ang="0">
                  <a:pos x="connsiteX0" y="connsiteY0"/>
                </a:cxn>
                <a:cxn ang="0">
                  <a:pos x="connsiteX1" y="connsiteY1"/>
                </a:cxn>
                <a:cxn ang="0">
                  <a:pos x="connsiteX2" y="connsiteY2"/>
                </a:cxn>
                <a:cxn ang="0">
                  <a:pos x="connsiteX3" y="connsiteY3"/>
                </a:cxn>
              </a:cxnLst>
              <a:rect l="l" t="t" r="r" b="b"/>
              <a:pathLst>
                <a:path w="1241946" h="2363336">
                  <a:moveTo>
                    <a:pt x="1000836" y="0"/>
                  </a:moveTo>
                  <a:lnTo>
                    <a:pt x="1241946" y="113731"/>
                  </a:lnTo>
                  <a:lnTo>
                    <a:pt x="0" y="2363336"/>
                  </a:lnTo>
                  <a:lnTo>
                    <a:pt x="100083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21" name="Retângulo 7"/>
            <p:cNvSpPr/>
            <p:nvPr/>
          </p:nvSpPr>
          <p:spPr>
            <a:xfrm rot="535073">
              <a:off x="5037820" y="2766425"/>
              <a:ext cx="2077770" cy="3863677"/>
            </a:xfrm>
            <a:custGeom>
              <a:avLst/>
              <a:gdLst>
                <a:gd name="connsiteX0" fmla="*/ 0 w 1037230"/>
                <a:gd name="connsiteY0" fmla="*/ 0 h 1985749"/>
                <a:gd name="connsiteX1" fmla="*/ 1037230 w 1037230"/>
                <a:gd name="connsiteY1" fmla="*/ 0 h 1985749"/>
                <a:gd name="connsiteX2" fmla="*/ 1037230 w 1037230"/>
                <a:gd name="connsiteY2" fmla="*/ 1985749 h 1985749"/>
                <a:gd name="connsiteX3" fmla="*/ 0 w 1037230"/>
                <a:gd name="connsiteY3" fmla="*/ 1985749 h 1985749"/>
                <a:gd name="connsiteX4" fmla="*/ 0 w 1037230"/>
                <a:gd name="connsiteY4" fmla="*/ 0 h 1985749"/>
                <a:gd name="connsiteX0" fmla="*/ 1187355 w 2224585"/>
                <a:gd name="connsiteY0" fmla="*/ 0 h 2122227"/>
                <a:gd name="connsiteX1" fmla="*/ 2224585 w 2224585"/>
                <a:gd name="connsiteY1" fmla="*/ 0 h 2122227"/>
                <a:gd name="connsiteX2" fmla="*/ 2224585 w 2224585"/>
                <a:gd name="connsiteY2" fmla="*/ 1985749 h 2122227"/>
                <a:gd name="connsiteX3" fmla="*/ 0 w 2224585"/>
                <a:gd name="connsiteY3" fmla="*/ 2122227 h 2122227"/>
                <a:gd name="connsiteX4" fmla="*/ 1187355 w 2224585"/>
                <a:gd name="connsiteY4" fmla="*/ 0 h 2122227"/>
                <a:gd name="connsiteX0" fmla="*/ 1037230 w 2224585"/>
                <a:gd name="connsiteY0" fmla="*/ 0 h 2354239"/>
                <a:gd name="connsiteX1" fmla="*/ 2224585 w 2224585"/>
                <a:gd name="connsiteY1" fmla="*/ 232012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2224585"/>
                <a:gd name="connsiteY0" fmla="*/ 0 h 2354239"/>
                <a:gd name="connsiteX1" fmla="*/ 1364776 w 2224585"/>
                <a:gd name="connsiteY1" fmla="*/ 177421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1364776"/>
                <a:gd name="connsiteY0" fmla="*/ 0 h 2354239"/>
                <a:gd name="connsiteX1" fmla="*/ 1364776 w 1364776"/>
                <a:gd name="connsiteY1" fmla="*/ 177421 h 2354239"/>
                <a:gd name="connsiteX2" fmla="*/ 723332 w 1364776"/>
                <a:gd name="connsiteY2" fmla="*/ 1098644 h 2354239"/>
                <a:gd name="connsiteX3" fmla="*/ 0 w 1364776"/>
                <a:gd name="connsiteY3" fmla="*/ 2354239 h 2354239"/>
                <a:gd name="connsiteX4" fmla="*/ 1037230 w 1364776"/>
                <a:gd name="connsiteY4" fmla="*/ 0 h 2354239"/>
                <a:gd name="connsiteX0" fmla="*/ 1037230 w 1282889"/>
                <a:gd name="connsiteY0" fmla="*/ 0 h 2354239"/>
                <a:gd name="connsiteX1" fmla="*/ 1282889 w 1282889"/>
                <a:gd name="connsiteY1" fmla="*/ 150125 h 2354239"/>
                <a:gd name="connsiteX2" fmla="*/ 723332 w 1282889"/>
                <a:gd name="connsiteY2" fmla="*/ 1098644 h 2354239"/>
                <a:gd name="connsiteX3" fmla="*/ 0 w 1282889"/>
                <a:gd name="connsiteY3" fmla="*/ 2354239 h 2354239"/>
                <a:gd name="connsiteX4" fmla="*/ 1037230 w 1282889"/>
                <a:gd name="connsiteY4" fmla="*/ 0 h 2354239"/>
                <a:gd name="connsiteX0" fmla="*/ 1037230 w 1282889"/>
                <a:gd name="connsiteY0" fmla="*/ 0 h 2354239"/>
                <a:gd name="connsiteX1" fmla="*/ 1282889 w 1282889"/>
                <a:gd name="connsiteY1" fmla="*/ 150125 h 2354239"/>
                <a:gd name="connsiteX2" fmla="*/ 0 w 1282889"/>
                <a:gd name="connsiteY2" fmla="*/ 2354239 h 2354239"/>
                <a:gd name="connsiteX3" fmla="*/ 1037230 w 1282889"/>
                <a:gd name="connsiteY3" fmla="*/ 0 h 2354239"/>
                <a:gd name="connsiteX0" fmla="*/ 928316 w 1173975"/>
                <a:gd name="connsiteY0" fmla="*/ 0 h 2226630"/>
                <a:gd name="connsiteX1" fmla="*/ 1173975 w 1173975"/>
                <a:gd name="connsiteY1" fmla="*/ 150125 h 2226630"/>
                <a:gd name="connsiteX2" fmla="*/ 0 w 1173975"/>
                <a:gd name="connsiteY2" fmla="*/ 2226630 h 2226630"/>
                <a:gd name="connsiteX3" fmla="*/ 928316 w 1173975"/>
                <a:gd name="connsiteY3" fmla="*/ 0 h 2226630"/>
                <a:gd name="connsiteX0" fmla="*/ 928316 w 1197415"/>
                <a:gd name="connsiteY0" fmla="*/ 0 h 2226630"/>
                <a:gd name="connsiteX1" fmla="*/ 1197415 w 1197415"/>
                <a:gd name="connsiteY1" fmla="*/ 123422 h 2226630"/>
                <a:gd name="connsiteX2" fmla="*/ 0 w 1197415"/>
                <a:gd name="connsiteY2" fmla="*/ 2226630 h 2226630"/>
                <a:gd name="connsiteX3" fmla="*/ 928316 w 1197415"/>
                <a:gd name="connsiteY3" fmla="*/ 0 h 2226630"/>
              </a:gdLst>
              <a:ahLst/>
              <a:cxnLst>
                <a:cxn ang="0">
                  <a:pos x="connsiteX0" y="connsiteY0"/>
                </a:cxn>
                <a:cxn ang="0">
                  <a:pos x="connsiteX1" y="connsiteY1"/>
                </a:cxn>
                <a:cxn ang="0">
                  <a:pos x="connsiteX2" y="connsiteY2"/>
                </a:cxn>
                <a:cxn ang="0">
                  <a:pos x="connsiteX3" y="connsiteY3"/>
                </a:cxn>
              </a:cxnLst>
              <a:rect l="l" t="t" r="r" b="b"/>
              <a:pathLst>
                <a:path w="1197415" h="2226630">
                  <a:moveTo>
                    <a:pt x="928316" y="0"/>
                  </a:moveTo>
                  <a:lnTo>
                    <a:pt x="1197415" y="123422"/>
                  </a:lnTo>
                  <a:lnTo>
                    <a:pt x="0" y="2226630"/>
                  </a:lnTo>
                  <a:lnTo>
                    <a:pt x="92831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22" name="Retângulo 21"/>
            <p:cNvSpPr/>
            <p:nvPr/>
          </p:nvSpPr>
          <p:spPr>
            <a:xfrm rot="18697769">
              <a:off x="5513697" y="4349647"/>
              <a:ext cx="4554266" cy="4556154"/>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grpSp>
    </p:spTree>
    <p:custDataLst>
      <p:tags r:id="rId1"/>
    </p:custDataLst>
    <p:extLst>
      <p:ext uri="{BB962C8B-B14F-4D97-AF65-F5344CB8AC3E}">
        <p14:creationId xmlns:p14="http://schemas.microsoft.com/office/powerpoint/2010/main" val="70961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9144000" cy="88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10" name="Retângulo 9"/>
          <p:cNvSpPr/>
          <p:nvPr/>
        </p:nvSpPr>
        <p:spPr>
          <a:xfrm>
            <a:off x="152400" y="5967663"/>
            <a:ext cx="9144000" cy="8903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6" name="Espaço Reservado para Conteúdo 4"/>
          <p:cNvSpPr>
            <a:spLocks noGrp="1"/>
          </p:cNvSpPr>
          <p:nvPr>
            <p:ph idx="1"/>
          </p:nvPr>
        </p:nvSpPr>
        <p:spPr>
          <a:xfrm>
            <a:off x="3927108" y="2209416"/>
            <a:ext cx="5055344" cy="3353985"/>
          </a:xfrm>
        </p:spPr>
        <p:txBody>
          <a:bodyPr>
            <a:normAutofit/>
          </a:bodyPr>
          <a:lstStyle/>
          <a:p>
            <a:pPr marL="0" indent="0" algn="ctr">
              <a:lnSpc>
                <a:spcPct val="100000"/>
              </a:lnSpc>
              <a:spcBef>
                <a:spcPts val="0"/>
              </a:spcBef>
              <a:buNone/>
            </a:pPr>
            <a:r>
              <a:rPr lang="pt-BR" sz="4400" b="1" dirty="0">
                <a:effectLst>
                  <a:outerShdw blurRad="38100" dist="38100" dir="2700000" algn="tl">
                    <a:srgbClr val="000000">
                      <a:alpha val="43137"/>
                    </a:srgbClr>
                  </a:outerShdw>
                </a:effectLst>
              </a:rPr>
              <a:t>ARQUIVAMENTO</a:t>
            </a:r>
            <a:br>
              <a:rPr lang="pt-BR" sz="4400" b="1" dirty="0">
                <a:effectLst>
                  <a:outerShdw blurRad="38100" dist="38100" dir="2700000" algn="tl">
                    <a:srgbClr val="000000">
                      <a:alpha val="43137"/>
                    </a:srgbClr>
                  </a:outerShdw>
                </a:effectLst>
              </a:rPr>
            </a:br>
            <a:r>
              <a:rPr lang="pt-BR" sz="4400" b="1" dirty="0">
                <a:effectLst>
                  <a:outerShdw blurRad="38100" dist="38100" dir="2700000" algn="tl">
                    <a:srgbClr val="000000">
                      <a:alpha val="43137"/>
                    </a:srgbClr>
                  </a:outerShdw>
                </a:effectLst>
              </a:rPr>
              <a:t>E GERAÇÃO DE CERTIDÕES EM LOTE (FÍSICO)</a:t>
            </a:r>
          </a:p>
        </p:txBody>
      </p:sp>
      <p:sp>
        <p:nvSpPr>
          <p:cNvPr id="7" name="Retângulo 6"/>
          <p:cNvSpPr/>
          <p:nvPr/>
        </p:nvSpPr>
        <p:spPr>
          <a:xfrm rot="18761092">
            <a:off x="-2374937" y="899056"/>
            <a:ext cx="5328000" cy="5328731"/>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8" name="CaixaDeTexto 7"/>
          <p:cNvSpPr txBox="1"/>
          <p:nvPr/>
        </p:nvSpPr>
        <p:spPr>
          <a:xfrm>
            <a:off x="346842" y="1009858"/>
            <a:ext cx="2869696" cy="6447919"/>
          </a:xfrm>
          <a:prstGeom prst="rect">
            <a:avLst/>
          </a:prstGeom>
          <a:noFill/>
        </p:spPr>
        <p:txBody>
          <a:bodyPr wrap="none" rtlCol="0">
            <a:spAutoFit/>
          </a:bodyPr>
          <a:lstStyle/>
          <a:p>
            <a:r>
              <a:rPr lang="pt-BR" sz="41300" b="1" dirty="0">
                <a:solidFill>
                  <a:schemeClr val="bg1"/>
                </a:solidFill>
                <a:latin typeface="Calibri" panose="020F0502020204030204" pitchFamily="34" charset="0"/>
              </a:rPr>
              <a:t>2</a:t>
            </a:r>
          </a:p>
        </p:txBody>
      </p:sp>
    </p:spTree>
    <p:custDataLst>
      <p:tags r:id="rId1"/>
    </p:custDataLst>
    <p:extLst>
      <p:ext uri="{BB962C8B-B14F-4D97-AF65-F5344CB8AC3E}">
        <p14:creationId xmlns:p14="http://schemas.microsoft.com/office/powerpoint/2010/main" val="286342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7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6" dur="75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827584" y="980728"/>
            <a:ext cx="184731" cy="369332"/>
          </a:xfrm>
          <a:prstGeom prst="rect">
            <a:avLst/>
          </a:prstGeom>
          <a:noFill/>
        </p:spPr>
        <p:txBody>
          <a:bodyPr wrap="none" rtlCol="0">
            <a:spAutoFit/>
          </a:bodyPr>
          <a:lstStyle/>
          <a:p>
            <a:endParaRPr lang="pt-BR" dirty="0"/>
          </a:p>
        </p:txBody>
      </p:sp>
      <p:sp>
        <p:nvSpPr>
          <p:cNvPr id="21" name="Rectangle 20"/>
          <p:cNvSpPr/>
          <p:nvPr/>
        </p:nvSpPr>
        <p:spPr>
          <a:xfrm>
            <a:off x="600842" y="1723239"/>
            <a:ext cx="2897102" cy="646331"/>
          </a:xfrm>
          <a:prstGeom prst="rect">
            <a:avLst/>
          </a:prstGeom>
        </p:spPr>
        <p:txBody>
          <a:bodyPr wrap="square">
            <a:spAutoFit/>
          </a:bodyPr>
          <a:lstStyle/>
          <a:p>
            <a:pPr algn="ctr"/>
            <a:r>
              <a:rPr lang="pt-BR" sz="3600" b="1" dirty="0">
                <a:solidFill>
                  <a:schemeClr val="bg1"/>
                </a:solidFill>
                <a:latin typeface="+mj-lt"/>
              </a:rPr>
              <a:t>Importância</a:t>
            </a:r>
          </a:p>
        </p:txBody>
      </p:sp>
      <p:sp>
        <p:nvSpPr>
          <p:cNvPr id="36" name="Espaço Reservado para Conteúdo 4"/>
          <p:cNvSpPr txBox="1">
            <a:spLocks/>
          </p:cNvSpPr>
          <p:nvPr/>
        </p:nvSpPr>
        <p:spPr>
          <a:xfrm>
            <a:off x="322884" y="304800"/>
            <a:ext cx="7754316" cy="640080"/>
          </a:xfrm>
          <a:prstGeom prst="rect">
            <a:avLst/>
          </a:prstGeom>
        </p:spPr>
        <p:txBody>
          <a:bodyPr vert="horz" lIns="91440" tIns="45720" rIns="91440" bIns="45720" rtlCol="0">
            <a:noAutofit/>
          </a:bodyPr>
          <a:lstStyle/>
          <a:p>
            <a:pPr marL="228600" indent="-228600">
              <a:lnSpc>
                <a:spcPct val="90000"/>
              </a:lnSpc>
              <a:spcBef>
                <a:spcPts val="1000"/>
              </a:spcBef>
            </a:pPr>
            <a:r>
              <a:rPr lang="pt-BR" sz="2800" dirty="0">
                <a:solidFill>
                  <a:schemeClr val="bg1"/>
                </a:solidFill>
              </a:rPr>
              <a:t>Exemplo de Funcionalidades do Catálogo do SAJ</a:t>
            </a:r>
          </a:p>
        </p:txBody>
      </p:sp>
      <p:sp>
        <p:nvSpPr>
          <p:cNvPr id="37"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2800" dirty="0">
                <a:latin typeface="Calibri" panose="020F0502020204030204" pitchFamily="34" charset="0"/>
              </a:rPr>
              <a:t>Arquivamento e geração de certidões em lote (físico)</a:t>
            </a:r>
          </a:p>
        </p:txBody>
      </p:sp>
      <p:pic>
        <p:nvPicPr>
          <p:cNvPr id="10"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grpSp>
        <p:nvGrpSpPr>
          <p:cNvPr id="11" name="Group 35"/>
          <p:cNvGrpSpPr/>
          <p:nvPr/>
        </p:nvGrpSpPr>
        <p:grpSpPr>
          <a:xfrm>
            <a:off x="367552" y="1608361"/>
            <a:ext cx="5551986" cy="4903004"/>
            <a:chOff x="2194271" y="1423409"/>
            <a:chExt cx="5464869" cy="4819382"/>
          </a:xfrm>
        </p:grpSpPr>
        <p:sp>
          <p:nvSpPr>
            <p:cNvPr id="12" name="Rectangle 30"/>
            <p:cNvSpPr/>
            <p:nvPr/>
          </p:nvSpPr>
          <p:spPr>
            <a:xfrm>
              <a:off x="2195735" y="1423409"/>
              <a:ext cx="5463405" cy="8492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800" dirty="0">
                <a:solidFill>
                  <a:schemeClr val="bg1"/>
                </a:solidFill>
              </a:endParaRPr>
            </a:p>
          </p:txBody>
        </p:sp>
        <p:sp>
          <p:nvSpPr>
            <p:cNvPr id="13" name="Rectangle 26"/>
            <p:cNvSpPr/>
            <p:nvPr/>
          </p:nvSpPr>
          <p:spPr>
            <a:xfrm>
              <a:off x="2194271" y="2298125"/>
              <a:ext cx="5460552" cy="3944666"/>
            </a:xfrm>
            <a:prstGeom prst="rect">
              <a:avLst/>
            </a:prstGeom>
            <a:solidFill>
              <a:srgbClr val="DC0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Rectangle 20"/>
            <p:cNvSpPr/>
            <p:nvPr/>
          </p:nvSpPr>
          <p:spPr>
            <a:xfrm>
              <a:off x="2402992" y="1544578"/>
              <a:ext cx="3287689" cy="632377"/>
            </a:xfrm>
            <a:prstGeom prst="rect">
              <a:avLst/>
            </a:prstGeom>
          </p:spPr>
          <p:txBody>
            <a:bodyPr wrap="square">
              <a:spAutoFit/>
            </a:bodyPr>
            <a:lstStyle/>
            <a:p>
              <a:r>
                <a:rPr lang="pt-BR" sz="3600" b="1" dirty="0">
                  <a:solidFill>
                    <a:schemeClr val="bg1"/>
                  </a:solidFill>
                  <a:latin typeface="Calibri" panose="020F0502020204030204" pitchFamily="34" charset="0"/>
                </a:rPr>
                <a:t>IMPORTÂNCIA</a:t>
              </a:r>
            </a:p>
          </p:txBody>
        </p:sp>
      </p:grpSp>
      <p:sp>
        <p:nvSpPr>
          <p:cNvPr id="9" name="TextBox 8"/>
          <p:cNvSpPr txBox="1"/>
          <p:nvPr/>
        </p:nvSpPr>
        <p:spPr>
          <a:xfrm>
            <a:off x="543600" y="2736000"/>
            <a:ext cx="4023460" cy="1569660"/>
          </a:xfrm>
          <a:prstGeom prst="rect">
            <a:avLst/>
          </a:prstGeom>
          <a:noFill/>
        </p:spPr>
        <p:txBody>
          <a:bodyPr wrap="square" rtlCol="0">
            <a:spAutoFit/>
          </a:bodyPr>
          <a:lstStyle/>
          <a:p>
            <a:r>
              <a:rPr lang="pt-BR" sz="3200" dirty="0">
                <a:solidFill>
                  <a:schemeClr val="bg1"/>
                </a:solidFill>
              </a:rPr>
              <a:t>Ganho de velocidade no arquivamento e na emissão de certidões. </a:t>
            </a:r>
          </a:p>
        </p:txBody>
      </p:sp>
      <p:sp>
        <p:nvSpPr>
          <p:cNvPr id="17" name="Elipse 16"/>
          <p:cNvSpPr/>
          <p:nvPr/>
        </p:nvSpPr>
        <p:spPr>
          <a:xfrm>
            <a:off x="4294603" y="4537272"/>
            <a:ext cx="2229594" cy="2229595"/>
          </a:xfrm>
          <a:prstGeom prst="ellipse">
            <a:avLst/>
          </a:prstGeom>
          <a:solidFill>
            <a:srgbClr val="000000">
              <a:alpha val="0"/>
            </a:srgbClr>
          </a:solidFill>
          <a:ln w="263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sp>
        <p:nvSpPr>
          <p:cNvPr id="18" name="CaixaDeTexto 17"/>
          <p:cNvSpPr txBox="1"/>
          <p:nvPr/>
        </p:nvSpPr>
        <p:spPr>
          <a:xfrm>
            <a:off x="4867851" y="4308625"/>
            <a:ext cx="723833" cy="2646878"/>
          </a:xfrm>
          <a:prstGeom prst="rect">
            <a:avLst/>
          </a:prstGeom>
          <a:noFill/>
        </p:spPr>
        <p:txBody>
          <a:bodyPr wrap="square" rtlCol="0">
            <a:spAutoFit/>
          </a:bodyPr>
          <a:lstStyle/>
          <a:p>
            <a:r>
              <a:rPr lang="pt-BR" sz="16600" b="1" dirty="0">
                <a:solidFill>
                  <a:schemeClr val="bg1"/>
                </a:solidFill>
              </a:rPr>
              <a:t>!</a:t>
            </a:r>
          </a:p>
        </p:txBody>
      </p:sp>
    </p:spTree>
    <p:custDataLst>
      <p:tags r:id="rId1"/>
    </p:custDataLst>
    <p:extLst>
      <p:ext uri="{BB962C8B-B14F-4D97-AF65-F5344CB8AC3E}">
        <p14:creationId xmlns:p14="http://schemas.microsoft.com/office/powerpoint/2010/main" val="42927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35"/>
          <p:cNvGrpSpPr/>
          <p:nvPr/>
        </p:nvGrpSpPr>
        <p:grpSpPr>
          <a:xfrm>
            <a:off x="367553" y="1608361"/>
            <a:ext cx="5549153" cy="4903004"/>
            <a:chOff x="2194272" y="1423409"/>
            <a:chExt cx="8321069" cy="4819382"/>
          </a:xfrm>
        </p:grpSpPr>
        <p:sp>
          <p:nvSpPr>
            <p:cNvPr id="13" name="Rectangle 30"/>
            <p:cNvSpPr/>
            <p:nvPr/>
          </p:nvSpPr>
          <p:spPr>
            <a:xfrm>
              <a:off x="2195735" y="1423409"/>
              <a:ext cx="8319606" cy="8492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800" dirty="0">
                <a:solidFill>
                  <a:schemeClr val="bg1"/>
                </a:solidFill>
              </a:endParaRPr>
            </a:p>
          </p:txBody>
        </p:sp>
        <p:sp>
          <p:nvSpPr>
            <p:cNvPr id="14" name="Rectangle 26"/>
            <p:cNvSpPr/>
            <p:nvPr/>
          </p:nvSpPr>
          <p:spPr>
            <a:xfrm>
              <a:off x="2194272" y="2298125"/>
              <a:ext cx="8321069" cy="3944666"/>
            </a:xfrm>
            <a:prstGeom prst="rect">
              <a:avLst/>
            </a:prstGeom>
            <a:solidFill>
              <a:srgbClr val="DC0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ctangle 20"/>
            <p:cNvSpPr/>
            <p:nvPr/>
          </p:nvSpPr>
          <p:spPr>
            <a:xfrm>
              <a:off x="2512241" y="1544578"/>
              <a:ext cx="7212397" cy="635308"/>
            </a:xfrm>
            <a:prstGeom prst="rect">
              <a:avLst/>
            </a:prstGeom>
          </p:spPr>
          <p:txBody>
            <a:bodyPr wrap="square">
              <a:spAutoFit/>
            </a:bodyPr>
            <a:lstStyle/>
            <a:p>
              <a:r>
                <a:rPr lang="pt-BR" sz="3600" b="1" dirty="0">
                  <a:solidFill>
                    <a:schemeClr val="bg1"/>
                  </a:solidFill>
                  <a:latin typeface="Calibri" panose="020F0502020204030204" pitchFamily="34" charset="0"/>
                </a:rPr>
                <a:t>NÃO RECOMENDADO</a:t>
              </a:r>
            </a:p>
          </p:txBody>
        </p:sp>
      </p:grpSp>
      <p:sp>
        <p:nvSpPr>
          <p:cNvPr id="16" name="Elipse 15"/>
          <p:cNvSpPr/>
          <p:nvPr/>
        </p:nvSpPr>
        <p:spPr>
          <a:xfrm>
            <a:off x="4326780" y="4490468"/>
            <a:ext cx="2229594" cy="2229595"/>
          </a:xfrm>
          <a:prstGeom prst="ellipse">
            <a:avLst/>
          </a:prstGeom>
          <a:solidFill>
            <a:srgbClr val="000000">
              <a:alpha val="0"/>
            </a:srgbClr>
          </a:solidFill>
          <a:ln w="263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grpSp>
        <p:nvGrpSpPr>
          <p:cNvPr id="17" name="Grupo 16"/>
          <p:cNvGrpSpPr/>
          <p:nvPr/>
        </p:nvGrpSpPr>
        <p:grpSpPr>
          <a:xfrm>
            <a:off x="4966634" y="5197641"/>
            <a:ext cx="743223" cy="702645"/>
            <a:chOff x="4109988" y="4793380"/>
            <a:chExt cx="1973179" cy="1443790"/>
          </a:xfrm>
        </p:grpSpPr>
        <p:cxnSp>
          <p:nvCxnSpPr>
            <p:cNvPr id="18" name="Conector reto 17"/>
            <p:cNvCxnSpPr/>
            <p:nvPr/>
          </p:nvCxnSpPr>
          <p:spPr>
            <a:xfrm>
              <a:off x="4138864" y="4803005"/>
              <a:ext cx="1944303" cy="1395664"/>
            </a:xfrm>
            <a:prstGeom prst="line">
              <a:avLst/>
            </a:prstGeom>
            <a:ln w="285750" cap="sq">
              <a:solidFill>
                <a:schemeClr val="bg1"/>
              </a:solidFill>
            </a:ln>
          </p:spPr>
          <p:style>
            <a:lnRef idx="1">
              <a:schemeClr val="dk1"/>
            </a:lnRef>
            <a:fillRef idx="0">
              <a:schemeClr val="dk1"/>
            </a:fillRef>
            <a:effectRef idx="0">
              <a:schemeClr val="dk1"/>
            </a:effectRef>
            <a:fontRef idx="minor">
              <a:schemeClr val="tx1"/>
            </a:fontRef>
          </p:style>
        </p:cxnSp>
        <p:cxnSp>
          <p:nvCxnSpPr>
            <p:cNvPr id="19" name="Conector reto 18"/>
            <p:cNvCxnSpPr/>
            <p:nvPr/>
          </p:nvCxnSpPr>
          <p:spPr>
            <a:xfrm flipH="1">
              <a:off x="4109988" y="4793380"/>
              <a:ext cx="1828800" cy="1443790"/>
            </a:xfrm>
            <a:prstGeom prst="line">
              <a:avLst/>
            </a:prstGeom>
            <a:ln w="285750" cap="sq">
              <a:solidFill>
                <a:schemeClr val="bg1"/>
              </a:solidFill>
            </a:ln>
          </p:spPr>
          <p:style>
            <a:lnRef idx="1">
              <a:schemeClr val="dk1"/>
            </a:lnRef>
            <a:fillRef idx="0">
              <a:schemeClr val="dk1"/>
            </a:fillRef>
            <a:effectRef idx="0">
              <a:schemeClr val="dk1"/>
            </a:effectRef>
            <a:fontRef idx="minor">
              <a:schemeClr val="tx1"/>
            </a:fontRef>
          </p:style>
        </p:cxnSp>
      </p:grpSp>
      <p:sp>
        <p:nvSpPr>
          <p:cNvPr id="20" name="Triângulo isósceles 19"/>
          <p:cNvSpPr/>
          <p:nvPr/>
        </p:nvSpPr>
        <p:spPr>
          <a:xfrm rot="5400000">
            <a:off x="6188771" y="2030963"/>
            <a:ext cx="415162" cy="278403"/>
          </a:xfrm>
          <a:prstGeom prst="triangle">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0" name="TextBox 29"/>
          <p:cNvSpPr txBox="1"/>
          <p:nvPr/>
        </p:nvSpPr>
        <p:spPr>
          <a:xfrm>
            <a:off x="827584" y="980728"/>
            <a:ext cx="184731" cy="369332"/>
          </a:xfrm>
          <a:prstGeom prst="rect">
            <a:avLst/>
          </a:prstGeom>
          <a:noFill/>
        </p:spPr>
        <p:txBody>
          <a:bodyPr wrap="none" rtlCol="0">
            <a:spAutoFit/>
          </a:bodyPr>
          <a:lstStyle/>
          <a:p>
            <a:endParaRPr lang="pt-BR" dirty="0"/>
          </a:p>
        </p:txBody>
      </p:sp>
      <p:sp>
        <p:nvSpPr>
          <p:cNvPr id="9" name="TextBox 8"/>
          <p:cNvSpPr txBox="1"/>
          <p:nvPr/>
        </p:nvSpPr>
        <p:spPr>
          <a:xfrm>
            <a:off x="543600" y="2736000"/>
            <a:ext cx="4836475" cy="3046988"/>
          </a:xfrm>
          <a:prstGeom prst="rect">
            <a:avLst/>
          </a:prstGeom>
          <a:noFill/>
        </p:spPr>
        <p:txBody>
          <a:bodyPr wrap="square" rtlCol="0">
            <a:spAutoFit/>
          </a:bodyPr>
          <a:lstStyle/>
          <a:p>
            <a:r>
              <a:rPr lang="pt-BR" sz="3200" dirty="0">
                <a:solidFill>
                  <a:schemeClr val="bg1"/>
                </a:solidFill>
              </a:rPr>
              <a:t>Incluir individualmente processos nos pacotes de arquivamento. </a:t>
            </a:r>
          </a:p>
          <a:p>
            <a:r>
              <a:rPr lang="pt-BR" sz="3200" dirty="0">
                <a:solidFill>
                  <a:schemeClr val="bg1"/>
                </a:solidFill>
              </a:rPr>
              <a:t>Emitir individualmente certidões para cada processo baixado. </a:t>
            </a:r>
          </a:p>
        </p:txBody>
      </p:sp>
      <p:sp>
        <p:nvSpPr>
          <p:cNvPr id="36" name="Espaço Reservado para Conteúdo 4"/>
          <p:cNvSpPr txBox="1">
            <a:spLocks/>
          </p:cNvSpPr>
          <p:nvPr/>
        </p:nvSpPr>
        <p:spPr>
          <a:xfrm>
            <a:off x="322884" y="304800"/>
            <a:ext cx="7754316" cy="640080"/>
          </a:xfrm>
          <a:prstGeom prst="rect">
            <a:avLst/>
          </a:prstGeom>
        </p:spPr>
        <p:txBody>
          <a:bodyPr vert="horz" lIns="91440" tIns="45720" rIns="91440" bIns="45720" rtlCol="0">
            <a:noAutofit/>
          </a:bodyPr>
          <a:lstStyle/>
          <a:p>
            <a:pPr marL="228600" indent="-228600">
              <a:lnSpc>
                <a:spcPct val="90000"/>
              </a:lnSpc>
              <a:spcBef>
                <a:spcPts val="1000"/>
              </a:spcBef>
            </a:pPr>
            <a:r>
              <a:rPr lang="pt-BR" sz="2800" dirty="0">
                <a:solidFill>
                  <a:schemeClr val="bg1"/>
                </a:solidFill>
              </a:rPr>
              <a:t>Exemplo de Funcionalidades do Catálogo do SAJ</a:t>
            </a:r>
          </a:p>
        </p:txBody>
      </p:sp>
      <p:sp>
        <p:nvSpPr>
          <p:cNvPr id="37"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2800" dirty="0">
                <a:latin typeface="Calibri" panose="020F0502020204030204" pitchFamily="34" charset="0"/>
              </a:rPr>
              <a:t>Arquivamento e geração de certidões em lote (físico)</a:t>
            </a:r>
          </a:p>
        </p:txBody>
      </p:sp>
      <p:pic>
        <p:nvPicPr>
          <p:cNvPr id="11"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
        <p:nvSpPr>
          <p:cNvPr id="2" name="Retângulo 1"/>
          <p:cNvSpPr/>
          <p:nvPr/>
        </p:nvSpPr>
        <p:spPr>
          <a:xfrm>
            <a:off x="6544881" y="1944924"/>
            <a:ext cx="1598387" cy="738664"/>
          </a:xfrm>
          <a:prstGeom prst="rect">
            <a:avLst/>
          </a:prstGeom>
        </p:spPr>
        <p:txBody>
          <a:bodyPr wrap="none">
            <a:spAutoFit/>
          </a:bodyPr>
          <a:lstStyle/>
          <a:p>
            <a:pPr algn="ctr"/>
            <a:r>
              <a:rPr lang="pt-BR" sz="2400" b="1" i="1" dirty="0">
                <a:solidFill>
                  <a:srgbClr val="DC0814"/>
                </a:solidFill>
              </a:rPr>
              <a:t>13 minutos</a:t>
            </a:r>
          </a:p>
          <a:p>
            <a:pPr algn="ctr"/>
            <a:r>
              <a:rPr lang="pt-BR" i="1" dirty="0"/>
              <a:t>por processos</a:t>
            </a:r>
          </a:p>
        </p:txBody>
      </p:sp>
    </p:spTree>
    <p:custDataLst>
      <p:tags r:id="rId1"/>
    </p:custDataLst>
    <p:extLst>
      <p:ext uri="{BB962C8B-B14F-4D97-AF65-F5344CB8AC3E}">
        <p14:creationId xmlns:p14="http://schemas.microsoft.com/office/powerpoint/2010/main" val="289630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35"/>
          <p:cNvGrpSpPr/>
          <p:nvPr/>
        </p:nvGrpSpPr>
        <p:grpSpPr>
          <a:xfrm>
            <a:off x="367553" y="1608361"/>
            <a:ext cx="5549153" cy="4903004"/>
            <a:chOff x="2194272" y="1423409"/>
            <a:chExt cx="8321069" cy="4819382"/>
          </a:xfrm>
        </p:grpSpPr>
        <p:sp>
          <p:nvSpPr>
            <p:cNvPr id="13" name="Rectangle 30"/>
            <p:cNvSpPr/>
            <p:nvPr/>
          </p:nvSpPr>
          <p:spPr>
            <a:xfrm>
              <a:off x="2195735" y="1423409"/>
              <a:ext cx="8319606" cy="8492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800" dirty="0">
                <a:solidFill>
                  <a:schemeClr val="bg1"/>
                </a:solidFill>
              </a:endParaRPr>
            </a:p>
          </p:txBody>
        </p:sp>
        <p:sp>
          <p:nvSpPr>
            <p:cNvPr id="14" name="Rectangle 26"/>
            <p:cNvSpPr/>
            <p:nvPr/>
          </p:nvSpPr>
          <p:spPr>
            <a:xfrm>
              <a:off x="2194272" y="2298125"/>
              <a:ext cx="8321069" cy="3944666"/>
            </a:xfrm>
            <a:prstGeom prst="rect">
              <a:avLst/>
            </a:prstGeom>
            <a:solidFill>
              <a:srgbClr val="DC0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ctangle 20"/>
            <p:cNvSpPr/>
            <p:nvPr/>
          </p:nvSpPr>
          <p:spPr>
            <a:xfrm>
              <a:off x="2512241" y="1544578"/>
              <a:ext cx="7472111" cy="632377"/>
            </a:xfrm>
            <a:prstGeom prst="rect">
              <a:avLst/>
            </a:prstGeom>
          </p:spPr>
          <p:txBody>
            <a:bodyPr wrap="square">
              <a:spAutoFit/>
            </a:bodyPr>
            <a:lstStyle/>
            <a:p>
              <a:r>
                <a:rPr lang="pt-BR" sz="3600" b="1" dirty="0">
                  <a:solidFill>
                    <a:schemeClr val="bg1"/>
                  </a:solidFill>
                  <a:latin typeface="Calibri" panose="020F0502020204030204" pitchFamily="34" charset="0"/>
                </a:rPr>
                <a:t>RECOMENDADO</a:t>
              </a:r>
            </a:p>
          </p:txBody>
        </p:sp>
      </p:grpSp>
      <p:sp>
        <p:nvSpPr>
          <p:cNvPr id="16" name="Elipse 15"/>
          <p:cNvSpPr/>
          <p:nvPr/>
        </p:nvSpPr>
        <p:spPr>
          <a:xfrm>
            <a:off x="4326780" y="4500093"/>
            <a:ext cx="2229594" cy="2229595"/>
          </a:xfrm>
          <a:prstGeom prst="ellipse">
            <a:avLst/>
          </a:prstGeom>
          <a:solidFill>
            <a:srgbClr val="000000">
              <a:alpha val="0"/>
            </a:srgbClr>
          </a:solidFill>
          <a:ln w="263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grpSp>
        <p:nvGrpSpPr>
          <p:cNvPr id="17" name="Grupo 16"/>
          <p:cNvGrpSpPr/>
          <p:nvPr/>
        </p:nvGrpSpPr>
        <p:grpSpPr>
          <a:xfrm rot="20480407">
            <a:off x="4841269" y="5186559"/>
            <a:ext cx="1804229" cy="539015"/>
            <a:chOff x="6218427" y="2653494"/>
            <a:chExt cx="1804229" cy="539015"/>
          </a:xfrm>
        </p:grpSpPr>
        <p:sp>
          <p:nvSpPr>
            <p:cNvPr id="18" name="Retângulo 17"/>
            <p:cNvSpPr/>
            <p:nvPr/>
          </p:nvSpPr>
          <p:spPr>
            <a:xfrm rot="19842922">
              <a:off x="6218427" y="2653494"/>
              <a:ext cx="298383" cy="539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Retângulo 18"/>
            <p:cNvSpPr/>
            <p:nvPr/>
          </p:nvSpPr>
          <p:spPr>
            <a:xfrm rot="3533538">
              <a:off x="6987940" y="1992666"/>
              <a:ext cx="336884" cy="1732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0" name="Triângulo isósceles 19"/>
          <p:cNvSpPr/>
          <p:nvPr/>
        </p:nvSpPr>
        <p:spPr>
          <a:xfrm rot="5400000">
            <a:off x="6188771" y="2030963"/>
            <a:ext cx="415162" cy="278403"/>
          </a:xfrm>
          <a:prstGeom prst="triangle">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0" name="TextBox 29"/>
          <p:cNvSpPr txBox="1"/>
          <p:nvPr/>
        </p:nvSpPr>
        <p:spPr>
          <a:xfrm>
            <a:off x="827584" y="980728"/>
            <a:ext cx="184731" cy="369332"/>
          </a:xfrm>
          <a:prstGeom prst="rect">
            <a:avLst/>
          </a:prstGeom>
          <a:noFill/>
        </p:spPr>
        <p:txBody>
          <a:bodyPr wrap="none" rtlCol="0">
            <a:spAutoFit/>
          </a:bodyPr>
          <a:lstStyle/>
          <a:p>
            <a:endParaRPr lang="pt-BR" dirty="0"/>
          </a:p>
        </p:txBody>
      </p:sp>
      <p:sp>
        <p:nvSpPr>
          <p:cNvPr id="9" name="TextBox 8"/>
          <p:cNvSpPr txBox="1"/>
          <p:nvPr/>
        </p:nvSpPr>
        <p:spPr>
          <a:xfrm>
            <a:off x="543600" y="2736000"/>
            <a:ext cx="4650819" cy="2554545"/>
          </a:xfrm>
          <a:prstGeom prst="rect">
            <a:avLst/>
          </a:prstGeom>
          <a:noFill/>
        </p:spPr>
        <p:txBody>
          <a:bodyPr wrap="square" rtlCol="0">
            <a:spAutoFit/>
          </a:bodyPr>
          <a:lstStyle/>
          <a:p>
            <a:r>
              <a:rPr lang="pt-BR" sz="3200" dirty="0">
                <a:solidFill>
                  <a:schemeClr val="bg1"/>
                </a:solidFill>
              </a:rPr>
              <a:t>Incluir os processos em lote nos pacotes de arquivamento.</a:t>
            </a:r>
            <a:br>
              <a:rPr lang="pt-BR" sz="3200" dirty="0">
                <a:solidFill>
                  <a:schemeClr val="bg1"/>
                </a:solidFill>
              </a:rPr>
            </a:br>
            <a:r>
              <a:rPr lang="pt-BR" sz="3200" dirty="0">
                <a:solidFill>
                  <a:schemeClr val="bg1"/>
                </a:solidFill>
              </a:rPr>
              <a:t>Emitir as certidões também em lote. </a:t>
            </a:r>
          </a:p>
        </p:txBody>
      </p:sp>
      <p:sp>
        <p:nvSpPr>
          <p:cNvPr id="36" name="Espaço Reservado para Conteúdo 4"/>
          <p:cNvSpPr txBox="1">
            <a:spLocks/>
          </p:cNvSpPr>
          <p:nvPr/>
        </p:nvSpPr>
        <p:spPr>
          <a:xfrm>
            <a:off x="322884" y="304800"/>
            <a:ext cx="7754316" cy="640080"/>
          </a:xfrm>
          <a:prstGeom prst="rect">
            <a:avLst/>
          </a:prstGeom>
        </p:spPr>
        <p:txBody>
          <a:bodyPr vert="horz" lIns="91440" tIns="45720" rIns="91440" bIns="45720" rtlCol="0">
            <a:noAutofit/>
          </a:bodyPr>
          <a:lstStyle/>
          <a:p>
            <a:pPr marL="228600" indent="-228600">
              <a:lnSpc>
                <a:spcPct val="90000"/>
              </a:lnSpc>
              <a:spcBef>
                <a:spcPts val="1000"/>
              </a:spcBef>
            </a:pPr>
            <a:r>
              <a:rPr lang="pt-BR" sz="2800" dirty="0">
                <a:solidFill>
                  <a:schemeClr val="bg1"/>
                </a:solidFill>
              </a:rPr>
              <a:t>Exemplo de Funcionalidades do Catálogo do SAJ</a:t>
            </a:r>
          </a:p>
        </p:txBody>
      </p:sp>
      <p:sp>
        <p:nvSpPr>
          <p:cNvPr id="37"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2800" dirty="0">
                <a:latin typeface="Calibri" panose="020F0502020204030204" pitchFamily="34" charset="0"/>
              </a:rPr>
              <a:t>Arquivamento e geração de certidões em lote (físico)</a:t>
            </a:r>
          </a:p>
        </p:txBody>
      </p:sp>
      <p:pic>
        <p:nvPicPr>
          <p:cNvPr id="11"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
        <p:nvSpPr>
          <p:cNvPr id="2" name="Retângulo 1"/>
          <p:cNvSpPr/>
          <p:nvPr/>
        </p:nvSpPr>
        <p:spPr>
          <a:xfrm>
            <a:off x="6610685" y="1935297"/>
            <a:ext cx="1678536" cy="738664"/>
          </a:xfrm>
          <a:prstGeom prst="rect">
            <a:avLst/>
          </a:prstGeom>
        </p:spPr>
        <p:txBody>
          <a:bodyPr wrap="none">
            <a:spAutoFit/>
          </a:bodyPr>
          <a:lstStyle/>
          <a:p>
            <a:pPr algn="ctr"/>
            <a:r>
              <a:rPr lang="pt-BR" sz="2400" b="1" i="1" dirty="0"/>
              <a:t>2,4 minutos</a:t>
            </a:r>
          </a:p>
          <a:p>
            <a:pPr algn="ctr"/>
            <a:r>
              <a:rPr lang="pt-BR" i="1" dirty="0"/>
              <a:t>por processo</a:t>
            </a:r>
          </a:p>
        </p:txBody>
      </p:sp>
    </p:spTree>
    <p:custDataLst>
      <p:tags r:id="rId1"/>
    </p:custDataLst>
    <p:extLst>
      <p:ext uri="{BB962C8B-B14F-4D97-AF65-F5344CB8AC3E}">
        <p14:creationId xmlns:p14="http://schemas.microsoft.com/office/powerpoint/2010/main" val="136964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fade">
                                      <p:cBhvr>
                                        <p:cTn id="9" dur="500"/>
                                        <p:tgtEl>
                                          <p:spTgt spid="20"/>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
        <p:nvSpPr>
          <p:cNvPr id="9"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2800" dirty="0">
                <a:latin typeface="Calibri" panose="020F0502020204030204" pitchFamily="34" charset="0"/>
              </a:rPr>
              <a:t>Arquivamento e geração de certidões em lote (físico)</a:t>
            </a:r>
          </a:p>
        </p:txBody>
      </p:sp>
      <p:sp>
        <p:nvSpPr>
          <p:cNvPr id="10" name="CaixaDeTexto 9"/>
          <p:cNvSpPr txBox="1"/>
          <p:nvPr/>
        </p:nvSpPr>
        <p:spPr>
          <a:xfrm>
            <a:off x="2403341" y="2088242"/>
            <a:ext cx="2159566" cy="3785652"/>
          </a:xfrm>
          <a:prstGeom prst="rect">
            <a:avLst/>
          </a:prstGeom>
          <a:noFill/>
        </p:spPr>
        <p:txBody>
          <a:bodyPr wrap="none" rtlCol="0">
            <a:spAutoFit/>
          </a:bodyPr>
          <a:lstStyle/>
          <a:p>
            <a:r>
              <a:rPr lang="pt-BR" sz="12000" b="1" dirty="0"/>
              <a:t>15</a:t>
            </a:r>
            <a:r>
              <a:rPr lang="pt-BR" sz="6000" b="1" dirty="0"/>
              <a:t>h</a:t>
            </a:r>
          </a:p>
          <a:p>
            <a:endParaRPr lang="pt-BR" sz="12000" b="1" dirty="0"/>
          </a:p>
        </p:txBody>
      </p:sp>
      <p:sp>
        <p:nvSpPr>
          <p:cNvPr id="11" name="Triângulo isósceles 10"/>
          <p:cNvSpPr/>
          <p:nvPr/>
        </p:nvSpPr>
        <p:spPr>
          <a:xfrm rot="5400000">
            <a:off x="905961" y="1413485"/>
            <a:ext cx="698500" cy="468406"/>
          </a:xfrm>
          <a:prstGeom prst="triangle">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3" name="CaixaDeTexto 12"/>
          <p:cNvSpPr txBox="1"/>
          <p:nvPr/>
        </p:nvSpPr>
        <p:spPr>
          <a:xfrm>
            <a:off x="1567108" y="1349238"/>
            <a:ext cx="3213100" cy="461665"/>
          </a:xfrm>
          <a:prstGeom prst="rect">
            <a:avLst/>
          </a:prstGeom>
          <a:noFill/>
        </p:spPr>
        <p:txBody>
          <a:bodyPr wrap="square" rtlCol="0">
            <a:spAutoFit/>
          </a:bodyPr>
          <a:lstStyle/>
          <a:p>
            <a:r>
              <a:rPr lang="pt-BR" sz="2400" b="1" dirty="0"/>
              <a:t>ECONOMIA DE TEMPO</a:t>
            </a:r>
          </a:p>
        </p:txBody>
      </p:sp>
      <p:sp>
        <p:nvSpPr>
          <p:cNvPr id="14" name="Retângulo 13"/>
          <p:cNvSpPr/>
          <p:nvPr/>
        </p:nvSpPr>
        <p:spPr>
          <a:xfrm flipV="1">
            <a:off x="1554408" y="1797866"/>
            <a:ext cx="5436000" cy="180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dirty="0"/>
          </a:p>
        </p:txBody>
      </p:sp>
      <p:grpSp>
        <p:nvGrpSpPr>
          <p:cNvPr id="19" name="Grupo 18"/>
          <p:cNvGrpSpPr/>
          <p:nvPr/>
        </p:nvGrpSpPr>
        <p:grpSpPr>
          <a:xfrm>
            <a:off x="-1482789" y="4328899"/>
            <a:ext cx="6338124" cy="7325840"/>
            <a:chOff x="4560715" y="2553886"/>
            <a:chExt cx="5508192" cy="6350971"/>
          </a:xfrm>
        </p:grpSpPr>
        <p:sp>
          <p:nvSpPr>
            <p:cNvPr id="20" name="Retângulo 7"/>
            <p:cNvSpPr/>
            <p:nvPr/>
          </p:nvSpPr>
          <p:spPr>
            <a:xfrm>
              <a:off x="4560715" y="2553886"/>
              <a:ext cx="2155041" cy="4100891"/>
            </a:xfrm>
            <a:custGeom>
              <a:avLst/>
              <a:gdLst>
                <a:gd name="connsiteX0" fmla="*/ 0 w 1037230"/>
                <a:gd name="connsiteY0" fmla="*/ 0 h 1985749"/>
                <a:gd name="connsiteX1" fmla="*/ 1037230 w 1037230"/>
                <a:gd name="connsiteY1" fmla="*/ 0 h 1985749"/>
                <a:gd name="connsiteX2" fmla="*/ 1037230 w 1037230"/>
                <a:gd name="connsiteY2" fmla="*/ 1985749 h 1985749"/>
                <a:gd name="connsiteX3" fmla="*/ 0 w 1037230"/>
                <a:gd name="connsiteY3" fmla="*/ 1985749 h 1985749"/>
                <a:gd name="connsiteX4" fmla="*/ 0 w 1037230"/>
                <a:gd name="connsiteY4" fmla="*/ 0 h 1985749"/>
                <a:gd name="connsiteX0" fmla="*/ 1187355 w 2224585"/>
                <a:gd name="connsiteY0" fmla="*/ 0 h 2122227"/>
                <a:gd name="connsiteX1" fmla="*/ 2224585 w 2224585"/>
                <a:gd name="connsiteY1" fmla="*/ 0 h 2122227"/>
                <a:gd name="connsiteX2" fmla="*/ 2224585 w 2224585"/>
                <a:gd name="connsiteY2" fmla="*/ 1985749 h 2122227"/>
                <a:gd name="connsiteX3" fmla="*/ 0 w 2224585"/>
                <a:gd name="connsiteY3" fmla="*/ 2122227 h 2122227"/>
                <a:gd name="connsiteX4" fmla="*/ 1187355 w 2224585"/>
                <a:gd name="connsiteY4" fmla="*/ 0 h 2122227"/>
                <a:gd name="connsiteX0" fmla="*/ 1037230 w 2224585"/>
                <a:gd name="connsiteY0" fmla="*/ 0 h 2354239"/>
                <a:gd name="connsiteX1" fmla="*/ 2224585 w 2224585"/>
                <a:gd name="connsiteY1" fmla="*/ 232012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2224585"/>
                <a:gd name="connsiteY0" fmla="*/ 0 h 2354239"/>
                <a:gd name="connsiteX1" fmla="*/ 1364776 w 2224585"/>
                <a:gd name="connsiteY1" fmla="*/ 177421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1364776"/>
                <a:gd name="connsiteY0" fmla="*/ 0 h 2354239"/>
                <a:gd name="connsiteX1" fmla="*/ 1364776 w 1364776"/>
                <a:gd name="connsiteY1" fmla="*/ 177421 h 2354239"/>
                <a:gd name="connsiteX2" fmla="*/ 723332 w 1364776"/>
                <a:gd name="connsiteY2" fmla="*/ 1098644 h 2354239"/>
                <a:gd name="connsiteX3" fmla="*/ 0 w 1364776"/>
                <a:gd name="connsiteY3" fmla="*/ 2354239 h 2354239"/>
                <a:gd name="connsiteX4" fmla="*/ 1037230 w 1364776"/>
                <a:gd name="connsiteY4" fmla="*/ 0 h 2354239"/>
                <a:gd name="connsiteX0" fmla="*/ 1037230 w 1282889"/>
                <a:gd name="connsiteY0" fmla="*/ 0 h 2354239"/>
                <a:gd name="connsiteX1" fmla="*/ 1282889 w 1282889"/>
                <a:gd name="connsiteY1" fmla="*/ 150125 h 2354239"/>
                <a:gd name="connsiteX2" fmla="*/ 723332 w 1282889"/>
                <a:gd name="connsiteY2" fmla="*/ 1098644 h 2354239"/>
                <a:gd name="connsiteX3" fmla="*/ 0 w 1282889"/>
                <a:gd name="connsiteY3" fmla="*/ 2354239 h 2354239"/>
                <a:gd name="connsiteX4" fmla="*/ 1037230 w 1282889"/>
                <a:gd name="connsiteY4" fmla="*/ 0 h 2354239"/>
                <a:gd name="connsiteX0" fmla="*/ 1037230 w 1282889"/>
                <a:gd name="connsiteY0" fmla="*/ 0 h 2354239"/>
                <a:gd name="connsiteX1" fmla="*/ 1282889 w 1282889"/>
                <a:gd name="connsiteY1" fmla="*/ 150125 h 2354239"/>
                <a:gd name="connsiteX2" fmla="*/ 0 w 1282889"/>
                <a:gd name="connsiteY2" fmla="*/ 2354239 h 2354239"/>
                <a:gd name="connsiteX3" fmla="*/ 1037230 w 1282889"/>
                <a:gd name="connsiteY3" fmla="*/ 0 h 2354239"/>
                <a:gd name="connsiteX0" fmla="*/ 1064525 w 1310184"/>
                <a:gd name="connsiteY0" fmla="*/ 0 h 1908412"/>
                <a:gd name="connsiteX1" fmla="*/ 1310184 w 1310184"/>
                <a:gd name="connsiteY1" fmla="*/ 150125 h 1908412"/>
                <a:gd name="connsiteX2" fmla="*/ 0 w 1310184"/>
                <a:gd name="connsiteY2" fmla="*/ 1908412 h 1908412"/>
                <a:gd name="connsiteX3" fmla="*/ 1064525 w 1310184"/>
                <a:gd name="connsiteY3" fmla="*/ 0 h 1908412"/>
                <a:gd name="connsiteX0" fmla="*/ 905301 w 1150960"/>
                <a:gd name="connsiteY0" fmla="*/ 0 h 2135874"/>
                <a:gd name="connsiteX1" fmla="*/ 1150960 w 1150960"/>
                <a:gd name="connsiteY1" fmla="*/ 150125 h 2135874"/>
                <a:gd name="connsiteX2" fmla="*/ 0 w 1150960"/>
                <a:gd name="connsiteY2" fmla="*/ 2135874 h 2135874"/>
                <a:gd name="connsiteX3" fmla="*/ 905301 w 1150960"/>
                <a:gd name="connsiteY3" fmla="*/ 0 h 2135874"/>
                <a:gd name="connsiteX0" fmla="*/ 1000836 w 1246495"/>
                <a:gd name="connsiteY0" fmla="*/ 0 h 2363336"/>
                <a:gd name="connsiteX1" fmla="*/ 1246495 w 1246495"/>
                <a:gd name="connsiteY1" fmla="*/ 150125 h 2363336"/>
                <a:gd name="connsiteX2" fmla="*/ 0 w 1246495"/>
                <a:gd name="connsiteY2" fmla="*/ 2363336 h 2363336"/>
                <a:gd name="connsiteX3" fmla="*/ 1000836 w 1246495"/>
                <a:gd name="connsiteY3" fmla="*/ 0 h 2363336"/>
                <a:gd name="connsiteX0" fmla="*/ 1000836 w 1241946"/>
                <a:gd name="connsiteY0" fmla="*/ 0 h 2363336"/>
                <a:gd name="connsiteX1" fmla="*/ 1241946 w 1241946"/>
                <a:gd name="connsiteY1" fmla="*/ 113731 h 2363336"/>
                <a:gd name="connsiteX2" fmla="*/ 0 w 1241946"/>
                <a:gd name="connsiteY2" fmla="*/ 2363336 h 2363336"/>
                <a:gd name="connsiteX3" fmla="*/ 1000836 w 1241946"/>
                <a:gd name="connsiteY3" fmla="*/ 0 h 2363336"/>
              </a:gdLst>
              <a:ahLst/>
              <a:cxnLst>
                <a:cxn ang="0">
                  <a:pos x="connsiteX0" y="connsiteY0"/>
                </a:cxn>
                <a:cxn ang="0">
                  <a:pos x="connsiteX1" y="connsiteY1"/>
                </a:cxn>
                <a:cxn ang="0">
                  <a:pos x="connsiteX2" y="connsiteY2"/>
                </a:cxn>
                <a:cxn ang="0">
                  <a:pos x="connsiteX3" y="connsiteY3"/>
                </a:cxn>
              </a:cxnLst>
              <a:rect l="l" t="t" r="r" b="b"/>
              <a:pathLst>
                <a:path w="1241946" h="2363336">
                  <a:moveTo>
                    <a:pt x="1000836" y="0"/>
                  </a:moveTo>
                  <a:lnTo>
                    <a:pt x="1241946" y="113731"/>
                  </a:lnTo>
                  <a:lnTo>
                    <a:pt x="0" y="2363336"/>
                  </a:lnTo>
                  <a:lnTo>
                    <a:pt x="100083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21" name="Retângulo 7"/>
            <p:cNvSpPr/>
            <p:nvPr/>
          </p:nvSpPr>
          <p:spPr>
            <a:xfrm rot="535073">
              <a:off x="5037820" y="2766425"/>
              <a:ext cx="2077770" cy="3863677"/>
            </a:xfrm>
            <a:custGeom>
              <a:avLst/>
              <a:gdLst>
                <a:gd name="connsiteX0" fmla="*/ 0 w 1037230"/>
                <a:gd name="connsiteY0" fmla="*/ 0 h 1985749"/>
                <a:gd name="connsiteX1" fmla="*/ 1037230 w 1037230"/>
                <a:gd name="connsiteY1" fmla="*/ 0 h 1985749"/>
                <a:gd name="connsiteX2" fmla="*/ 1037230 w 1037230"/>
                <a:gd name="connsiteY2" fmla="*/ 1985749 h 1985749"/>
                <a:gd name="connsiteX3" fmla="*/ 0 w 1037230"/>
                <a:gd name="connsiteY3" fmla="*/ 1985749 h 1985749"/>
                <a:gd name="connsiteX4" fmla="*/ 0 w 1037230"/>
                <a:gd name="connsiteY4" fmla="*/ 0 h 1985749"/>
                <a:gd name="connsiteX0" fmla="*/ 1187355 w 2224585"/>
                <a:gd name="connsiteY0" fmla="*/ 0 h 2122227"/>
                <a:gd name="connsiteX1" fmla="*/ 2224585 w 2224585"/>
                <a:gd name="connsiteY1" fmla="*/ 0 h 2122227"/>
                <a:gd name="connsiteX2" fmla="*/ 2224585 w 2224585"/>
                <a:gd name="connsiteY2" fmla="*/ 1985749 h 2122227"/>
                <a:gd name="connsiteX3" fmla="*/ 0 w 2224585"/>
                <a:gd name="connsiteY3" fmla="*/ 2122227 h 2122227"/>
                <a:gd name="connsiteX4" fmla="*/ 1187355 w 2224585"/>
                <a:gd name="connsiteY4" fmla="*/ 0 h 2122227"/>
                <a:gd name="connsiteX0" fmla="*/ 1037230 w 2224585"/>
                <a:gd name="connsiteY0" fmla="*/ 0 h 2354239"/>
                <a:gd name="connsiteX1" fmla="*/ 2224585 w 2224585"/>
                <a:gd name="connsiteY1" fmla="*/ 232012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2224585"/>
                <a:gd name="connsiteY0" fmla="*/ 0 h 2354239"/>
                <a:gd name="connsiteX1" fmla="*/ 1364776 w 2224585"/>
                <a:gd name="connsiteY1" fmla="*/ 177421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1364776"/>
                <a:gd name="connsiteY0" fmla="*/ 0 h 2354239"/>
                <a:gd name="connsiteX1" fmla="*/ 1364776 w 1364776"/>
                <a:gd name="connsiteY1" fmla="*/ 177421 h 2354239"/>
                <a:gd name="connsiteX2" fmla="*/ 723332 w 1364776"/>
                <a:gd name="connsiteY2" fmla="*/ 1098644 h 2354239"/>
                <a:gd name="connsiteX3" fmla="*/ 0 w 1364776"/>
                <a:gd name="connsiteY3" fmla="*/ 2354239 h 2354239"/>
                <a:gd name="connsiteX4" fmla="*/ 1037230 w 1364776"/>
                <a:gd name="connsiteY4" fmla="*/ 0 h 2354239"/>
                <a:gd name="connsiteX0" fmla="*/ 1037230 w 1282889"/>
                <a:gd name="connsiteY0" fmla="*/ 0 h 2354239"/>
                <a:gd name="connsiteX1" fmla="*/ 1282889 w 1282889"/>
                <a:gd name="connsiteY1" fmla="*/ 150125 h 2354239"/>
                <a:gd name="connsiteX2" fmla="*/ 723332 w 1282889"/>
                <a:gd name="connsiteY2" fmla="*/ 1098644 h 2354239"/>
                <a:gd name="connsiteX3" fmla="*/ 0 w 1282889"/>
                <a:gd name="connsiteY3" fmla="*/ 2354239 h 2354239"/>
                <a:gd name="connsiteX4" fmla="*/ 1037230 w 1282889"/>
                <a:gd name="connsiteY4" fmla="*/ 0 h 2354239"/>
                <a:gd name="connsiteX0" fmla="*/ 1037230 w 1282889"/>
                <a:gd name="connsiteY0" fmla="*/ 0 h 2354239"/>
                <a:gd name="connsiteX1" fmla="*/ 1282889 w 1282889"/>
                <a:gd name="connsiteY1" fmla="*/ 150125 h 2354239"/>
                <a:gd name="connsiteX2" fmla="*/ 0 w 1282889"/>
                <a:gd name="connsiteY2" fmla="*/ 2354239 h 2354239"/>
                <a:gd name="connsiteX3" fmla="*/ 1037230 w 1282889"/>
                <a:gd name="connsiteY3" fmla="*/ 0 h 2354239"/>
                <a:gd name="connsiteX0" fmla="*/ 928316 w 1173975"/>
                <a:gd name="connsiteY0" fmla="*/ 0 h 2226630"/>
                <a:gd name="connsiteX1" fmla="*/ 1173975 w 1173975"/>
                <a:gd name="connsiteY1" fmla="*/ 150125 h 2226630"/>
                <a:gd name="connsiteX2" fmla="*/ 0 w 1173975"/>
                <a:gd name="connsiteY2" fmla="*/ 2226630 h 2226630"/>
                <a:gd name="connsiteX3" fmla="*/ 928316 w 1173975"/>
                <a:gd name="connsiteY3" fmla="*/ 0 h 2226630"/>
                <a:gd name="connsiteX0" fmla="*/ 928316 w 1197415"/>
                <a:gd name="connsiteY0" fmla="*/ 0 h 2226630"/>
                <a:gd name="connsiteX1" fmla="*/ 1197415 w 1197415"/>
                <a:gd name="connsiteY1" fmla="*/ 123422 h 2226630"/>
                <a:gd name="connsiteX2" fmla="*/ 0 w 1197415"/>
                <a:gd name="connsiteY2" fmla="*/ 2226630 h 2226630"/>
                <a:gd name="connsiteX3" fmla="*/ 928316 w 1197415"/>
                <a:gd name="connsiteY3" fmla="*/ 0 h 2226630"/>
              </a:gdLst>
              <a:ahLst/>
              <a:cxnLst>
                <a:cxn ang="0">
                  <a:pos x="connsiteX0" y="connsiteY0"/>
                </a:cxn>
                <a:cxn ang="0">
                  <a:pos x="connsiteX1" y="connsiteY1"/>
                </a:cxn>
                <a:cxn ang="0">
                  <a:pos x="connsiteX2" y="connsiteY2"/>
                </a:cxn>
                <a:cxn ang="0">
                  <a:pos x="connsiteX3" y="connsiteY3"/>
                </a:cxn>
              </a:cxnLst>
              <a:rect l="l" t="t" r="r" b="b"/>
              <a:pathLst>
                <a:path w="1197415" h="2226630">
                  <a:moveTo>
                    <a:pt x="928316" y="0"/>
                  </a:moveTo>
                  <a:lnTo>
                    <a:pt x="1197415" y="123422"/>
                  </a:lnTo>
                  <a:lnTo>
                    <a:pt x="0" y="2226630"/>
                  </a:lnTo>
                  <a:lnTo>
                    <a:pt x="92831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22" name="Retângulo 21"/>
            <p:cNvSpPr/>
            <p:nvPr/>
          </p:nvSpPr>
          <p:spPr>
            <a:xfrm rot="18697769">
              <a:off x="5513697" y="4349647"/>
              <a:ext cx="4554266" cy="4556154"/>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grpSp>
      <p:grpSp>
        <p:nvGrpSpPr>
          <p:cNvPr id="23" name="Grupo 22"/>
          <p:cNvGrpSpPr/>
          <p:nvPr/>
        </p:nvGrpSpPr>
        <p:grpSpPr>
          <a:xfrm>
            <a:off x="1562620" y="2804674"/>
            <a:ext cx="638815" cy="638815"/>
            <a:chOff x="7035800" y="469900"/>
            <a:chExt cx="1676400" cy="1676400"/>
          </a:xfrm>
        </p:grpSpPr>
        <p:sp>
          <p:nvSpPr>
            <p:cNvPr id="24" name="Elipse 23"/>
            <p:cNvSpPr/>
            <p:nvPr/>
          </p:nvSpPr>
          <p:spPr>
            <a:xfrm>
              <a:off x="7035800" y="469900"/>
              <a:ext cx="1676400" cy="1676400"/>
            </a:xfrm>
            <a:prstGeom prst="ellipse">
              <a:avLst/>
            </a:prstGeom>
            <a:noFill/>
            <a:ln w="107950">
              <a:solidFill>
                <a:srgbClr val="E12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25" name="Conector de seta reta 24"/>
            <p:cNvCxnSpPr/>
            <p:nvPr/>
          </p:nvCxnSpPr>
          <p:spPr>
            <a:xfrm>
              <a:off x="7786370" y="876019"/>
              <a:ext cx="0" cy="622300"/>
            </a:xfrm>
            <a:prstGeom prst="straightConnector1">
              <a:avLst/>
            </a:prstGeom>
            <a:ln w="73025"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Conector de seta reta 25"/>
            <p:cNvCxnSpPr/>
            <p:nvPr/>
          </p:nvCxnSpPr>
          <p:spPr>
            <a:xfrm flipH="1" flipV="1">
              <a:off x="7689195" y="1411155"/>
              <a:ext cx="516032" cy="3430"/>
            </a:xfrm>
            <a:prstGeom prst="straightConnector1">
              <a:avLst/>
            </a:prstGeom>
            <a:ln w="76200"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grpSp>
    </p:spTree>
    <p:custDataLst>
      <p:tags r:id="rId1"/>
    </p:custDataLst>
    <p:extLst>
      <p:ext uri="{BB962C8B-B14F-4D97-AF65-F5344CB8AC3E}">
        <p14:creationId xmlns:p14="http://schemas.microsoft.com/office/powerpoint/2010/main" val="275627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9144000" cy="88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10" name="Retângulo 9"/>
          <p:cNvSpPr/>
          <p:nvPr/>
        </p:nvSpPr>
        <p:spPr>
          <a:xfrm>
            <a:off x="152400" y="5967663"/>
            <a:ext cx="9144000" cy="8903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6" name="Espaço Reservado para Conteúdo 4"/>
          <p:cNvSpPr>
            <a:spLocks noGrp="1"/>
          </p:cNvSpPr>
          <p:nvPr>
            <p:ph idx="1"/>
          </p:nvPr>
        </p:nvSpPr>
        <p:spPr>
          <a:xfrm>
            <a:off x="3927108" y="2758054"/>
            <a:ext cx="5055344" cy="3353985"/>
          </a:xfrm>
        </p:spPr>
        <p:txBody>
          <a:bodyPr>
            <a:normAutofit/>
          </a:bodyPr>
          <a:lstStyle/>
          <a:p>
            <a:pPr marL="0" indent="0" algn="ctr">
              <a:lnSpc>
                <a:spcPct val="100000"/>
              </a:lnSpc>
              <a:spcBef>
                <a:spcPts val="0"/>
              </a:spcBef>
              <a:buNone/>
            </a:pPr>
            <a:r>
              <a:rPr lang="pt-BR" sz="4400" b="1" dirty="0">
                <a:effectLst>
                  <a:outerShdw blurRad="38100" dist="38100" dir="2700000" algn="tl">
                    <a:srgbClr val="000000">
                      <a:alpha val="43137"/>
                    </a:srgbClr>
                  </a:outerShdw>
                </a:effectLst>
              </a:rPr>
              <a:t>PAUTA DE AUDIÊNCIA</a:t>
            </a:r>
          </a:p>
        </p:txBody>
      </p:sp>
      <p:sp>
        <p:nvSpPr>
          <p:cNvPr id="7" name="Retângulo 6"/>
          <p:cNvSpPr/>
          <p:nvPr/>
        </p:nvSpPr>
        <p:spPr>
          <a:xfrm rot="18761092">
            <a:off x="-2374937" y="899056"/>
            <a:ext cx="5328000" cy="5328731"/>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8" name="CaixaDeTexto 7"/>
          <p:cNvSpPr txBox="1"/>
          <p:nvPr/>
        </p:nvSpPr>
        <p:spPr>
          <a:xfrm>
            <a:off x="346842" y="1009858"/>
            <a:ext cx="2869696" cy="6447919"/>
          </a:xfrm>
          <a:prstGeom prst="rect">
            <a:avLst/>
          </a:prstGeom>
          <a:noFill/>
        </p:spPr>
        <p:txBody>
          <a:bodyPr wrap="none" rtlCol="0">
            <a:spAutoFit/>
          </a:bodyPr>
          <a:lstStyle/>
          <a:p>
            <a:r>
              <a:rPr lang="pt-BR" sz="41300" b="1" dirty="0">
                <a:solidFill>
                  <a:schemeClr val="bg1"/>
                </a:solidFill>
                <a:latin typeface="Calibri" panose="020F0502020204030204" pitchFamily="34" charset="0"/>
              </a:rPr>
              <a:t>3</a:t>
            </a:r>
          </a:p>
        </p:txBody>
      </p:sp>
    </p:spTree>
    <p:custDataLst>
      <p:tags r:id="rId1"/>
    </p:custDataLst>
    <p:extLst>
      <p:ext uri="{BB962C8B-B14F-4D97-AF65-F5344CB8AC3E}">
        <p14:creationId xmlns:p14="http://schemas.microsoft.com/office/powerpoint/2010/main" val="426908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7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6" dur="75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Pauta de Audiência</a:t>
            </a:r>
          </a:p>
        </p:txBody>
      </p:sp>
      <p:pic>
        <p:nvPicPr>
          <p:cNvPr id="5" name="Imagem 4"/>
          <p:cNvPicPr/>
          <p:nvPr/>
        </p:nvPicPr>
        <p:blipFill rotWithShape="1">
          <a:blip r:embed="rId4" cstate="print"/>
          <a:srcRect b="4425"/>
          <a:stretch/>
        </p:blipFill>
        <p:spPr bwMode="auto">
          <a:xfrm>
            <a:off x="1052187" y="1032585"/>
            <a:ext cx="7039626" cy="5393267"/>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884251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2"/>
          <p:cNvGrpSpPr/>
          <p:nvPr/>
        </p:nvGrpSpPr>
        <p:grpSpPr>
          <a:xfrm>
            <a:off x="6046566" y="-1358591"/>
            <a:ext cx="6338124" cy="7325840"/>
            <a:chOff x="4560715" y="2553886"/>
            <a:chExt cx="5508192" cy="6350971"/>
          </a:xfrm>
        </p:grpSpPr>
        <p:sp>
          <p:nvSpPr>
            <p:cNvPr id="14" name="Retângulo 7"/>
            <p:cNvSpPr/>
            <p:nvPr/>
          </p:nvSpPr>
          <p:spPr>
            <a:xfrm>
              <a:off x="4560715" y="2553886"/>
              <a:ext cx="2155041" cy="4100891"/>
            </a:xfrm>
            <a:custGeom>
              <a:avLst/>
              <a:gdLst>
                <a:gd name="connsiteX0" fmla="*/ 0 w 1037230"/>
                <a:gd name="connsiteY0" fmla="*/ 0 h 1985749"/>
                <a:gd name="connsiteX1" fmla="*/ 1037230 w 1037230"/>
                <a:gd name="connsiteY1" fmla="*/ 0 h 1985749"/>
                <a:gd name="connsiteX2" fmla="*/ 1037230 w 1037230"/>
                <a:gd name="connsiteY2" fmla="*/ 1985749 h 1985749"/>
                <a:gd name="connsiteX3" fmla="*/ 0 w 1037230"/>
                <a:gd name="connsiteY3" fmla="*/ 1985749 h 1985749"/>
                <a:gd name="connsiteX4" fmla="*/ 0 w 1037230"/>
                <a:gd name="connsiteY4" fmla="*/ 0 h 1985749"/>
                <a:gd name="connsiteX0" fmla="*/ 1187355 w 2224585"/>
                <a:gd name="connsiteY0" fmla="*/ 0 h 2122227"/>
                <a:gd name="connsiteX1" fmla="*/ 2224585 w 2224585"/>
                <a:gd name="connsiteY1" fmla="*/ 0 h 2122227"/>
                <a:gd name="connsiteX2" fmla="*/ 2224585 w 2224585"/>
                <a:gd name="connsiteY2" fmla="*/ 1985749 h 2122227"/>
                <a:gd name="connsiteX3" fmla="*/ 0 w 2224585"/>
                <a:gd name="connsiteY3" fmla="*/ 2122227 h 2122227"/>
                <a:gd name="connsiteX4" fmla="*/ 1187355 w 2224585"/>
                <a:gd name="connsiteY4" fmla="*/ 0 h 2122227"/>
                <a:gd name="connsiteX0" fmla="*/ 1037230 w 2224585"/>
                <a:gd name="connsiteY0" fmla="*/ 0 h 2354239"/>
                <a:gd name="connsiteX1" fmla="*/ 2224585 w 2224585"/>
                <a:gd name="connsiteY1" fmla="*/ 232012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2224585"/>
                <a:gd name="connsiteY0" fmla="*/ 0 h 2354239"/>
                <a:gd name="connsiteX1" fmla="*/ 1364776 w 2224585"/>
                <a:gd name="connsiteY1" fmla="*/ 177421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1364776"/>
                <a:gd name="connsiteY0" fmla="*/ 0 h 2354239"/>
                <a:gd name="connsiteX1" fmla="*/ 1364776 w 1364776"/>
                <a:gd name="connsiteY1" fmla="*/ 177421 h 2354239"/>
                <a:gd name="connsiteX2" fmla="*/ 723332 w 1364776"/>
                <a:gd name="connsiteY2" fmla="*/ 1098644 h 2354239"/>
                <a:gd name="connsiteX3" fmla="*/ 0 w 1364776"/>
                <a:gd name="connsiteY3" fmla="*/ 2354239 h 2354239"/>
                <a:gd name="connsiteX4" fmla="*/ 1037230 w 1364776"/>
                <a:gd name="connsiteY4" fmla="*/ 0 h 2354239"/>
                <a:gd name="connsiteX0" fmla="*/ 1037230 w 1282889"/>
                <a:gd name="connsiteY0" fmla="*/ 0 h 2354239"/>
                <a:gd name="connsiteX1" fmla="*/ 1282889 w 1282889"/>
                <a:gd name="connsiteY1" fmla="*/ 150125 h 2354239"/>
                <a:gd name="connsiteX2" fmla="*/ 723332 w 1282889"/>
                <a:gd name="connsiteY2" fmla="*/ 1098644 h 2354239"/>
                <a:gd name="connsiteX3" fmla="*/ 0 w 1282889"/>
                <a:gd name="connsiteY3" fmla="*/ 2354239 h 2354239"/>
                <a:gd name="connsiteX4" fmla="*/ 1037230 w 1282889"/>
                <a:gd name="connsiteY4" fmla="*/ 0 h 2354239"/>
                <a:gd name="connsiteX0" fmla="*/ 1037230 w 1282889"/>
                <a:gd name="connsiteY0" fmla="*/ 0 h 2354239"/>
                <a:gd name="connsiteX1" fmla="*/ 1282889 w 1282889"/>
                <a:gd name="connsiteY1" fmla="*/ 150125 h 2354239"/>
                <a:gd name="connsiteX2" fmla="*/ 0 w 1282889"/>
                <a:gd name="connsiteY2" fmla="*/ 2354239 h 2354239"/>
                <a:gd name="connsiteX3" fmla="*/ 1037230 w 1282889"/>
                <a:gd name="connsiteY3" fmla="*/ 0 h 2354239"/>
                <a:gd name="connsiteX0" fmla="*/ 1064525 w 1310184"/>
                <a:gd name="connsiteY0" fmla="*/ 0 h 1908412"/>
                <a:gd name="connsiteX1" fmla="*/ 1310184 w 1310184"/>
                <a:gd name="connsiteY1" fmla="*/ 150125 h 1908412"/>
                <a:gd name="connsiteX2" fmla="*/ 0 w 1310184"/>
                <a:gd name="connsiteY2" fmla="*/ 1908412 h 1908412"/>
                <a:gd name="connsiteX3" fmla="*/ 1064525 w 1310184"/>
                <a:gd name="connsiteY3" fmla="*/ 0 h 1908412"/>
                <a:gd name="connsiteX0" fmla="*/ 905301 w 1150960"/>
                <a:gd name="connsiteY0" fmla="*/ 0 h 2135874"/>
                <a:gd name="connsiteX1" fmla="*/ 1150960 w 1150960"/>
                <a:gd name="connsiteY1" fmla="*/ 150125 h 2135874"/>
                <a:gd name="connsiteX2" fmla="*/ 0 w 1150960"/>
                <a:gd name="connsiteY2" fmla="*/ 2135874 h 2135874"/>
                <a:gd name="connsiteX3" fmla="*/ 905301 w 1150960"/>
                <a:gd name="connsiteY3" fmla="*/ 0 h 2135874"/>
                <a:gd name="connsiteX0" fmla="*/ 1000836 w 1246495"/>
                <a:gd name="connsiteY0" fmla="*/ 0 h 2363336"/>
                <a:gd name="connsiteX1" fmla="*/ 1246495 w 1246495"/>
                <a:gd name="connsiteY1" fmla="*/ 150125 h 2363336"/>
                <a:gd name="connsiteX2" fmla="*/ 0 w 1246495"/>
                <a:gd name="connsiteY2" fmla="*/ 2363336 h 2363336"/>
                <a:gd name="connsiteX3" fmla="*/ 1000836 w 1246495"/>
                <a:gd name="connsiteY3" fmla="*/ 0 h 2363336"/>
                <a:gd name="connsiteX0" fmla="*/ 1000836 w 1241946"/>
                <a:gd name="connsiteY0" fmla="*/ 0 h 2363336"/>
                <a:gd name="connsiteX1" fmla="*/ 1241946 w 1241946"/>
                <a:gd name="connsiteY1" fmla="*/ 113731 h 2363336"/>
                <a:gd name="connsiteX2" fmla="*/ 0 w 1241946"/>
                <a:gd name="connsiteY2" fmla="*/ 2363336 h 2363336"/>
                <a:gd name="connsiteX3" fmla="*/ 1000836 w 1241946"/>
                <a:gd name="connsiteY3" fmla="*/ 0 h 2363336"/>
              </a:gdLst>
              <a:ahLst/>
              <a:cxnLst>
                <a:cxn ang="0">
                  <a:pos x="connsiteX0" y="connsiteY0"/>
                </a:cxn>
                <a:cxn ang="0">
                  <a:pos x="connsiteX1" y="connsiteY1"/>
                </a:cxn>
                <a:cxn ang="0">
                  <a:pos x="connsiteX2" y="connsiteY2"/>
                </a:cxn>
                <a:cxn ang="0">
                  <a:pos x="connsiteX3" y="connsiteY3"/>
                </a:cxn>
              </a:cxnLst>
              <a:rect l="l" t="t" r="r" b="b"/>
              <a:pathLst>
                <a:path w="1241946" h="2363336">
                  <a:moveTo>
                    <a:pt x="1000836" y="0"/>
                  </a:moveTo>
                  <a:lnTo>
                    <a:pt x="1241946" y="113731"/>
                  </a:lnTo>
                  <a:lnTo>
                    <a:pt x="0" y="2363336"/>
                  </a:lnTo>
                  <a:lnTo>
                    <a:pt x="100083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15" name="Retângulo 7"/>
            <p:cNvSpPr/>
            <p:nvPr/>
          </p:nvSpPr>
          <p:spPr>
            <a:xfrm rot="535073">
              <a:off x="5037820" y="2766425"/>
              <a:ext cx="2077770" cy="3863677"/>
            </a:xfrm>
            <a:custGeom>
              <a:avLst/>
              <a:gdLst>
                <a:gd name="connsiteX0" fmla="*/ 0 w 1037230"/>
                <a:gd name="connsiteY0" fmla="*/ 0 h 1985749"/>
                <a:gd name="connsiteX1" fmla="*/ 1037230 w 1037230"/>
                <a:gd name="connsiteY1" fmla="*/ 0 h 1985749"/>
                <a:gd name="connsiteX2" fmla="*/ 1037230 w 1037230"/>
                <a:gd name="connsiteY2" fmla="*/ 1985749 h 1985749"/>
                <a:gd name="connsiteX3" fmla="*/ 0 w 1037230"/>
                <a:gd name="connsiteY3" fmla="*/ 1985749 h 1985749"/>
                <a:gd name="connsiteX4" fmla="*/ 0 w 1037230"/>
                <a:gd name="connsiteY4" fmla="*/ 0 h 1985749"/>
                <a:gd name="connsiteX0" fmla="*/ 1187355 w 2224585"/>
                <a:gd name="connsiteY0" fmla="*/ 0 h 2122227"/>
                <a:gd name="connsiteX1" fmla="*/ 2224585 w 2224585"/>
                <a:gd name="connsiteY1" fmla="*/ 0 h 2122227"/>
                <a:gd name="connsiteX2" fmla="*/ 2224585 w 2224585"/>
                <a:gd name="connsiteY2" fmla="*/ 1985749 h 2122227"/>
                <a:gd name="connsiteX3" fmla="*/ 0 w 2224585"/>
                <a:gd name="connsiteY3" fmla="*/ 2122227 h 2122227"/>
                <a:gd name="connsiteX4" fmla="*/ 1187355 w 2224585"/>
                <a:gd name="connsiteY4" fmla="*/ 0 h 2122227"/>
                <a:gd name="connsiteX0" fmla="*/ 1037230 w 2224585"/>
                <a:gd name="connsiteY0" fmla="*/ 0 h 2354239"/>
                <a:gd name="connsiteX1" fmla="*/ 2224585 w 2224585"/>
                <a:gd name="connsiteY1" fmla="*/ 232012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2224585"/>
                <a:gd name="connsiteY0" fmla="*/ 0 h 2354239"/>
                <a:gd name="connsiteX1" fmla="*/ 1364776 w 2224585"/>
                <a:gd name="connsiteY1" fmla="*/ 177421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1364776"/>
                <a:gd name="connsiteY0" fmla="*/ 0 h 2354239"/>
                <a:gd name="connsiteX1" fmla="*/ 1364776 w 1364776"/>
                <a:gd name="connsiteY1" fmla="*/ 177421 h 2354239"/>
                <a:gd name="connsiteX2" fmla="*/ 723332 w 1364776"/>
                <a:gd name="connsiteY2" fmla="*/ 1098644 h 2354239"/>
                <a:gd name="connsiteX3" fmla="*/ 0 w 1364776"/>
                <a:gd name="connsiteY3" fmla="*/ 2354239 h 2354239"/>
                <a:gd name="connsiteX4" fmla="*/ 1037230 w 1364776"/>
                <a:gd name="connsiteY4" fmla="*/ 0 h 2354239"/>
                <a:gd name="connsiteX0" fmla="*/ 1037230 w 1282889"/>
                <a:gd name="connsiteY0" fmla="*/ 0 h 2354239"/>
                <a:gd name="connsiteX1" fmla="*/ 1282889 w 1282889"/>
                <a:gd name="connsiteY1" fmla="*/ 150125 h 2354239"/>
                <a:gd name="connsiteX2" fmla="*/ 723332 w 1282889"/>
                <a:gd name="connsiteY2" fmla="*/ 1098644 h 2354239"/>
                <a:gd name="connsiteX3" fmla="*/ 0 w 1282889"/>
                <a:gd name="connsiteY3" fmla="*/ 2354239 h 2354239"/>
                <a:gd name="connsiteX4" fmla="*/ 1037230 w 1282889"/>
                <a:gd name="connsiteY4" fmla="*/ 0 h 2354239"/>
                <a:gd name="connsiteX0" fmla="*/ 1037230 w 1282889"/>
                <a:gd name="connsiteY0" fmla="*/ 0 h 2354239"/>
                <a:gd name="connsiteX1" fmla="*/ 1282889 w 1282889"/>
                <a:gd name="connsiteY1" fmla="*/ 150125 h 2354239"/>
                <a:gd name="connsiteX2" fmla="*/ 0 w 1282889"/>
                <a:gd name="connsiteY2" fmla="*/ 2354239 h 2354239"/>
                <a:gd name="connsiteX3" fmla="*/ 1037230 w 1282889"/>
                <a:gd name="connsiteY3" fmla="*/ 0 h 2354239"/>
                <a:gd name="connsiteX0" fmla="*/ 928316 w 1173975"/>
                <a:gd name="connsiteY0" fmla="*/ 0 h 2226630"/>
                <a:gd name="connsiteX1" fmla="*/ 1173975 w 1173975"/>
                <a:gd name="connsiteY1" fmla="*/ 150125 h 2226630"/>
                <a:gd name="connsiteX2" fmla="*/ 0 w 1173975"/>
                <a:gd name="connsiteY2" fmla="*/ 2226630 h 2226630"/>
                <a:gd name="connsiteX3" fmla="*/ 928316 w 1173975"/>
                <a:gd name="connsiteY3" fmla="*/ 0 h 2226630"/>
                <a:gd name="connsiteX0" fmla="*/ 928316 w 1197415"/>
                <a:gd name="connsiteY0" fmla="*/ 0 h 2226630"/>
                <a:gd name="connsiteX1" fmla="*/ 1197415 w 1197415"/>
                <a:gd name="connsiteY1" fmla="*/ 123422 h 2226630"/>
                <a:gd name="connsiteX2" fmla="*/ 0 w 1197415"/>
                <a:gd name="connsiteY2" fmla="*/ 2226630 h 2226630"/>
                <a:gd name="connsiteX3" fmla="*/ 928316 w 1197415"/>
                <a:gd name="connsiteY3" fmla="*/ 0 h 2226630"/>
              </a:gdLst>
              <a:ahLst/>
              <a:cxnLst>
                <a:cxn ang="0">
                  <a:pos x="connsiteX0" y="connsiteY0"/>
                </a:cxn>
                <a:cxn ang="0">
                  <a:pos x="connsiteX1" y="connsiteY1"/>
                </a:cxn>
                <a:cxn ang="0">
                  <a:pos x="connsiteX2" y="connsiteY2"/>
                </a:cxn>
                <a:cxn ang="0">
                  <a:pos x="connsiteX3" y="connsiteY3"/>
                </a:cxn>
              </a:cxnLst>
              <a:rect l="l" t="t" r="r" b="b"/>
              <a:pathLst>
                <a:path w="1197415" h="2226630">
                  <a:moveTo>
                    <a:pt x="928316" y="0"/>
                  </a:moveTo>
                  <a:lnTo>
                    <a:pt x="1197415" y="123422"/>
                  </a:lnTo>
                  <a:lnTo>
                    <a:pt x="0" y="2226630"/>
                  </a:lnTo>
                  <a:lnTo>
                    <a:pt x="92831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16" name="Retângulo 15"/>
            <p:cNvSpPr/>
            <p:nvPr/>
          </p:nvSpPr>
          <p:spPr>
            <a:xfrm rot="18697769">
              <a:off x="5513697" y="4349647"/>
              <a:ext cx="4554266" cy="4556154"/>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grpSp>
      <p:sp>
        <p:nvSpPr>
          <p:cNvPr id="18" name="Retângulo 9"/>
          <p:cNvSpPr/>
          <p:nvPr/>
        </p:nvSpPr>
        <p:spPr>
          <a:xfrm>
            <a:off x="0" y="0"/>
            <a:ext cx="3937000" cy="1016000"/>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b="1" dirty="0">
                <a:latin typeface="Calibri" panose="020F0502020204030204" pitchFamily="34" charset="0"/>
              </a:rPr>
              <a:t>PROGRAMAÇÃO</a:t>
            </a:r>
          </a:p>
        </p:txBody>
      </p:sp>
      <p:sp>
        <p:nvSpPr>
          <p:cNvPr id="4" name="CaixaDeTexto 3"/>
          <p:cNvSpPr txBox="1"/>
          <p:nvPr/>
        </p:nvSpPr>
        <p:spPr>
          <a:xfrm>
            <a:off x="950797" y="1826457"/>
            <a:ext cx="3825214" cy="646331"/>
          </a:xfrm>
          <a:prstGeom prst="rect">
            <a:avLst/>
          </a:prstGeom>
          <a:noFill/>
        </p:spPr>
        <p:txBody>
          <a:bodyPr wrap="none" rtlCol="0">
            <a:spAutoFit/>
          </a:bodyPr>
          <a:lstStyle/>
          <a:p>
            <a:r>
              <a:rPr lang="pt-BR" sz="2400" dirty="0"/>
              <a:t>MANHÃ</a:t>
            </a:r>
            <a:r>
              <a:rPr lang="pt-BR" sz="3200" dirty="0"/>
              <a:t> </a:t>
            </a:r>
            <a:r>
              <a:rPr lang="pt-BR" sz="3600" dirty="0"/>
              <a:t>| </a:t>
            </a:r>
            <a:r>
              <a:rPr lang="pt-BR" sz="3600" b="1" dirty="0"/>
              <a:t>EXPOSIÇÃO</a:t>
            </a:r>
          </a:p>
        </p:txBody>
      </p:sp>
      <p:sp>
        <p:nvSpPr>
          <p:cNvPr id="5" name="Retângulo 4"/>
          <p:cNvSpPr/>
          <p:nvPr/>
        </p:nvSpPr>
        <p:spPr>
          <a:xfrm>
            <a:off x="880569" y="2488533"/>
            <a:ext cx="6558002" cy="954107"/>
          </a:xfrm>
          <a:prstGeom prst="rect">
            <a:avLst/>
          </a:prstGeom>
        </p:spPr>
        <p:txBody>
          <a:bodyPr wrap="square">
            <a:spAutoFit/>
          </a:bodyPr>
          <a:lstStyle/>
          <a:p>
            <a:pPr marL="285750" lvl="0" indent="-285750">
              <a:buFont typeface="Wingdings" panose="05000000000000000000" pitchFamily="2" charset="2"/>
              <a:buChar char="§"/>
            </a:pPr>
            <a:r>
              <a:rPr lang="pt-BR" sz="2800" dirty="0"/>
              <a:t>Recursos SAJ e produtividade</a:t>
            </a:r>
          </a:p>
          <a:p>
            <a:pPr marL="285750" lvl="0" indent="-285750">
              <a:buFont typeface="Wingdings" panose="05000000000000000000" pitchFamily="2" charset="2"/>
              <a:buChar char="§"/>
            </a:pPr>
            <a:r>
              <a:rPr lang="pt-BR" sz="2800" dirty="0"/>
              <a:t>Impacto do uso recomendado</a:t>
            </a:r>
          </a:p>
        </p:txBody>
      </p:sp>
      <p:sp>
        <p:nvSpPr>
          <p:cNvPr id="12" name="CaixaDeTexto 11"/>
          <p:cNvSpPr txBox="1"/>
          <p:nvPr/>
        </p:nvSpPr>
        <p:spPr>
          <a:xfrm>
            <a:off x="2499909" y="4315865"/>
            <a:ext cx="3017173" cy="646331"/>
          </a:xfrm>
          <a:prstGeom prst="rect">
            <a:avLst/>
          </a:prstGeom>
          <a:noFill/>
        </p:spPr>
        <p:txBody>
          <a:bodyPr wrap="none" rtlCol="0">
            <a:spAutoFit/>
          </a:bodyPr>
          <a:lstStyle/>
          <a:p>
            <a:r>
              <a:rPr lang="pt-BR" sz="2400" dirty="0"/>
              <a:t>TARDE</a:t>
            </a:r>
            <a:r>
              <a:rPr lang="pt-BR" sz="3600" dirty="0"/>
              <a:t> | </a:t>
            </a:r>
            <a:r>
              <a:rPr lang="pt-BR" sz="3600" b="1" dirty="0"/>
              <a:t>OFICINA</a:t>
            </a:r>
          </a:p>
        </p:txBody>
      </p:sp>
      <p:sp>
        <p:nvSpPr>
          <p:cNvPr id="6" name="Retângulo 5"/>
          <p:cNvSpPr/>
          <p:nvPr/>
        </p:nvSpPr>
        <p:spPr>
          <a:xfrm>
            <a:off x="-1397635" y="5040867"/>
            <a:ext cx="6877316" cy="523220"/>
          </a:xfrm>
          <a:prstGeom prst="rect">
            <a:avLst/>
          </a:prstGeom>
        </p:spPr>
        <p:txBody>
          <a:bodyPr wrap="square">
            <a:spAutoFit/>
          </a:bodyPr>
          <a:lstStyle/>
          <a:p>
            <a:pPr marL="285750" lvl="0" indent="-285750" algn="r">
              <a:buFont typeface="Wingdings" panose="05000000000000000000" pitchFamily="2" charset="2"/>
              <a:buChar char="§"/>
            </a:pPr>
            <a:r>
              <a:rPr lang="pt-BR" sz="2800" dirty="0"/>
              <a:t>Como implantar as boas práticas</a:t>
            </a:r>
          </a:p>
        </p:txBody>
      </p:sp>
      <p:sp>
        <p:nvSpPr>
          <p:cNvPr id="3" name="Retângulo 2"/>
          <p:cNvSpPr/>
          <p:nvPr/>
        </p:nvSpPr>
        <p:spPr>
          <a:xfrm>
            <a:off x="698500" y="1930400"/>
            <a:ext cx="114300" cy="180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dirty="0"/>
          </a:p>
        </p:txBody>
      </p:sp>
      <p:sp>
        <p:nvSpPr>
          <p:cNvPr id="13" name="Retângulo 12"/>
          <p:cNvSpPr/>
          <p:nvPr/>
        </p:nvSpPr>
        <p:spPr>
          <a:xfrm>
            <a:off x="5600700" y="4330700"/>
            <a:ext cx="114300" cy="2124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dirty="0"/>
          </a:p>
        </p:txBody>
      </p:sp>
      <p:sp>
        <p:nvSpPr>
          <p:cNvPr id="17" name="Retângulo 16"/>
          <p:cNvSpPr/>
          <p:nvPr/>
        </p:nvSpPr>
        <p:spPr>
          <a:xfrm>
            <a:off x="4013199" y="0"/>
            <a:ext cx="161637" cy="100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dirty="0"/>
          </a:p>
        </p:txBody>
      </p:sp>
      <p:pic>
        <p:nvPicPr>
          <p:cNvPr id="19"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Tree>
    <p:custDataLst>
      <p:tags r:id="rId1"/>
    </p:custDataLst>
    <p:extLst>
      <p:ext uri="{BB962C8B-B14F-4D97-AF65-F5344CB8AC3E}">
        <p14:creationId xmlns:p14="http://schemas.microsoft.com/office/powerpoint/2010/main" val="26373134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Pauta de Audiência</a:t>
            </a:r>
          </a:p>
        </p:txBody>
      </p:sp>
      <p:pic>
        <p:nvPicPr>
          <p:cNvPr id="4" name="Imagem 3"/>
          <p:cNvPicPr/>
          <p:nvPr/>
        </p:nvPicPr>
        <p:blipFill rotWithShape="1">
          <a:blip r:embed="rId4" cstate="print"/>
          <a:srcRect b="3807"/>
          <a:stretch/>
        </p:blipFill>
        <p:spPr bwMode="auto">
          <a:xfrm>
            <a:off x="851770" y="1121079"/>
            <a:ext cx="7440460" cy="5379929"/>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408318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Pauta de Audiência</a:t>
            </a:r>
          </a:p>
        </p:txBody>
      </p:sp>
      <p:pic>
        <p:nvPicPr>
          <p:cNvPr id="5"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grpSp>
        <p:nvGrpSpPr>
          <p:cNvPr id="6" name="Group 35"/>
          <p:cNvGrpSpPr/>
          <p:nvPr/>
        </p:nvGrpSpPr>
        <p:grpSpPr>
          <a:xfrm>
            <a:off x="358588" y="1608361"/>
            <a:ext cx="5551324" cy="4903004"/>
            <a:chOff x="2185448" y="1423409"/>
            <a:chExt cx="5464217" cy="4819382"/>
          </a:xfrm>
        </p:grpSpPr>
        <p:sp>
          <p:nvSpPr>
            <p:cNvPr id="7" name="Rectangle 30"/>
            <p:cNvSpPr/>
            <p:nvPr/>
          </p:nvSpPr>
          <p:spPr>
            <a:xfrm>
              <a:off x="2185448" y="1423409"/>
              <a:ext cx="5464217" cy="8492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800" dirty="0">
                <a:solidFill>
                  <a:schemeClr val="bg1"/>
                </a:solidFill>
              </a:endParaRPr>
            </a:p>
          </p:txBody>
        </p:sp>
        <p:sp>
          <p:nvSpPr>
            <p:cNvPr id="8" name="Rectangle 26"/>
            <p:cNvSpPr/>
            <p:nvPr/>
          </p:nvSpPr>
          <p:spPr>
            <a:xfrm>
              <a:off x="2185448" y="2298125"/>
              <a:ext cx="5460551" cy="3944666"/>
            </a:xfrm>
            <a:prstGeom prst="rect">
              <a:avLst/>
            </a:prstGeom>
            <a:solidFill>
              <a:srgbClr val="DC0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Rectangle 20"/>
            <p:cNvSpPr/>
            <p:nvPr/>
          </p:nvSpPr>
          <p:spPr>
            <a:xfrm>
              <a:off x="2402992" y="1544578"/>
              <a:ext cx="3287689" cy="632377"/>
            </a:xfrm>
            <a:prstGeom prst="rect">
              <a:avLst/>
            </a:prstGeom>
          </p:spPr>
          <p:txBody>
            <a:bodyPr wrap="square">
              <a:spAutoFit/>
            </a:bodyPr>
            <a:lstStyle/>
            <a:p>
              <a:r>
                <a:rPr lang="pt-BR" sz="3600" b="1" dirty="0">
                  <a:solidFill>
                    <a:schemeClr val="bg1"/>
                  </a:solidFill>
                  <a:latin typeface="Calibri" panose="020F0502020204030204" pitchFamily="34" charset="0"/>
                </a:rPr>
                <a:t>IMPORTÂNCIA</a:t>
              </a:r>
            </a:p>
          </p:txBody>
        </p:sp>
      </p:grpSp>
      <p:sp>
        <p:nvSpPr>
          <p:cNvPr id="10" name="TextBox 8"/>
          <p:cNvSpPr txBox="1"/>
          <p:nvPr/>
        </p:nvSpPr>
        <p:spPr>
          <a:xfrm>
            <a:off x="543600" y="2736000"/>
            <a:ext cx="4122072" cy="2062103"/>
          </a:xfrm>
          <a:prstGeom prst="rect">
            <a:avLst/>
          </a:prstGeom>
          <a:noFill/>
        </p:spPr>
        <p:txBody>
          <a:bodyPr wrap="square" rtlCol="0">
            <a:spAutoFit/>
          </a:bodyPr>
          <a:lstStyle/>
          <a:p>
            <a:r>
              <a:rPr lang="pt-BR" sz="3200" dirty="0">
                <a:solidFill>
                  <a:schemeClr val="bg1"/>
                </a:solidFill>
              </a:rPr>
              <a:t>Implica maior controle para o conjunto do cartório e economia de tempo.</a:t>
            </a:r>
          </a:p>
        </p:txBody>
      </p:sp>
      <p:sp>
        <p:nvSpPr>
          <p:cNvPr id="11" name="Elipse 10"/>
          <p:cNvSpPr/>
          <p:nvPr/>
        </p:nvSpPr>
        <p:spPr>
          <a:xfrm>
            <a:off x="4294603" y="4537272"/>
            <a:ext cx="2229594" cy="2229595"/>
          </a:xfrm>
          <a:prstGeom prst="ellipse">
            <a:avLst/>
          </a:prstGeom>
          <a:solidFill>
            <a:srgbClr val="000000">
              <a:alpha val="0"/>
            </a:srgbClr>
          </a:solidFill>
          <a:ln w="263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sp>
        <p:nvSpPr>
          <p:cNvPr id="12" name="CaixaDeTexto 11"/>
          <p:cNvSpPr txBox="1"/>
          <p:nvPr/>
        </p:nvSpPr>
        <p:spPr>
          <a:xfrm>
            <a:off x="4867851" y="4308625"/>
            <a:ext cx="723833" cy="2646878"/>
          </a:xfrm>
          <a:prstGeom prst="rect">
            <a:avLst/>
          </a:prstGeom>
          <a:noFill/>
        </p:spPr>
        <p:txBody>
          <a:bodyPr wrap="square" rtlCol="0">
            <a:spAutoFit/>
          </a:bodyPr>
          <a:lstStyle/>
          <a:p>
            <a:r>
              <a:rPr lang="pt-BR" sz="16600" b="1" dirty="0">
                <a:solidFill>
                  <a:schemeClr val="bg1"/>
                </a:solidFill>
              </a:rPr>
              <a:t>!</a:t>
            </a:r>
          </a:p>
        </p:txBody>
      </p:sp>
    </p:spTree>
    <p:custDataLst>
      <p:tags r:id="rId1"/>
    </p:custDataLst>
    <p:extLst>
      <p:ext uri="{BB962C8B-B14F-4D97-AF65-F5344CB8AC3E}">
        <p14:creationId xmlns:p14="http://schemas.microsoft.com/office/powerpoint/2010/main" val="151072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5"/>
          <p:cNvGrpSpPr/>
          <p:nvPr/>
        </p:nvGrpSpPr>
        <p:grpSpPr>
          <a:xfrm>
            <a:off x="367553" y="1608361"/>
            <a:ext cx="5549153" cy="4903004"/>
            <a:chOff x="2194272" y="1423409"/>
            <a:chExt cx="8321069" cy="4819382"/>
          </a:xfrm>
        </p:grpSpPr>
        <p:sp>
          <p:nvSpPr>
            <p:cNvPr id="5" name="Rectangle 30"/>
            <p:cNvSpPr/>
            <p:nvPr/>
          </p:nvSpPr>
          <p:spPr>
            <a:xfrm>
              <a:off x="2195735" y="1423409"/>
              <a:ext cx="8319606" cy="8492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800" dirty="0">
                <a:solidFill>
                  <a:schemeClr val="bg1"/>
                </a:solidFill>
              </a:endParaRPr>
            </a:p>
          </p:txBody>
        </p:sp>
        <p:sp>
          <p:nvSpPr>
            <p:cNvPr id="6" name="Rectangle 26"/>
            <p:cNvSpPr/>
            <p:nvPr/>
          </p:nvSpPr>
          <p:spPr>
            <a:xfrm>
              <a:off x="2194272" y="2298125"/>
              <a:ext cx="8321069" cy="3944666"/>
            </a:xfrm>
            <a:prstGeom prst="rect">
              <a:avLst/>
            </a:prstGeom>
            <a:solidFill>
              <a:srgbClr val="DC0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ctangle 20"/>
            <p:cNvSpPr/>
            <p:nvPr/>
          </p:nvSpPr>
          <p:spPr>
            <a:xfrm>
              <a:off x="2512241" y="1544578"/>
              <a:ext cx="7357847" cy="635308"/>
            </a:xfrm>
            <a:prstGeom prst="rect">
              <a:avLst/>
            </a:prstGeom>
          </p:spPr>
          <p:txBody>
            <a:bodyPr wrap="square">
              <a:spAutoFit/>
            </a:bodyPr>
            <a:lstStyle/>
            <a:p>
              <a:r>
                <a:rPr lang="pt-BR" sz="3600" b="1" dirty="0">
                  <a:solidFill>
                    <a:schemeClr val="bg1"/>
                  </a:solidFill>
                  <a:latin typeface="Calibri" panose="020F0502020204030204" pitchFamily="34" charset="0"/>
                </a:rPr>
                <a:t>NÃO RECOMENDADO</a:t>
              </a:r>
            </a:p>
          </p:txBody>
        </p:sp>
      </p:grpSp>
      <p:sp>
        <p:nvSpPr>
          <p:cNvPr id="8" name="Elipse 7"/>
          <p:cNvSpPr/>
          <p:nvPr/>
        </p:nvSpPr>
        <p:spPr>
          <a:xfrm>
            <a:off x="4326780" y="4490468"/>
            <a:ext cx="2229594" cy="2229595"/>
          </a:xfrm>
          <a:prstGeom prst="ellipse">
            <a:avLst/>
          </a:prstGeom>
          <a:solidFill>
            <a:srgbClr val="000000">
              <a:alpha val="0"/>
            </a:srgbClr>
          </a:solidFill>
          <a:ln w="263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grpSp>
        <p:nvGrpSpPr>
          <p:cNvPr id="9" name="Grupo 8"/>
          <p:cNvGrpSpPr/>
          <p:nvPr/>
        </p:nvGrpSpPr>
        <p:grpSpPr>
          <a:xfrm>
            <a:off x="4966634" y="5197641"/>
            <a:ext cx="743223" cy="702645"/>
            <a:chOff x="4109988" y="4793380"/>
            <a:chExt cx="1973179" cy="1443790"/>
          </a:xfrm>
        </p:grpSpPr>
        <p:cxnSp>
          <p:nvCxnSpPr>
            <p:cNvPr id="10" name="Conector reto 9"/>
            <p:cNvCxnSpPr/>
            <p:nvPr/>
          </p:nvCxnSpPr>
          <p:spPr>
            <a:xfrm>
              <a:off x="4138864" y="4803005"/>
              <a:ext cx="1944303" cy="1395664"/>
            </a:xfrm>
            <a:prstGeom prst="line">
              <a:avLst/>
            </a:prstGeom>
            <a:ln w="285750" cap="sq">
              <a:solidFill>
                <a:schemeClr val="bg1"/>
              </a:solidFill>
            </a:ln>
          </p:spPr>
          <p:style>
            <a:lnRef idx="1">
              <a:schemeClr val="dk1"/>
            </a:lnRef>
            <a:fillRef idx="0">
              <a:schemeClr val="dk1"/>
            </a:fillRef>
            <a:effectRef idx="0">
              <a:schemeClr val="dk1"/>
            </a:effectRef>
            <a:fontRef idx="minor">
              <a:schemeClr val="tx1"/>
            </a:fontRef>
          </p:style>
        </p:cxnSp>
        <p:cxnSp>
          <p:nvCxnSpPr>
            <p:cNvPr id="11" name="Conector reto 10"/>
            <p:cNvCxnSpPr/>
            <p:nvPr/>
          </p:nvCxnSpPr>
          <p:spPr>
            <a:xfrm flipH="1">
              <a:off x="4109988" y="4793380"/>
              <a:ext cx="1828800" cy="1443790"/>
            </a:xfrm>
            <a:prstGeom prst="line">
              <a:avLst/>
            </a:prstGeom>
            <a:ln w="285750" cap="sq">
              <a:solidFill>
                <a:schemeClr val="bg1"/>
              </a:solidFill>
            </a:ln>
          </p:spPr>
          <p:style>
            <a:lnRef idx="1">
              <a:schemeClr val="dk1"/>
            </a:lnRef>
            <a:fillRef idx="0">
              <a:schemeClr val="dk1"/>
            </a:fillRef>
            <a:effectRef idx="0">
              <a:schemeClr val="dk1"/>
            </a:effectRef>
            <a:fontRef idx="minor">
              <a:schemeClr val="tx1"/>
            </a:fontRef>
          </p:style>
        </p:cxnSp>
      </p:grpSp>
      <p:sp>
        <p:nvSpPr>
          <p:cNvPr id="12" name="TextBox 8"/>
          <p:cNvSpPr txBox="1"/>
          <p:nvPr/>
        </p:nvSpPr>
        <p:spPr>
          <a:xfrm>
            <a:off x="543600" y="2736000"/>
            <a:ext cx="3884580" cy="2554545"/>
          </a:xfrm>
          <a:prstGeom prst="rect">
            <a:avLst/>
          </a:prstGeom>
          <a:noFill/>
        </p:spPr>
        <p:txBody>
          <a:bodyPr wrap="square" rtlCol="0">
            <a:spAutoFit/>
          </a:bodyPr>
          <a:lstStyle/>
          <a:p>
            <a:r>
              <a:rPr lang="pt-BR" sz="3200" dirty="0">
                <a:solidFill>
                  <a:schemeClr val="bg1"/>
                </a:solidFill>
              </a:rPr>
              <a:t>Usar uma forma de controle fora do sistema (agenda física), implicando perda de tempo.</a:t>
            </a:r>
          </a:p>
        </p:txBody>
      </p:sp>
      <p:sp>
        <p:nvSpPr>
          <p:cNvPr id="13"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Pauta de Audiência</a:t>
            </a:r>
          </a:p>
        </p:txBody>
      </p:sp>
      <p:pic>
        <p:nvPicPr>
          <p:cNvPr id="14"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
        <p:nvSpPr>
          <p:cNvPr id="15" name="Triângulo isósceles 14"/>
          <p:cNvSpPr/>
          <p:nvPr/>
        </p:nvSpPr>
        <p:spPr>
          <a:xfrm rot="5400000">
            <a:off x="6188771" y="2030963"/>
            <a:ext cx="415162" cy="278403"/>
          </a:xfrm>
          <a:prstGeom prst="triangle">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6" name="Retângulo 15"/>
          <p:cNvSpPr/>
          <p:nvPr/>
        </p:nvSpPr>
        <p:spPr>
          <a:xfrm>
            <a:off x="6614546" y="1944924"/>
            <a:ext cx="1459054" cy="738664"/>
          </a:xfrm>
          <a:prstGeom prst="rect">
            <a:avLst/>
          </a:prstGeom>
        </p:spPr>
        <p:txBody>
          <a:bodyPr wrap="none">
            <a:spAutoFit/>
          </a:bodyPr>
          <a:lstStyle/>
          <a:p>
            <a:pPr algn="ctr"/>
            <a:r>
              <a:rPr lang="pt-BR" sz="2400" b="1" i="1" dirty="0">
                <a:solidFill>
                  <a:srgbClr val="DC0814"/>
                </a:solidFill>
              </a:rPr>
              <a:t>6 minutos</a:t>
            </a:r>
          </a:p>
          <a:p>
            <a:pPr algn="ctr"/>
            <a:r>
              <a:rPr lang="pt-BR" i="1" dirty="0"/>
              <a:t>por audiência</a:t>
            </a:r>
          </a:p>
        </p:txBody>
      </p:sp>
    </p:spTree>
    <p:custDataLst>
      <p:tags r:id="rId1"/>
    </p:custDataLst>
    <p:extLst>
      <p:ext uri="{BB962C8B-B14F-4D97-AF65-F5344CB8AC3E}">
        <p14:creationId xmlns:p14="http://schemas.microsoft.com/office/powerpoint/2010/main" val="323743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5"/>
          <p:cNvGrpSpPr/>
          <p:nvPr/>
        </p:nvGrpSpPr>
        <p:grpSpPr>
          <a:xfrm>
            <a:off x="367553" y="1608361"/>
            <a:ext cx="5549153" cy="4903004"/>
            <a:chOff x="2194272" y="1423409"/>
            <a:chExt cx="8321069" cy="4819382"/>
          </a:xfrm>
        </p:grpSpPr>
        <p:sp>
          <p:nvSpPr>
            <p:cNvPr id="5" name="Rectangle 30"/>
            <p:cNvSpPr/>
            <p:nvPr/>
          </p:nvSpPr>
          <p:spPr>
            <a:xfrm>
              <a:off x="2195735" y="1423409"/>
              <a:ext cx="8319606" cy="8492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800" dirty="0">
                <a:solidFill>
                  <a:schemeClr val="bg1"/>
                </a:solidFill>
              </a:endParaRPr>
            </a:p>
          </p:txBody>
        </p:sp>
        <p:sp>
          <p:nvSpPr>
            <p:cNvPr id="6" name="Rectangle 26"/>
            <p:cNvSpPr/>
            <p:nvPr/>
          </p:nvSpPr>
          <p:spPr>
            <a:xfrm>
              <a:off x="2194272" y="2298125"/>
              <a:ext cx="8321069" cy="3944666"/>
            </a:xfrm>
            <a:prstGeom prst="rect">
              <a:avLst/>
            </a:prstGeom>
            <a:solidFill>
              <a:srgbClr val="DC0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ctangle 20"/>
            <p:cNvSpPr/>
            <p:nvPr/>
          </p:nvSpPr>
          <p:spPr>
            <a:xfrm>
              <a:off x="2512241" y="1544578"/>
              <a:ext cx="7386413" cy="632377"/>
            </a:xfrm>
            <a:prstGeom prst="rect">
              <a:avLst/>
            </a:prstGeom>
          </p:spPr>
          <p:txBody>
            <a:bodyPr wrap="square">
              <a:spAutoFit/>
            </a:bodyPr>
            <a:lstStyle/>
            <a:p>
              <a:r>
                <a:rPr lang="pt-BR" sz="3600" b="1" dirty="0">
                  <a:solidFill>
                    <a:schemeClr val="bg1"/>
                  </a:solidFill>
                  <a:latin typeface="Calibri" panose="020F0502020204030204" pitchFamily="34" charset="0"/>
                </a:rPr>
                <a:t>RECOMENDADO</a:t>
              </a:r>
            </a:p>
          </p:txBody>
        </p:sp>
      </p:grpSp>
      <p:sp>
        <p:nvSpPr>
          <p:cNvPr id="8" name="Elipse 7"/>
          <p:cNvSpPr/>
          <p:nvPr/>
        </p:nvSpPr>
        <p:spPr>
          <a:xfrm>
            <a:off x="4326780" y="4500093"/>
            <a:ext cx="2229594" cy="2229595"/>
          </a:xfrm>
          <a:prstGeom prst="ellipse">
            <a:avLst/>
          </a:prstGeom>
          <a:solidFill>
            <a:srgbClr val="000000">
              <a:alpha val="0"/>
            </a:srgbClr>
          </a:solidFill>
          <a:ln w="263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grpSp>
        <p:nvGrpSpPr>
          <p:cNvPr id="9" name="Grupo 8"/>
          <p:cNvGrpSpPr/>
          <p:nvPr/>
        </p:nvGrpSpPr>
        <p:grpSpPr>
          <a:xfrm rot="20480407">
            <a:off x="4841269" y="5186559"/>
            <a:ext cx="1804229" cy="539015"/>
            <a:chOff x="6218427" y="2653494"/>
            <a:chExt cx="1804229" cy="539015"/>
          </a:xfrm>
        </p:grpSpPr>
        <p:sp>
          <p:nvSpPr>
            <p:cNvPr id="10" name="Retângulo 9"/>
            <p:cNvSpPr/>
            <p:nvPr/>
          </p:nvSpPr>
          <p:spPr>
            <a:xfrm rot="19842922">
              <a:off x="6218427" y="2653494"/>
              <a:ext cx="298383" cy="539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Retângulo 10"/>
            <p:cNvSpPr/>
            <p:nvPr/>
          </p:nvSpPr>
          <p:spPr>
            <a:xfrm rot="3533538">
              <a:off x="6987940" y="1992666"/>
              <a:ext cx="336884" cy="1732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13" name="TextBox 8"/>
          <p:cNvSpPr txBox="1"/>
          <p:nvPr/>
        </p:nvSpPr>
        <p:spPr>
          <a:xfrm>
            <a:off x="543600" y="2736000"/>
            <a:ext cx="4154087" cy="2554545"/>
          </a:xfrm>
          <a:prstGeom prst="rect">
            <a:avLst/>
          </a:prstGeom>
          <a:noFill/>
        </p:spPr>
        <p:txBody>
          <a:bodyPr wrap="square" rtlCol="0">
            <a:spAutoFit/>
          </a:bodyPr>
          <a:lstStyle/>
          <a:p>
            <a:r>
              <a:rPr lang="pt-BR" sz="3200" dirty="0">
                <a:solidFill>
                  <a:schemeClr val="bg1"/>
                </a:solidFill>
              </a:rPr>
              <a:t>Ganhar tempo controlando 100% das audiências pela funcionalidade de pauta de audiências. </a:t>
            </a:r>
          </a:p>
        </p:txBody>
      </p:sp>
      <p:sp>
        <p:nvSpPr>
          <p:cNvPr id="14"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Pauta de Audiência</a:t>
            </a:r>
          </a:p>
        </p:txBody>
      </p:sp>
      <p:pic>
        <p:nvPicPr>
          <p:cNvPr id="15"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
        <p:nvSpPr>
          <p:cNvPr id="16" name="Triângulo isósceles 15"/>
          <p:cNvSpPr/>
          <p:nvPr/>
        </p:nvSpPr>
        <p:spPr>
          <a:xfrm rot="5400000">
            <a:off x="6188771" y="2030963"/>
            <a:ext cx="415162" cy="278403"/>
          </a:xfrm>
          <a:prstGeom prst="triangle">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Retângulo 16"/>
          <p:cNvSpPr/>
          <p:nvPr/>
        </p:nvSpPr>
        <p:spPr>
          <a:xfrm>
            <a:off x="6610684" y="1935297"/>
            <a:ext cx="1678536" cy="738664"/>
          </a:xfrm>
          <a:prstGeom prst="rect">
            <a:avLst/>
          </a:prstGeom>
        </p:spPr>
        <p:txBody>
          <a:bodyPr wrap="none">
            <a:spAutoFit/>
          </a:bodyPr>
          <a:lstStyle/>
          <a:p>
            <a:pPr algn="ctr"/>
            <a:r>
              <a:rPr lang="pt-BR" sz="2400" b="1" i="1" dirty="0"/>
              <a:t>3,5 minutos</a:t>
            </a:r>
          </a:p>
          <a:p>
            <a:pPr algn="ctr"/>
            <a:r>
              <a:rPr lang="pt-BR" i="1" dirty="0"/>
              <a:t>por audiência</a:t>
            </a:r>
          </a:p>
        </p:txBody>
      </p:sp>
    </p:spTree>
    <p:custDataLst>
      <p:tags r:id="rId1"/>
    </p:custDataLst>
    <p:extLst>
      <p:ext uri="{BB962C8B-B14F-4D97-AF65-F5344CB8AC3E}">
        <p14:creationId xmlns:p14="http://schemas.microsoft.com/office/powerpoint/2010/main" val="157336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fade">
                                      <p:cBhvr>
                                        <p:cTn id="9" dur="500"/>
                                        <p:tgtEl>
                                          <p:spTgt spid="1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
        <p:nvSpPr>
          <p:cNvPr id="5"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Pauta de Audiência</a:t>
            </a:r>
          </a:p>
        </p:txBody>
      </p:sp>
      <p:sp>
        <p:nvSpPr>
          <p:cNvPr id="6" name="CaixaDeTexto 5"/>
          <p:cNvSpPr txBox="1"/>
          <p:nvPr/>
        </p:nvSpPr>
        <p:spPr>
          <a:xfrm>
            <a:off x="2403341" y="2088242"/>
            <a:ext cx="1378904" cy="3785652"/>
          </a:xfrm>
          <a:prstGeom prst="rect">
            <a:avLst/>
          </a:prstGeom>
          <a:noFill/>
        </p:spPr>
        <p:txBody>
          <a:bodyPr wrap="none" rtlCol="0">
            <a:spAutoFit/>
          </a:bodyPr>
          <a:lstStyle/>
          <a:p>
            <a:r>
              <a:rPr lang="pt-BR" sz="12000" b="1" dirty="0"/>
              <a:t>5</a:t>
            </a:r>
            <a:r>
              <a:rPr lang="pt-BR" sz="6000" b="1" dirty="0"/>
              <a:t>h</a:t>
            </a:r>
          </a:p>
          <a:p>
            <a:endParaRPr lang="pt-BR" sz="12000" b="1" dirty="0"/>
          </a:p>
        </p:txBody>
      </p:sp>
      <p:sp>
        <p:nvSpPr>
          <p:cNvPr id="7" name="Triângulo isósceles 6"/>
          <p:cNvSpPr/>
          <p:nvPr/>
        </p:nvSpPr>
        <p:spPr>
          <a:xfrm rot="5400000">
            <a:off x="905961" y="1413485"/>
            <a:ext cx="698500" cy="468406"/>
          </a:xfrm>
          <a:prstGeom prst="triangle">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1567108" y="1349238"/>
            <a:ext cx="3213100" cy="461665"/>
          </a:xfrm>
          <a:prstGeom prst="rect">
            <a:avLst/>
          </a:prstGeom>
          <a:noFill/>
        </p:spPr>
        <p:txBody>
          <a:bodyPr wrap="square" rtlCol="0">
            <a:spAutoFit/>
          </a:bodyPr>
          <a:lstStyle/>
          <a:p>
            <a:r>
              <a:rPr lang="pt-BR" sz="2400" b="1" dirty="0"/>
              <a:t>ECONOMIA DE TEMPO</a:t>
            </a:r>
          </a:p>
        </p:txBody>
      </p:sp>
      <p:sp>
        <p:nvSpPr>
          <p:cNvPr id="9" name="Retângulo 8"/>
          <p:cNvSpPr/>
          <p:nvPr/>
        </p:nvSpPr>
        <p:spPr>
          <a:xfrm flipV="1">
            <a:off x="1554408" y="1797866"/>
            <a:ext cx="5436000" cy="180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dirty="0"/>
          </a:p>
        </p:txBody>
      </p:sp>
      <p:grpSp>
        <p:nvGrpSpPr>
          <p:cNvPr id="10" name="Grupo 9"/>
          <p:cNvGrpSpPr/>
          <p:nvPr/>
        </p:nvGrpSpPr>
        <p:grpSpPr>
          <a:xfrm>
            <a:off x="-1482789" y="4328899"/>
            <a:ext cx="6338124" cy="7325840"/>
            <a:chOff x="4560715" y="2553886"/>
            <a:chExt cx="5508192" cy="6350971"/>
          </a:xfrm>
        </p:grpSpPr>
        <p:sp>
          <p:nvSpPr>
            <p:cNvPr id="11" name="Retângulo 7"/>
            <p:cNvSpPr/>
            <p:nvPr/>
          </p:nvSpPr>
          <p:spPr>
            <a:xfrm>
              <a:off x="4560715" y="2553886"/>
              <a:ext cx="2155041" cy="4100891"/>
            </a:xfrm>
            <a:custGeom>
              <a:avLst/>
              <a:gdLst>
                <a:gd name="connsiteX0" fmla="*/ 0 w 1037230"/>
                <a:gd name="connsiteY0" fmla="*/ 0 h 1985749"/>
                <a:gd name="connsiteX1" fmla="*/ 1037230 w 1037230"/>
                <a:gd name="connsiteY1" fmla="*/ 0 h 1985749"/>
                <a:gd name="connsiteX2" fmla="*/ 1037230 w 1037230"/>
                <a:gd name="connsiteY2" fmla="*/ 1985749 h 1985749"/>
                <a:gd name="connsiteX3" fmla="*/ 0 w 1037230"/>
                <a:gd name="connsiteY3" fmla="*/ 1985749 h 1985749"/>
                <a:gd name="connsiteX4" fmla="*/ 0 w 1037230"/>
                <a:gd name="connsiteY4" fmla="*/ 0 h 1985749"/>
                <a:gd name="connsiteX0" fmla="*/ 1187355 w 2224585"/>
                <a:gd name="connsiteY0" fmla="*/ 0 h 2122227"/>
                <a:gd name="connsiteX1" fmla="*/ 2224585 w 2224585"/>
                <a:gd name="connsiteY1" fmla="*/ 0 h 2122227"/>
                <a:gd name="connsiteX2" fmla="*/ 2224585 w 2224585"/>
                <a:gd name="connsiteY2" fmla="*/ 1985749 h 2122227"/>
                <a:gd name="connsiteX3" fmla="*/ 0 w 2224585"/>
                <a:gd name="connsiteY3" fmla="*/ 2122227 h 2122227"/>
                <a:gd name="connsiteX4" fmla="*/ 1187355 w 2224585"/>
                <a:gd name="connsiteY4" fmla="*/ 0 h 2122227"/>
                <a:gd name="connsiteX0" fmla="*/ 1037230 w 2224585"/>
                <a:gd name="connsiteY0" fmla="*/ 0 h 2354239"/>
                <a:gd name="connsiteX1" fmla="*/ 2224585 w 2224585"/>
                <a:gd name="connsiteY1" fmla="*/ 232012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2224585"/>
                <a:gd name="connsiteY0" fmla="*/ 0 h 2354239"/>
                <a:gd name="connsiteX1" fmla="*/ 1364776 w 2224585"/>
                <a:gd name="connsiteY1" fmla="*/ 177421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1364776"/>
                <a:gd name="connsiteY0" fmla="*/ 0 h 2354239"/>
                <a:gd name="connsiteX1" fmla="*/ 1364776 w 1364776"/>
                <a:gd name="connsiteY1" fmla="*/ 177421 h 2354239"/>
                <a:gd name="connsiteX2" fmla="*/ 723332 w 1364776"/>
                <a:gd name="connsiteY2" fmla="*/ 1098644 h 2354239"/>
                <a:gd name="connsiteX3" fmla="*/ 0 w 1364776"/>
                <a:gd name="connsiteY3" fmla="*/ 2354239 h 2354239"/>
                <a:gd name="connsiteX4" fmla="*/ 1037230 w 1364776"/>
                <a:gd name="connsiteY4" fmla="*/ 0 h 2354239"/>
                <a:gd name="connsiteX0" fmla="*/ 1037230 w 1282889"/>
                <a:gd name="connsiteY0" fmla="*/ 0 h 2354239"/>
                <a:gd name="connsiteX1" fmla="*/ 1282889 w 1282889"/>
                <a:gd name="connsiteY1" fmla="*/ 150125 h 2354239"/>
                <a:gd name="connsiteX2" fmla="*/ 723332 w 1282889"/>
                <a:gd name="connsiteY2" fmla="*/ 1098644 h 2354239"/>
                <a:gd name="connsiteX3" fmla="*/ 0 w 1282889"/>
                <a:gd name="connsiteY3" fmla="*/ 2354239 h 2354239"/>
                <a:gd name="connsiteX4" fmla="*/ 1037230 w 1282889"/>
                <a:gd name="connsiteY4" fmla="*/ 0 h 2354239"/>
                <a:gd name="connsiteX0" fmla="*/ 1037230 w 1282889"/>
                <a:gd name="connsiteY0" fmla="*/ 0 h 2354239"/>
                <a:gd name="connsiteX1" fmla="*/ 1282889 w 1282889"/>
                <a:gd name="connsiteY1" fmla="*/ 150125 h 2354239"/>
                <a:gd name="connsiteX2" fmla="*/ 0 w 1282889"/>
                <a:gd name="connsiteY2" fmla="*/ 2354239 h 2354239"/>
                <a:gd name="connsiteX3" fmla="*/ 1037230 w 1282889"/>
                <a:gd name="connsiteY3" fmla="*/ 0 h 2354239"/>
                <a:gd name="connsiteX0" fmla="*/ 1064525 w 1310184"/>
                <a:gd name="connsiteY0" fmla="*/ 0 h 1908412"/>
                <a:gd name="connsiteX1" fmla="*/ 1310184 w 1310184"/>
                <a:gd name="connsiteY1" fmla="*/ 150125 h 1908412"/>
                <a:gd name="connsiteX2" fmla="*/ 0 w 1310184"/>
                <a:gd name="connsiteY2" fmla="*/ 1908412 h 1908412"/>
                <a:gd name="connsiteX3" fmla="*/ 1064525 w 1310184"/>
                <a:gd name="connsiteY3" fmla="*/ 0 h 1908412"/>
                <a:gd name="connsiteX0" fmla="*/ 905301 w 1150960"/>
                <a:gd name="connsiteY0" fmla="*/ 0 h 2135874"/>
                <a:gd name="connsiteX1" fmla="*/ 1150960 w 1150960"/>
                <a:gd name="connsiteY1" fmla="*/ 150125 h 2135874"/>
                <a:gd name="connsiteX2" fmla="*/ 0 w 1150960"/>
                <a:gd name="connsiteY2" fmla="*/ 2135874 h 2135874"/>
                <a:gd name="connsiteX3" fmla="*/ 905301 w 1150960"/>
                <a:gd name="connsiteY3" fmla="*/ 0 h 2135874"/>
                <a:gd name="connsiteX0" fmla="*/ 1000836 w 1246495"/>
                <a:gd name="connsiteY0" fmla="*/ 0 h 2363336"/>
                <a:gd name="connsiteX1" fmla="*/ 1246495 w 1246495"/>
                <a:gd name="connsiteY1" fmla="*/ 150125 h 2363336"/>
                <a:gd name="connsiteX2" fmla="*/ 0 w 1246495"/>
                <a:gd name="connsiteY2" fmla="*/ 2363336 h 2363336"/>
                <a:gd name="connsiteX3" fmla="*/ 1000836 w 1246495"/>
                <a:gd name="connsiteY3" fmla="*/ 0 h 2363336"/>
                <a:gd name="connsiteX0" fmla="*/ 1000836 w 1241946"/>
                <a:gd name="connsiteY0" fmla="*/ 0 h 2363336"/>
                <a:gd name="connsiteX1" fmla="*/ 1241946 w 1241946"/>
                <a:gd name="connsiteY1" fmla="*/ 113731 h 2363336"/>
                <a:gd name="connsiteX2" fmla="*/ 0 w 1241946"/>
                <a:gd name="connsiteY2" fmla="*/ 2363336 h 2363336"/>
                <a:gd name="connsiteX3" fmla="*/ 1000836 w 1241946"/>
                <a:gd name="connsiteY3" fmla="*/ 0 h 2363336"/>
              </a:gdLst>
              <a:ahLst/>
              <a:cxnLst>
                <a:cxn ang="0">
                  <a:pos x="connsiteX0" y="connsiteY0"/>
                </a:cxn>
                <a:cxn ang="0">
                  <a:pos x="connsiteX1" y="connsiteY1"/>
                </a:cxn>
                <a:cxn ang="0">
                  <a:pos x="connsiteX2" y="connsiteY2"/>
                </a:cxn>
                <a:cxn ang="0">
                  <a:pos x="connsiteX3" y="connsiteY3"/>
                </a:cxn>
              </a:cxnLst>
              <a:rect l="l" t="t" r="r" b="b"/>
              <a:pathLst>
                <a:path w="1241946" h="2363336">
                  <a:moveTo>
                    <a:pt x="1000836" y="0"/>
                  </a:moveTo>
                  <a:lnTo>
                    <a:pt x="1241946" y="113731"/>
                  </a:lnTo>
                  <a:lnTo>
                    <a:pt x="0" y="2363336"/>
                  </a:lnTo>
                  <a:lnTo>
                    <a:pt x="100083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12" name="Retângulo 7"/>
            <p:cNvSpPr/>
            <p:nvPr/>
          </p:nvSpPr>
          <p:spPr>
            <a:xfrm rot="535073">
              <a:off x="5037820" y="2766425"/>
              <a:ext cx="2077770" cy="3863677"/>
            </a:xfrm>
            <a:custGeom>
              <a:avLst/>
              <a:gdLst>
                <a:gd name="connsiteX0" fmla="*/ 0 w 1037230"/>
                <a:gd name="connsiteY0" fmla="*/ 0 h 1985749"/>
                <a:gd name="connsiteX1" fmla="*/ 1037230 w 1037230"/>
                <a:gd name="connsiteY1" fmla="*/ 0 h 1985749"/>
                <a:gd name="connsiteX2" fmla="*/ 1037230 w 1037230"/>
                <a:gd name="connsiteY2" fmla="*/ 1985749 h 1985749"/>
                <a:gd name="connsiteX3" fmla="*/ 0 w 1037230"/>
                <a:gd name="connsiteY3" fmla="*/ 1985749 h 1985749"/>
                <a:gd name="connsiteX4" fmla="*/ 0 w 1037230"/>
                <a:gd name="connsiteY4" fmla="*/ 0 h 1985749"/>
                <a:gd name="connsiteX0" fmla="*/ 1187355 w 2224585"/>
                <a:gd name="connsiteY0" fmla="*/ 0 h 2122227"/>
                <a:gd name="connsiteX1" fmla="*/ 2224585 w 2224585"/>
                <a:gd name="connsiteY1" fmla="*/ 0 h 2122227"/>
                <a:gd name="connsiteX2" fmla="*/ 2224585 w 2224585"/>
                <a:gd name="connsiteY2" fmla="*/ 1985749 h 2122227"/>
                <a:gd name="connsiteX3" fmla="*/ 0 w 2224585"/>
                <a:gd name="connsiteY3" fmla="*/ 2122227 h 2122227"/>
                <a:gd name="connsiteX4" fmla="*/ 1187355 w 2224585"/>
                <a:gd name="connsiteY4" fmla="*/ 0 h 2122227"/>
                <a:gd name="connsiteX0" fmla="*/ 1037230 w 2224585"/>
                <a:gd name="connsiteY0" fmla="*/ 0 h 2354239"/>
                <a:gd name="connsiteX1" fmla="*/ 2224585 w 2224585"/>
                <a:gd name="connsiteY1" fmla="*/ 232012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2224585"/>
                <a:gd name="connsiteY0" fmla="*/ 0 h 2354239"/>
                <a:gd name="connsiteX1" fmla="*/ 1364776 w 2224585"/>
                <a:gd name="connsiteY1" fmla="*/ 177421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1364776"/>
                <a:gd name="connsiteY0" fmla="*/ 0 h 2354239"/>
                <a:gd name="connsiteX1" fmla="*/ 1364776 w 1364776"/>
                <a:gd name="connsiteY1" fmla="*/ 177421 h 2354239"/>
                <a:gd name="connsiteX2" fmla="*/ 723332 w 1364776"/>
                <a:gd name="connsiteY2" fmla="*/ 1098644 h 2354239"/>
                <a:gd name="connsiteX3" fmla="*/ 0 w 1364776"/>
                <a:gd name="connsiteY3" fmla="*/ 2354239 h 2354239"/>
                <a:gd name="connsiteX4" fmla="*/ 1037230 w 1364776"/>
                <a:gd name="connsiteY4" fmla="*/ 0 h 2354239"/>
                <a:gd name="connsiteX0" fmla="*/ 1037230 w 1282889"/>
                <a:gd name="connsiteY0" fmla="*/ 0 h 2354239"/>
                <a:gd name="connsiteX1" fmla="*/ 1282889 w 1282889"/>
                <a:gd name="connsiteY1" fmla="*/ 150125 h 2354239"/>
                <a:gd name="connsiteX2" fmla="*/ 723332 w 1282889"/>
                <a:gd name="connsiteY2" fmla="*/ 1098644 h 2354239"/>
                <a:gd name="connsiteX3" fmla="*/ 0 w 1282889"/>
                <a:gd name="connsiteY3" fmla="*/ 2354239 h 2354239"/>
                <a:gd name="connsiteX4" fmla="*/ 1037230 w 1282889"/>
                <a:gd name="connsiteY4" fmla="*/ 0 h 2354239"/>
                <a:gd name="connsiteX0" fmla="*/ 1037230 w 1282889"/>
                <a:gd name="connsiteY0" fmla="*/ 0 h 2354239"/>
                <a:gd name="connsiteX1" fmla="*/ 1282889 w 1282889"/>
                <a:gd name="connsiteY1" fmla="*/ 150125 h 2354239"/>
                <a:gd name="connsiteX2" fmla="*/ 0 w 1282889"/>
                <a:gd name="connsiteY2" fmla="*/ 2354239 h 2354239"/>
                <a:gd name="connsiteX3" fmla="*/ 1037230 w 1282889"/>
                <a:gd name="connsiteY3" fmla="*/ 0 h 2354239"/>
                <a:gd name="connsiteX0" fmla="*/ 928316 w 1173975"/>
                <a:gd name="connsiteY0" fmla="*/ 0 h 2226630"/>
                <a:gd name="connsiteX1" fmla="*/ 1173975 w 1173975"/>
                <a:gd name="connsiteY1" fmla="*/ 150125 h 2226630"/>
                <a:gd name="connsiteX2" fmla="*/ 0 w 1173975"/>
                <a:gd name="connsiteY2" fmla="*/ 2226630 h 2226630"/>
                <a:gd name="connsiteX3" fmla="*/ 928316 w 1173975"/>
                <a:gd name="connsiteY3" fmla="*/ 0 h 2226630"/>
                <a:gd name="connsiteX0" fmla="*/ 928316 w 1197415"/>
                <a:gd name="connsiteY0" fmla="*/ 0 h 2226630"/>
                <a:gd name="connsiteX1" fmla="*/ 1197415 w 1197415"/>
                <a:gd name="connsiteY1" fmla="*/ 123422 h 2226630"/>
                <a:gd name="connsiteX2" fmla="*/ 0 w 1197415"/>
                <a:gd name="connsiteY2" fmla="*/ 2226630 h 2226630"/>
                <a:gd name="connsiteX3" fmla="*/ 928316 w 1197415"/>
                <a:gd name="connsiteY3" fmla="*/ 0 h 2226630"/>
              </a:gdLst>
              <a:ahLst/>
              <a:cxnLst>
                <a:cxn ang="0">
                  <a:pos x="connsiteX0" y="connsiteY0"/>
                </a:cxn>
                <a:cxn ang="0">
                  <a:pos x="connsiteX1" y="connsiteY1"/>
                </a:cxn>
                <a:cxn ang="0">
                  <a:pos x="connsiteX2" y="connsiteY2"/>
                </a:cxn>
                <a:cxn ang="0">
                  <a:pos x="connsiteX3" y="connsiteY3"/>
                </a:cxn>
              </a:cxnLst>
              <a:rect l="l" t="t" r="r" b="b"/>
              <a:pathLst>
                <a:path w="1197415" h="2226630">
                  <a:moveTo>
                    <a:pt x="928316" y="0"/>
                  </a:moveTo>
                  <a:lnTo>
                    <a:pt x="1197415" y="123422"/>
                  </a:lnTo>
                  <a:lnTo>
                    <a:pt x="0" y="2226630"/>
                  </a:lnTo>
                  <a:lnTo>
                    <a:pt x="92831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13" name="Retângulo 12"/>
            <p:cNvSpPr/>
            <p:nvPr/>
          </p:nvSpPr>
          <p:spPr>
            <a:xfrm rot="18697769">
              <a:off x="5513697" y="4349647"/>
              <a:ext cx="4554266" cy="4556154"/>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grpSp>
      <p:grpSp>
        <p:nvGrpSpPr>
          <p:cNvPr id="14" name="Grupo 13"/>
          <p:cNvGrpSpPr/>
          <p:nvPr/>
        </p:nvGrpSpPr>
        <p:grpSpPr>
          <a:xfrm>
            <a:off x="1562620" y="2804674"/>
            <a:ext cx="638815" cy="638815"/>
            <a:chOff x="7035800" y="469900"/>
            <a:chExt cx="1676400" cy="1676400"/>
          </a:xfrm>
        </p:grpSpPr>
        <p:sp>
          <p:nvSpPr>
            <p:cNvPr id="15" name="Elipse 14"/>
            <p:cNvSpPr/>
            <p:nvPr/>
          </p:nvSpPr>
          <p:spPr>
            <a:xfrm>
              <a:off x="7035800" y="469900"/>
              <a:ext cx="1676400" cy="1676400"/>
            </a:xfrm>
            <a:prstGeom prst="ellipse">
              <a:avLst/>
            </a:prstGeom>
            <a:noFill/>
            <a:ln w="107950">
              <a:solidFill>
                <a:srgbClr val="E12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16" name="Conector de seta reta 15"/>
            <p:cNvCxnSpPr/>
            <p:nvPr/>
          </p:nvCxnSpPr>
          <p:spPr>
            <a:xfrm>
              <a:off x="7786370" y="876019"/>
              <a:ext cx="0" cy="622300"/>
            </a:xfrm>
            <a:prstGeom prst="straightConnector1">
              <a:avLst/>
            </a:prstGeom>
            <a:ln w="73025"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Conector de seta reta 16"/>
            <p:cNvCxnSpPr/>
            <p:nvPr/>
          </p:nvCxnSpPr>
          <p:spPr>
            <a:xfrm flipH="1" flipV="1">
              <a:off x="7689195" y="1411155"/>
              <a:ext cx="516032" cy="3430"/>
            </a:xfrm>
            <a:prstGeom prst="straightConnector1">
              <a:avLst/>
            </a:prstGeom>
            <a:ln w="76200"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grpSp>
    </p:spTree>
    <p:custDataLst>
      <p:tags r:id="rId1"/>
    </p:custDataLst>
    <p:extLst>
      <p:ext uri="{BB962C8B-B14F-4D97-AF65-F5344CB8AC3E}">
        <p14:creationId xmlns:p14="http://schemas.microsoft.com/office/powerpoint/2010/main" val="129977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9144000" cy="88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10" name="Retângulo 9"/>
          <p:cNvSpPr/>
          <p:nvPr/>
        </p:nvSpPr>
        <p:spPr>
          <a:xfrm>
            <a:off x="152400" y="5967663"/>
            <a:ext cx="9144000" cy="8903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6" name="Espaço Reservado para Conteúdo 4"/>
          <p:cNvSpPr>
            <a:spLocks noGrp="1"/>
          </p:cNvSpPr>
          <p:nvPr>
            <p:ph idx="1"/>
          </p:nvPr>
        </p:nvSpPr>
        <p:spPr>
          <a:xfrm>
            <a:off x="3927108" y="2036162"/>
            <a:ext cx="5055344" cy="3353985"/>
          </a:xfrm>
        </p:spPr>
        <p:txBody>
          <a:bodyPr>
            <a:normAutofit/>
          </a:bodyPr>
          <a:lstStyle/>
          <a:p>
            <a:pPr marL="0" indent="0" algn="ctr">
              <a:lnSpc>
                <a:spcPct val="100000"/>
              </a:lnSpc>
              <a:spcBef>
                <a:spcPts val="0"/>
              </a:spcBef>
              <a:buNone/>
            </a:pPr>
            <a:r>
              <a:rPr lang="pt-BR" sz="4400" b="1" dirty="0">
                <a:effectLst>
                  <a:outerShdw blurRad="38100" dist="38100" dir="2700000" algn="tl">
                    <a:srgbClr val="000000">
                      <a:alpha val="43137"/>
                    </a:srgbClr>
                  </a:outerShdw>
                </a:effectLst>
              </a:rPr>
              <a:t>CONFIGURAÇÃO</a:t>
            </a:r>
          </a:p>
          <a:p>
            <a:pPr marL="0" indent="0" algn="ctr">
              <a:lnSpc>
                <a:spcPct val="100000"/>
              </a:lnSpc>
              <a:spcBef>
                <a:spcPts val="0"/>
              </a:spcBef>
              <a:buNone/>
            </a:pPr>
            <a:r>
              <a:rPr lang="pt-BR" sz="4400" b="1" dirty="0">
                <a:effectLst>
                  <a:outerShdw blurRad="38100" dist="38100" dir="2700000" algn="tl">
                    <a:srgbClr val="000000">
                      <a:alpha val="43137"/>
                    </a:srgbClr>
                  </a:outerShdw>
                </a:effectLst>
              </a:rPr>
              <a:t>DE COLUNAS</a:t>
            </a:r>
          </a:p>
          <a:p>
            <a:pPr marL="0" indent="0" algn="ctr">
              <a:lnSpc>
                <a:spcPct val="100000"/>
              </a:lnSpc>
              <a:spcBef>
                <a:spcPts val="0"/>
              </a:spcBef>
              <a:buNone/>
            </a:pPr>
            <a:r>
              <a:rPr lang="pt-BR" sz="4400" b="1" dirty="0">
                <a:effectLst>
                  <a:outerShdw blurRad="38100" dist="38100" dir="2700000" algn="tl">
                    <a:srgbClr val="000000">
                      <a:alpha val="43137"/>
                    </a:srgbClr>
                  </a:outerShdw>
                </a:effectLst>
              </a:rPr>
              <a:t>E OBSERVAÇÃO</a:t>
            </a:r>
          </a:p>
        </p:txBody>
      </p:sp>
      <p:sp>
        <p:nvSpPr>
          <p:cNvPr id="7" name="Retângulo 6"/>
          <p:cNvSpPr/>
          <p:nvPr/>
        </p:nvSpPr>
        <p:spPr>
          <a:xfrm rot="18761092">
            <a:off x="-2374937" y="899056"/>
            <a:ext cx="5328000" cy="5328731"/>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8" name="CaixaDeTexto 7"/>
          <p:cNvSpPr txBox="1"/>
          <p:nvPr/>
        </p:nvSpPr>
        <p:spPr>
          <a:xfrm>
            <a:off x="346842" y="1009858"/>
            <a:ext cx="2869696" cy="6447919"/>
          </a:xfrm>
          <a:prstGeom prst="rect">
            <a:avLst/>
          </a:prstGeom>
          <a:noFill/>
        </p:spPr>
        <p:txBody>
          <a:bodyPr wrap="none" rtlCol="0">
            <a:spAutoFit/>
          </a:bodyPr>
          <a:lstStyle/>
          <a:p>
            <a:r>
              <a:rPr lang="pt-BR" sz="41300" b="1" dirty="0">
                <a:solidFill>
                  <a:schemeClr val="bg1"/>
                </a:solidFill>
                <a:latin typeface="Calibri" panose="020F0502020204030204" pitchFamily="34" charset="0"/>
              </a:rPr>
              <a:t>4</a:t>
            </a:r>
          </a:p>
        </p:txBody>
      </p:sp>
    </p:spTree>
    <p:custDataLst>
      <p:tags r:id="rId1"/>
    </p:custDataLst>
    <p:extLst>
      <p:ext uri="{BB962C8B-B14F-4D97-AF65-F5344CB8AC3E}">
        <p14:creationId xmlns:p14="http://schemas.microsoft.com/office/powerpoint/2010/main" val="428140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7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6" dur="750" fill="hold"/>
                                        <p:tgtEl>
                                          <p:spTgt spid="6">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75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0" dur="750" fill="hold"/>
                                        <p:tgtEl>
                                          <p:spTgt spid="6">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75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4" dur="75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Configuração de colunas e observação</a:t>
            </a:r>
          </a:p>
        </p:txBody>
      </p:sp>
      <p:pic>
        <p:nvPicPr>
          <p:cNvPr id="4" name="Imagem 3"/>
          <p:cNvPicPr/>
          <p:nvPr/>
        </p:nvPicPr>
        <p:blipFill rotWithShape="1">
          <a:blip r:embed="rId4" cstate="print"/>
          <a:srcRect b="3933"/>
          <a:stretch/>
        </p:blipFill>
        <p:spPr bwMode="auto">
          <a:xfrm>
            <a:off x="682388" y="1062125"/>
            <a:ext cx="7779224" cy="5649416"/>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579942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Configuração de colunas e observação</a:t>
            </a:r>
          </a:p>
        </p:txBody>
      </p:sp>
      <p:pic>
        <p:nvPicPr>
          <p:cNvPr id="5" name="Imagem 4"/>
          <p:cNvPicPr/>
          <p:nvPr/>
        </p:nvPicPr>
        <p:blipFill rotWithShape="1">
          <a:blip r:embed="rId4" cstate="print"/>
          <a:srcRect b="4005"/>
          <a:stretch/>
        </p:blipFill>
        <p:spPr bwMode="auto">
          <a:xfrm>
            <a:off x="1064525" y="1221475"/>
            <a:ext cx="7014950" cy="5233916"/>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388796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827584" y="980728"/>
            <a:ext cx="184731" cy="369332"/>
          </a:xfrm>
          <a:prstGeom prst="rect">
            <a:avLst/>
          </a:prstGeom>
          <a:noFill/>
        </p:spPr>
        <p:txBody>
          <a:bodyPr wrap="none" rtlCol="0">
            <a:spAutoFit/>
          </a:bodyPr>
          <a:lstStyle/>
          <a:p>
            <a:endParaRPr lang="pt-BR" dirty="0"/>
          </a:p>
        </p:txBody>
      </p:sp>
      <p:sp>
        <p:nvSpPr>
          <p:cNvPr id="21" name="Rectangle 20"/>
          <p:cNvSpPr/>
          <p:nvPr/>
        </p:nvSpPr>
        <p:spPr>
          <a:xfrm>
            <a:off x="600842" y="1723239"/>
            <a:ext cx="2897102" cy="646331"/>
          </a:xfrm>
          <a:prstGeom prst="rect">
            <a:avLst/>
          </a:prstGeom>
        </p:spPr>
        <p:txBody>
          <a:bodyPr wrap="square">
            <a:spAutoFit/>
          </a:bodyPr>
          <a:lstStyle/>
          <a:p>
            <a:pPr algn="ctr"/>
            <a:r>
              <a:rPr lang="pt-BR" sz="3600" b="1" dirty="0">
                <a:solidFill>
                  <a:schemeClr val="bg1"/>
                </a:solidFill>
                <a:latin typeface="+mj-lt"/>
              </a:rPr>
              <a:t>Importância</a:t>
            </a:r>
          </a:p>
        </p:txBody>
      </p:sp>
      <p:sp>
        <p:nvSpPr>
          <p:cNvPr id="36" name="Espaço Reservado para Conteúdo 4"/>
          <p:cNvSpPr txBox="1">
            <a:spLocks/>
          </p:cNvSpPr>
          <p:nvPr/>
        </p:nvSpPr>
        <p:spPr>
          <a:xfrm>
            <a:off x="322884" y="304800"/>
            <a:ext cx="7754316" cy="640080"/>
          </a:xfrm>
          <a:prstGeom prst="rect">
            <a:avLst/>
          </a:prstGeom>
        </p:spPr>
        <p:txBody>
          <a:bodyPr vert="horz" lIns="91440" tIns="45720" rIns="91440" bIns="45720" rtlCol="0">
            <a:noAutofit/>
          </a:bodyPr>
          <a:lstStyle/>
          <a:p>
            <a:pPr marL="228600" indent="-228600">
              <a:lnSpc>
                <a:spcPct val="90000"/>
              </a:lnSpc>
              <a:spcBef>
                <a:spcPts val="1000"/>
              </a:spcBef>
            </a:pPr>
            <a:r>
              <a:rPr lang="pt-BR" sz="2800" dirty="0">
                <a:solidFill>
                  <a:schemeClr val="bg1"/>
                </a:solidFill>
              </a:rPr>
              <a:t>Exemplo de Funcionalidades do Catálogo do SAJ</a:t>
            </a:r>
          </a:p>
        </p:txBody>
      </p:sp>
      <p:sp>
        <p:nvSpPr>
          <p:cNvPr id="37"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Configuração de colunas e observação</a:t>
            </a:r>
          </a:p>
        </p:txBody>
      </p:sp>
      <p:pic>
        <p:nvPicPr>
          <p:cNvPr id="10"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grpSp>
        <p:nvGrpSpPr>
          <p:cNvPr id="11" name="Group 35"/>
          <p:cNvGrpSpPr/>
          <p:nvPr/>
        </p:nvGrpSpPr>
        <p:grpSpPr>
          <a:xfrm>
            <a:off x="363251" y="1608361"/>
            <a:ext cx="5547600" cy="4903004"/>
            <a:chOff x="2190038" y="1423409"/>
            <a:chExt cx="5460551" cy="4819382"/>
          </a:xfrm>
        </p:grpSpPr>
        <p:sp>
          <p:nvSpPr>
            <p:cNvPr id="12" name="Rectangle 30"/>
            <p:cNvSpPr/>
            <p:nvPr/>
          </p:nvSpPr>
          <p:spPr>
            <a:xfrm>
              <a:off x="2195734" y="1423409"/>
              <a:ext cx="5453930" cy="8492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800" dirty="0">
                <a:solidFill>
                  <a:schemeClr val="bg1"/>
                </a:solidFill>
              </a:endParaRPr>
            </a:p>
          </p:txBody>
        </p:sp>
        <p:sp>
          <p:nvSpPr>
            <p:cNvPr id="13" name="Rectangle 26"/>
            <p:cNvSpPr/>
            <p:nvPr/>
          </p:nvSpPr>
          <p:spPr>
            <a:xfrm>
              <a:off x="2190038" y="2298125"/>
              <a:ext cx="5460551" cy="3944666"/>
            </a:xfrm>
            <a:prstGeom prst="rect">
              <a:avLst/>
            </a:prstGeom>
            <a:solidFill>
              <a:srgbClr val="DC0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Rectangle 20"/>
            <p:cNvSpPr/>
            <p:nvPr/>
          </p:nvSpPr>
          <p:spPr>
            <a:xfrm>
              <a:off x="2402992" y="1544578"/>
              <a:ext cx="3287689" cy="632377"/>
            </a:xfrm>
            <a:prstGeom prst="rect">
              <a:avLst/>
            </a:prstGeom>
          </p:spPr>
          <p:txBody>
            <a:bodyPr wrap="square">
              <a:spAutoFit/>
            </a:bodyPr>
            <a:lstStyle/>
            <a:p>
              <a:r>
                <a:rPr lang="pt-BR" sz="3600" b="1" dirty="0">
                  <a:solidFill>
                    <a:schemeClr val="bg1"/>
                  </a:solidFill>
                  <a:latin typeface="Calibri" panose="020F0502020204030204" pitchFamily="34" charset="0"/>
                </a:rPr>
                <a:t>IMPORTÂNCIA</a:t>
              </a:r>
            </a:p>
          </p:txBody>
        </p:sp>
      </p:grpSp>
      <p:sp>
        <p:nvSpPr>
          <p:cNvPr id="9" name="TextBox 8"/>
          <p:cNvSpPr txBox="1"/>
          <p:nvPr/>
        </p:nvSpPr>
        <p:spPr>
          <a:xfrm>
            <a:off x="543600" y="2736000"/>
            <a:ext cx="4238613" cy="2062103"/>
          </a:xfrm>
          <a:prstGeom prst="rect">
            <a:avLst/>
          </a:prstGeom>
          <a:noFill/>
        </p:spPr>
        <p:txBody>
          <a:bodyPr wrap="square" rtlCol="0">
            <a:spAutoFit/>
          </a:bodyPr>
          <a:lstStyle/>
          <a:p>
            <a:r>
              <a:rPr lang="pt-BR" sz="3200" dirty="0">
                <a:solidFill>
                  <a:schemeClr val="bg1"/>
                </a:solidFill>
              </a:rPr>
              <a:t>Elimina a necessidade de acesso ao processo para buscar informações ou executar ações. </a:t>
            </a:r>
          </a:p>
        </p:txBody>
      </p:sp>
      <p:sp>
        <p:nvSpPr>
          <p:cNvPr id="17" name="Elipse 16"/>
          <p:cNvSpPr/>
          <p:nvPr/>
        </p:nvSpPr>
        <p:spPr>
          <a:xfrm>
            <a:off x="4294603" y="4537272"/>
            <a:ext cx="2229594" cy="2229595"/>
          </a:xfrm>
          <a:prstGeom prst="ellipse">
            <a:avLst/>
          </a:prstGeom>
          <a:solidFill>
            <a:srgbClr val="000000">
              <a:alpha val="0"/>
            </a:srgbClr>
          </a:solidFill>
          <a:ln w="263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sp>
        <p:nvSpPr>
          <p:cNvPr id="18" name="CaixaDeTexto 17"/>
          <p:cNvSpPr txBox="1"/>
          <p:nvPr/>
        </p:nvSpPr>
        <p:spPr>
          <a:xfrm>
            <a:off x="4867851" y="4308625"/>
            <a:ext cx="723833" cy="2646878"/>
          </a:xfrm>
          <a:prstGeom prst="rect">
            <a:avLst/>
          </a:prstGeom>
          <a:noFill/>
        </p:spPr>
        <p:txBody>
          <a:bodyPr wrap="square" rtlCol="0">
            <a:spAutoFit/>
          </a:bodyPr>
          <a:lstStyle/>
          <a:p>
            <a:r>
              <a:rPr lang="pt-BR" sz="16600" b="1" dirty="0">
                <a:solidFill>
                  <a:schemeClr val="bg1"/>
                </a:solidFill>
              </a:rPr>
              <a:t>!</a:t>
            </a:r>
          </a:p>
        </p:txBody>
      </p:sp>
    </p:spTree>
    <p:custDataLst>
      <p:tags r:id="rId1"/>
    </p:custDataLst>
    <p:extLst>
      <p:ext uri="{BB962C8B-B14F-4D97-AF65-F5344CB8AC3E}">
        <p14:creationId xmlns:p14="http://schemas.microsoft.com/office/powerpoint/2010/main" val="239618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35"/>
          <p:cNvGrpSpPr/>
          <p:nvPr/>
        </p:nvGrpSpPr>
        <p:grpSpPr>
          <a:xfrm>
            <a:off x="367553" y="1608361"/>
            <a:ext cx="5549153" cy="4903004"/>
            <a:chOff x="2194272" y="1423409"/>
            <a:chExt cx="8321069" cy="4819382"/>
          </a:xfrm>
        </p:grpSpPr>
        <p:sp>
          <p:nvSpPr>
            <p:cNvPr id="13" name="Rectangle 30"/>
            <p:cNvSpPr/>
            <p:nvPr/>
          </p:nvSpPr>
          <p:spPr>
            <a:xfrm>
              <a:off x="2195735" y="1423409"/>
              <a:ext cx="8319606" cy="8492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800" dirty="0">
                <a:solidFill>
                  <a:schemeClr val="bg1"/>
                </a:solidFill>
              </a:endParaRPr>
            </a:p>
          </p:txBody>
        </p:sp>
        <p:sp>
          <p:nvSpPr>
            <p:cNvPr id="14" name="Rectangle 26"/>
            <p:cNvSpPr/>
            <p:nvPr/>
          </p:nvSpPr>
          <p:spPr>
            <a:xfrm>
              <a:off x="2194272" y="2298125"/>
              <a:ext cx="8321069" cy="3944666"/>
            </a:xfrm>
            <a:prstGeom prst="rect">
              <a:avLst/>
            </a:prstGeom>
            <a:solidFill>
              <a:srgbClr val="DC0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ctangle 20"/>
            <p:cNvSpPr/>
            <p:nvPr/>
          </p:nvSpPr>
          <p:spPr>
            <a:xfrm>
              <a:off x="2512241" y="1544578"/>
              <a:ext cx="7611379" cy="635308"/>
            </a:xfrm>
            <a:prstGeom prst="rect">
              <a:avLst/>
            </a:prstGeom>
          </p:spPr>
          <p:txBody>
            <a:bodyPr wrap="square">
              <a:spAutoFit/>
            </a:bodyPr>
            <a:lstStyle/>
            <a:p>
              <a:r>
                <a:rPr lang="pt-BR" sz="3600" b="1" dirty="0">
                  <a:solidFill>
                    <a:schemeClr val="bg1"/>
                  </a:solidFill>
                  <a:latin typeface="Calibri" panose="020F0502020204030204" pitchFamily="34" charset="0"/>
                </a:rPr>
                <a:t>NÃO RECOMENDADO</a:t>
              </a:r>
            </a:p>
          </p:txBody>
        </p:sp>
      </p:grpSp>
      <p:sp>
        <p:nvSpPr>
          <p:cNvPr id="16" name="Elipse 15"/>
          <p:cNvSpPr/>
          <p:nvPr/>
        </p:nvSpPr>
        <p:spPr>
          <a:xfrm>
            <a:off x="4326780" y="4490468"/>
            <a:ext cx="2229594" cy="2229595"/>
          </a:xfrm>
          <a:prstGeom prst="ellipse">
            <a:avLst/>
          </a:prstGeom>
          <a:solidFill>
            <a:srgbClr val="000000">
              <a:alpha val="0"/>
            </a:srgbClr>
          </a:solidFill>
          <a:ln w="263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grpSp>
        <p:nvGrpSpPr>
          <p:cNvPr id="17" name="Grupo 16"/>
          <p:cNvGrpSpPr/>
          <p:nvPr/>
        </p:nvGrpSpPr>
        <p:grpSpPr>
          <a:xfrm>
            <a:off x="4966634" y="5197641"/>
            <a:ext cx="743223" cy="702645"/>
            <a:chOff x="4109988" y="4793380"/>
            <a:chExt cx="1973179" cy="1443790"/>
          </a:xfrm>
        </p:grpSpPr>
        <p:cxnSp>
          <p:nvCxnSpPr>
            <p:cNvPr id="18" name="Conector reto 17"/>
            <p:cNvCxnSpPr/>
            <p:nvPr/>
          </p:nvCxnSpPr>
          <p:spPr>
            <a:xfrm>
              <a:off x="4138864" y="4803005"/>
              <a:ext cx="1944303" cy="1395664"/>
            </a:xfrm>
            <a:prstGeom prst="line">
              <a:avLst/>
            </a:prstGeom>
            <a:ln w="285750" cap="sq">
              <a:solidFill>
                <a:schemeClr val="bg1"/>
              </a:solidFill>
            </a:ln>
          </p:spPr>
          <p:style>
            <a:lnRef idx="1">
              <a:schemeClr val="dk1"/>
            </a:lnRef>
            <a:fillRef idx="0">
              <a:schemeClr val="dk1"/>
            </a:fillRef>
            <a:effectRef idx="0">
              <a:schemeClr val="dk1"/>
            </a:effectRef>
            <a:fontRef idx="minor">
              <a:schemeClr val="tx1"/>
            </a:fontRef>
          </p:style>
        </p:cxnSp>
        <p:cxnSp>
          <p:nvCxnSpPr>
            <p:cNvPr id="19" name="Conector reto 18"/>
            <p:cNvCxnSpPr/>
            <p:nvPr/>
          </p:nvCxnSpPr>
          <p:spPr>
            <a:xfrm flipH="1">
              <a:off x="4109988" y="4793380"/>
              <a:ext cx="1828800" cy="1443790"/>
            </a:xfrm>
            <a:prstGeom prst="line">
              <a:avLst/>
            </a:prstGeom>
            <a:ln w="285750" cap="sq">
              <a:solidFill>
                <a:schemeClr val="bg1"/>
              </a:solidFill>
            </a:ln>
          </p:spPr>
          <p:style>
            <a:lnRef idx="1">
              <a:schemeClr val="dk1"/>
            </a:lnRef>
            <a:fillRef idx="0">
              <a:schemeClr val="dk1"/>
            </a:fillRef>
            <a:effectRef idx="0">
              <a:schemeClr val="dk1"/>
            </a:effectRef>
            <a:fontRef idx="minor">
              <a:schemeClr val="tx1"/>
            </a:fontRef>
          </p:style>
        </p:cxnSp>
      </p:grpSp>
      <p:sp>
        <p:nvSpPr>
          <p:cNvPr id="20" name="Triângulo isósceles 19"/>
          <p:cNvSpPr/>
          <p:nvPr/>
        </p:nvSpPr>
        <p:spPr>
          <a:xfrm rot="5400000">
            <a:off x="6188771" y="2030963"/>
            <a:ext cx="415162" cy="278403"/>
          </a:xfrm>
          <a:prstGeom prst="triangle">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0" name="TextBox 29"/>
          <p:cNvSpPr txBox="1"/>
          <p:nvPr/>
        </p:nvSpPr>
        <p:spPr>
          <a:xfrm>
            <a:off x="827584" y="980728"/>
            <a:ext cx="184731" cy="369332"/>
          </a:xfrm>
          <a:prstGeom prst="rect">
            <a:avLst/>
          </a:prstGeom>
          <a:noFill/>
        </p:spPr>
        <p:txBody>
          <a:bodyPr wrap="none" rtlCol="0">
            <a:spAutoFit/>
          </a:bodyPr>
          <a:lstStyle/>
          <a:p>
            <a:endParaRPr lang="pt-BR" dirty="0"/>
          </a:p>
        </p:txBody>
      </p:sp>
      <p:sp>
        <p:nvSpPr>
          <p:cNvPr id="9" name="TextBox 8"/>
          <p:cNvSpPr txBox="1"/>
          <p:nvPr/>
        </p:nvSpPr>
        <p:spPr>
          <a:xfrm>
            <a:off x="543600" y="2736000"/>
            <a:ext cx="4625725" cy="2062103"/>
          </a:xfrm>
          <a:prstGeom prst="rect">
            <a:avLst/>
          </a:prstGeom>
          <a:noFill/>
        </p:spPr>
        <p:txBody>
          <a:bodyPr wrap="square" rtlCol="0">
            <a:spAutoFit/>
          </a:bodyPr>
          <a:lstStyle/>
          <a:p>
            <a:r>
              <a:rPr lang="pt-BR" sz="3200" dirty="0">
                <a:solidFill>
                  <a:schemeClr val="bg1"/>
                </a:solidFill>
              </a:rPr>
              <a:t>Não usar a coluna de observações ou usar fora do padrão, impedindo o uso dos filtros.</a:t>
            </a:r>
          </a:p>
        </p:txBody>
      </p:sp>
      <p:sp>
        <p:nvSpPr>
          <p:cNvPr id="36" name="Espaço Reservado para Conteúdo 4"/>
          <p:cNvSpPr txBox="1">
            <a:spLocks/>
          </p:cNvSpPr>
          <p:nvPr/>
        </p:nvSpPr>
        <p:spPr>
          <a:xfrm>
            <a:off x="322884" y="304800"/>
            <a:ext cx="7754316" cy="640080"/>
          </a:xfrm>
          <a:prstGeom prst="rect">
            <a:avLst/>
          </a:prstGeom>
        </p:spPr>
        <p:txBody>
          <a:bodyPr vert="horz" lIns="91440" tIns="45720" rIns="91440" bIns="45720" rtlCol="0">
            <a:noAutofit/>
          </a:bodyPr>
          <a:lstStyle/>
          <a:p>
            <a:pPr marL="228600" indent="-228600">
              <a:lnSpc>
                <a:spcPct val="90000"/>
              </a:lnSpc>
              <a:spcBef>
                <a:spcPts val="1000"/>
              </a:spcBef>
            </a:pPr>
            <a:r>
              <a:rPr lang="pt-BR" sz="2800" dirty="0">
                <a:solidFill>
                  <a:schemeClr val="bg1"/>
                </a:solidFill>
              </a:rPr>
              <a:t>Exemplo de Funcionalidades do Catálogo do SAJ</a:t>
            </a:r>
          </a:p>
        </p:txBody>
      </p:sp>
      <p:sp>
        <p:nvSpPr>
          <p:cNvPr id="37"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Configuração de colunas e observação</a:t>
            </a:r>
          </a:p>
        </p:txBody>
      </p:sp>
      <p:pic>
        <p:nvPicPr>
          <p:cNvPr id="11"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
        <p:nvSpPr>
          <p:cNvPr id="2" name="Retângulo 1"/>
          <p:cNvSpPr/>
          <p:nvPr/>
        </p:nvSpPr>
        <p:spPr>
          <a:xfrm>
            <a:off x="6549992" y="1873802"/>
            <a:ext cx="2594008" cy="1107996"/>
          </a:xfrm>
          <a:prstGeom prst="rect">
            <a:avLst/>
          </a:prstGeom>
        </p:spPr>
        <p:txBody>
          <a:bodyPr wrap="square">
            <a:spAutoFit/>
          </a:bodyPr>
          <a:lstStyle/>
          <a:p>
            <a:r>
              <a:rPr lang="pt-BR" i="1" dirty="0"/>
              <a:t>Visualiza autos </a:t>
            </a:r>
            <a:r>
              <a:rPr lang="pt-BR" sz="2400" b="1" i="1" dirty="0">
                <a:solidFill>
                  <a:srgbClr val="DC0814"/>
                </a:solidFill>
              </a:rPr>
              <a:t>sempre</a:t>
            </a:r>
            <a:r>
              <a:rPr lang="pt-BR" i="1" dirty="0"/>
              <a:t> que </a:t>
            </a:r>
            <a:r>
              <a:rPr lang="pt-BR" sz="2400" b="1" i="1" dirty="0">
                <a:solidFill>
                  <a:srgbClr val="DC0814"/>
                </a:solidFill>
              </a:rPr>
              <a:t>necessita</a:t>
            </a:r>
            <a:r>
              <a:rPr lang="pt-BR" sz="2400" b="1" i="1" dirty="0"/>
              <a:t> </a:t>
            </a:r>
            <a:r>
              <a:rPr lang="pt-BR" i="1" dirty="0"/>
              <a:t>buscar informações do processo.</a:t>
            </a:r>
          </a:p>
        </p:txBody>
      </p:sp>
    </p:spTree>
    <p:custDataLst>
      <p:tags r:id="rId1"/>
    </p:custDataLst>
    <p:extLst>
      <p:ext uri="{BB962C8B-B14F-4D97-AF65-F5344CB8AC3E}">
        <p14:creationId xmlns:p14="http://schemas.microsoft.com/office/powerpoint/2010/main" val="120178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tângulo 36"/>
          <p:cNvSpPr/>
          <p:nvPr/>
        </p:nvSpPr>
        <p:spPr>
          <a:xfrm>
            <a:off x="3530600" y="4162426"/>
            <a:ext cx="5613400" cy="51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effectLst>
                <a:outerShdw blurRad="38100" dist="38100" dir="2700000" algn="tl">
                  <a:srgbClr val="000000">
                    <a:alpha val="43137"/>
                  </a:srgbClr>
                </a:outerShdw>
              </a:effectLst>
            </a:endParaRPr>
          </a:p>
        </p:txBody>
      </p:sp>
      <p:sp>
        <p:nvSpPr>
          <p:cNvPr id="38" name="Retângulo 37"/>
          <p:cNvSpPr/>
          <p:nvPr/>
        </p:nvSpPr>
        <p:spPr>
          <a:xfrm>
            <a:off x="3530600" y="4935539"/>
            <a:ext cx="5613400" cy="51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effectLst>
                <a:outerShdw blurRad="38100" dist="38100" dir="2700000" algn="tl">
                  <a:srgbClr val="000000">
                    <a:alpha val="43137"/>
                  </a:srgbClr>
                </a:outerShdw>
              </a:effectLst>
            </a:endParaRPr>
          </a:p>
        </p:txBody>
      </p:sp>
      <p:sp>
        <p:nvSpPr>
          <p:cNvPr id="39" name="Retângulo 38"/>
          <p:cNvSpPr/>
          <p:nvPr/>
        </p:nvSpPr>
        <p:spPr>
          <a:xfrm>
            <a:off x="3530600" y="3389313"/>
            <a:ext cx="5613400" cy="51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effectLst>
                <a:outerShdw blurRad="38100" dist="38100" dir="2700000" algn="tl">
                  <a:srgbClr val="000000">
                    <a:alpha val="43137"/>
                  </a:srgbClr>
                </a:outerShdw>
              </a:effectLst>
            </a:endParaRPr>
          </a:p>
        </p:txBody>
      </p:sp>
      <p:sp>
        <p:nvSpPr>
          <p:cNvPr id="40" name="Retângulo 39"/>
          <p:cNvSpPr/>
          <p:nvPr/>
        </p:nvSpPr>
        <p:spPr>
          <a:xfrm>
            <a:off x="3530600" y="2616200"/>
            <a:ext cx="5613400" cy="51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effectLst>
                <a:outerShdw blurRad="38100" dist="38100" dir="2700000" algn="tl">
                  <a:srgbClr val="000000">
                    <a:alpha val="43137"/>
                  </a:srgbClr>
                </a:outerShdw>
              </a:effectLst>
            </a:endParaRPr>
          </a:p>
        </p:txBody>
      </p:sp>
      <p:sp>
        <p:nvSpPr>
          <p:cNvPr id="41" name="Retângulo 40"/>
          <p:cNvSpPr/>
          <p:nvPr/>
        </p:nvSpPr>
        <p:spPr>
          <a:xfrm>
            <a:off x="3530599" y="1854200"/>
            <a:ext cx="5658487" cy="515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effectLst>
                <a:outerShdw blurRad="38100" dist="38100" dir="2700000" algn="tl">
                  <a:srgbClr val="000000">
                    <a:alpha val="43137"/>
                  </a:srgbClr>
                </a:outerShdw>
              </a:effectLst>
            </a:endParaRPr>
          </a:p>
        </p:txBody>
      </p:sp>
      <p:sp>
        <p:nvSpPr>
          <p:cNvPr id="35" name="Retângulo 34"/>
          <p:cNvSpPr/>
          <p:nvPr/>
        </p:nvSpPr>
        <p:spPr>
          <a:xfrm>
            <a:off x="0" y="4162426"/>
            <a:ext cx="3429000" cy="514800"/>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effectLst>
                <a:outerShdw blurRad="38100" dist="38100" dir="2700000" algn="tl">
                  <a:srgbClr val="000000">
                    <a:alpha val="43137"/>
                  </a:srgbClr>
                </a:outerShdw>
              </a:effectLst>
            </a:endParaRPr>
          </a:p>
        </p:txBody>
      </p:sp>
      <p:sp>
        <p:nvSpPr>
          <p:cNvPr id="36" name="Retângulo 35"/>
          <p:cNvSpPr/>
          <p:nvPr/>
        </p:nvSpPr>
        <p:spPr>
          <a:xfrm>
            <a:off x="0" y="4935539"/>
            <a:ext cx="3429000" cy="514800"/>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effectLst>
                <a:outerShdw blurRad="38100" dist="38100" dir="2700000" algn="tl">
                  <a:srgbClr val="000000">
                    <a:alpha val="43137"/>
                  </a:srgbClr>
                </a:outerShdw>
              </a:effectLst>
            </a:endParaRPr>
          </a:p>
        </p:txBody>
      </p:sp>
      <p:sp>
        <p:nvSpPr>
          <p:cNvPr id="34" name="Retângulo 33"/>
          <p:cNvSpPr/>
          <p:nvPr/>
        </p:nvSpPr>
        <p:spPr>
          <a:xfrm>
            <a:off x="0" y="3389313"/>
            <a:ext cx="3429000" cy="514800"/>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effectLst>
                <a:outerShdw blurRad="38100" dist="38100" dir="2700000" algn="tl">
                  <a:srgbClr val="000000">
                    <a:alpha val="43137"/>
                  </a:srgbClr>
                </a:outerShdw>
              </a:effectLst>
            </a:endParaRPr>
          </a:p>
        </p:txBody>
      </p:sp>
      <p:sp>
        <p:nvSpPr>
          <p:cNvPr id="33" name="Retângulo 32"/>
          <p:cNvSpPr/>
          <p:nvPr/>
        </p:nvSpPr>
        <p:spPr>
          <a:xfrm>
            <a:off x="0" y="2616200"/>
            <a:ext cx="3429000" cy="514800"/>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effectLst>
                <a:outerShdw blurRad="38100" dist="38100" dir="2700000" algn="tl">
                  <a:srgbClr val="000000">
                    <a:alpha val="43137"/>
                  </a:srgbClr>
                </a:outerShdw>
              </a:effectLst>
            </a:endParaRPr>
          </a:p>
        </p:txBody>
      </p:sp>
      <p:sp>
        <p:nvSpPr>
          <p:cNvPr id="32" name="Retângulo 31"/>
          <p:cNvSpPr/>
          <p:nvPr/>
        </p:nvSpPr>
        <p:spPr>
          <a:xfrm>
            <a:off x="0" y="1854200"/>
            <a:ext cx="3456542" cy="515888"/>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effectLst>
                <a:outerShdw blurRad="38100" dist="38100" dir="2700000" algn="tl">
                  <a:srgbClr val="000000">
                    <a:alpha val="43137"/>
                  </a:srgbClr>
                </a:outerShdw>
              </a:effectLst>
            </a:endParaRPr>
          </a:p>
        </p:txBody>
      </p:sp>
      <p:sp>
        <p:nvSpPr>
          <p:cNvPr id="30" name="Retângulo 9"/>
          <p:cNvSpPr/>
          <p:nvPr/>
        </p:nvSpPr>
        <p:spPr>
          <a:xfrm>
            <a:off x="0" y="0"/>
            <a:ext cx="4699000" cy="1016000"/>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b="1" dirty="0">
                <a:latin typeface="Calibri" panose="020F0502020204030204" pitchFamily="34" charset="0"/>
              </a:rPr>
              <a:t>O QUE NOS MOTIVOU?</a:t>
            </a:r>
          </a:p>
        </p:txBody>
      </p:sp>
      <p:sp>
        <p:nvSpPr>
          <p:cNvPr id="28" name="CaixaDeTexto 27"/>
          <p:cNvSpPr txBox="1"/>
          <p:nvPr/>
        </p:nvSpPr>
        <p:spPr>
          <a:xfrm>
            <a:off x="407537" y="4900651"/>
            <a:ext cx="2587399" cy="584775"/>
          </a:xfrm>
          <a:prstGeom prst="rect">
            <a:avLst/>
          </a:prstGeom>
          <a:noFill/>
        </p:spPr>
        <p:txBody>
          <a:bodyPr wrap="square" rtlCol="0">
            <a:spAutoFit/>
          </a:bodyPr>
          <a:lstStyle/>
          <a:p>
            <a:r>
              <a:rPr lang="pt-BR" sz="3200" b="1" dirty="0">
                <a:solidFill>
                  <a:schemeClr val="bg1"/>
                </a:solidFill>
                <a:effectLst>
                  <a:outerShdw blurRad="38100" dist="38100" dir="2700000" algn="tl">
                    <a:srgbClr val="000000">
                      <a:alpha val="43137"/>
                    </a:srgbClr>
                  </a:outerShdw>
                </a:effectLst>
              </a:rPr>
              <a:t>EXECUÇÃO</a:t>
            </a:r>
          </a:p>
        </p:txBody>
      </p:sp>
      <p:sp>
        <p:nvSpPr>
          <p:cNvPr id="26" name="CaixaDeTexto 25"/>
          <p:cNvSpPr txBox="1"/>
          <p:nvPr/>
        </p:nvSpPr>
        <p:spPr>
          <a:xfrm>
            <a:off x="407537" y="4132301"/>
            <a:ext cx="3631063" cy="584775"/>
          </a:xfrm>
          <a:prstGeom prst="rect">
            <a:avLst/>
          </a:prstGeom>
          <a:noFill/>
        </p:spPr>
        <p:txBody>
          <a:bodyPr wrap="square" rtlCol="0">
            <a:spAutoFit/>
          </a:bodyPr>
          <a:lstStyle/>
          <a:p>
            <a:r>
              <a:rPr lang="pt-BR" sz="3200" b="1" dirty="0">
                <a:solidFill>
                  <a:schemeClr val="bg1"/>
                </a:solidFill>
                <a:effectLst>
                  <a:outerShdw blurRad="38100" dist="38100" dir="2700000" algn="tl">
                    <a:srgbClr val="000000">
                      <a:alpha val="43137"/>
                    </a:srgbClr>
                  </a:outerShdw>
                </a:effectLst>
              </a:rPr>
              <a:t>SOLUÇÃO   </a:t>
            </a:r>
          </a:p>
        </p:txBody>
      </p:sp>
      <p:sp>
        <p:nvSpPr>
          <p:cNvPr id="6" name="Retângulo 5"/>
          <p:cNvSpPr/>
          <p:nvPr/>
        </p:nvSpPr>
        <p:spPr>
          <a:xfrm>
            <a:off x="3688260" y="1896124"/>
            <a:ext cx="5658486" cy="4508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defTabSz="711200">
              <a:lnSpc>
                <a:spcPct val="90000"/>
              </a:lnSpc>
              <a:spcBef>
                <a:spcPct val="0"/>
              </a:spcBef>
              <a:spcAft>
                <a:spcPct val="35000"/>
              </a:spcAft>
            </a:pPr>
            <a:r>
              <a:rPr lang="pt-BR" sz="2800" kern="1200" dirty="0">
                <a:solidFill>
                  <a:schemeClr val="bg1"/>
                </a:solidFill>
              </a:rPr>
              <a:t>Produtividade X uso do SAJ</a:t>
            </a:r>
          </a:p>
        </p:txBody>
      </p:sp>
      <p:sp>
        <p:nvSpPr>
          <p:cNvPr id="16" name="Retângulo 15"/>
          <p:cNvSpPr/>
          <p:nvPr/>
        </p:nvSpPr>
        <p:spPr>
          <a:xfrm>
            <a:off x="3688260" y="4339926"/>
            <a:ext cx="5209533" cy="2066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defTabSz="711200">
              <a:lnSpc>
                <a:spcPct val="90000"/>
              </a:lnSpc>
              <a:spcBef>
                <a:spcPct val="0"/>
              </a:spcBef>
              <a:spcAft>
                <a:spcPct val="35000"/>
              </a:spcAft>
            </a:pPr>
            <a:r>
              <a:rPr lang="pt-BR" sz="2800" kern="1200" dirty="0">
                <a:solidFill>
                  <a:schemeClr val="bg1"/>
                </a:solidFill>
              </a:rPr>
              <a:t>Conscientizar </a:t>
            </a:r>
            <a:r>
              <a:rPr lang="pt-BR" sz="2800" dirty="0">
                <a:solidFill>
                  <a:schemeClr val="bg1"/>
                </a:solidFill>
              </a:rPr>
              <a:t>&amp; c</a:t>
            </a:r>
            <a:r>
              <a:rPr lang="pt-BR" sz="2800" kern="1200" dirty="0">
                <a:solidFill>
                  <a:schemeClr val="bg1"/>
                </a:solidFill>
              </a:rPr>
              <a:t>apacitar </a:t>
            </a:r>
          </a:p>
        </p:txBody>
      </p:sp>
      <p:sp>
        <p:nvSpPr>
          <p:cNvPr id="20" name="Retângulo 19"/>
          <p:cNvSpPr/>
          <p:nvPr/>
        </p:nvSpPr>
        <p:spPr>
          <a:xfrm>
            <a:off x="3688260" y="5129775"/>
            <a:ext cx="4676169" cy="1655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defTabSz="711200">
              <a:lnSpc>
                <a:spcPct val="90000"/>
              </a:lnSpc>
              <a:spcBef>
                <a:spcPct val="0"/>
              </a:spcBef>
              <a:spcAft>
                <a:spcPct val="35000"/>
              </a:spcAft>
            </a:pPr>
            <a:r>
              <a:rPr lang="pt-BR" sz="2800" kern="1200" dirty="0">
                <a:solidFill>
                  <a:schemeClr val="bg1"/>
                </a:solidFill>
              </a:rPr>
              <a:t>Workshops </a:t>
            </a:r>
            <a:r>
              <a:rPr lang="pt-BR" sz="2800" dirty="0">
                <a:solidFill>
                  <a:schemeClr val="bg1"/>
                </a:solidFill>
              </a:rPr>
              <a:t>&amp; r</a:t>
            </a:r>
            <a:r>
              <a:rPr lang="pt-BR" sz="2800" kern="1200" dirty="0">
                <a:solidFill>
                  <a:schemeClr val="bg1"/>
                </a:solidFill>
              </a:rPr>
              <a:t>eciclagens</a:t>
            </a:r>
          </a:p>
        </p:txBody>
      </p:sp>
      <p:sp>
        <p:nvSpPr>
          <p:cNvPr id="3" name="CaixaDeTexto 2"/>
          <p:cNvSpPr txBox="1"/>
          <p:nvPr/>
        </p:nvSpPr>
        <p:spPr>
          <a:xfrm>
            <a:off x="407537" y="1827251"/>
            <a:ext cx="3656463" cy="584775"/>
          </a:xfrm>
          <a:prstGeom prst="rect">
            <a:avLst/>
          </a:prstGeom>
          <a:noFill/>
        </p:spPr>
        <p:txBody>
          <a:bodyPr wrap="square" rtlCol="0">
            <a:spAutoFit/>
          </a:bodyPr>
          <a:lstStyle/>
          <a:p>
            <a:r>
              <a:rPr lang="pt-BR" sz="3200" b="1" dirty="0">
                <a:solidFill>
                  <a:schemeClr val="bg1"/>
                </a:solidFill>
                <a:effectLst>
                  <a:outerShdw blurRad="38100" dist="38100" dir="2700000" algn="tl">
                    <a:srgbClr val="000000">
                      <a:alpha val="43137"/>
                    </a:srgbClr>
                  </a:outerShdw>
                </a:effectLst>
              </a:rPr>
              <a:t>EVIDÊNCIA</a:t>
            </a:r>
            <a:endParaRPr lang="pt-BR" sz="3200" b="1" dirty="0">
              <a:effectLst>
                <a:outerShdw blurRad="38100" dist="38100" dir="2700000" algn="tl">
                  <a:srgbClr val="000000">
                    <a:alpha val="43137"/>
                  </a:srgbClr>
                </a:outerShdw>
              </a:effectLst>
            </a:endParaRPr>
          </a:p>
        </p:txBody>
      </p:sp>
      <p:sp>
        <p:nvSpPr>
          <p:cNvPr id="22" name="CaixaDeTexto 21"/>
          <p:cNvSpPr txBox="1"/>
          <p:nvPr/>
        </p:nvSpPr>
        <p:spPr>
          <a:xfrm>
            <a:off x="407537" y="2595601"/>
            <a:ext cx="4164463" cy="584775"/>
          </a:xfrm>
          <a:prstGeom prst="rect">
            <a:avLst/>
          </a:prstGeom>
          <a:noFill/>
        </p:spPr>
        <p:txBody>
          <a:bodyPr wrap="square" rtlCol="0">
            <a:spAutoFit/>
          </a:bodyPr>
          <a:lstStyle/>
          <a:p>
            <a:r>
              <a:rPr lang="pt-BR" sz="3200" b="1" dirty="0">
                <a:solidFill>
                  <a:schemeClr val="bg1"/>
                </a:solidFill>
                <a:effectLst>
                  <a:outerShdw blurRad="38100" dist="38100" dir="2700000" algn="tl">
                    <a:srgbClr val="000000">
                      <a:alpha val="43137"/>
                    </a:srgbClr>
                  </a:outerShdw>
                </a:effectLst>
              </a:rPr>
              <a:t>INVESTIGAÇÃO</a:t>
            </a:r>
            <a:endParaRPr lang="pt-BR" sz="3200" b="1" dirty="0">
              <a:effectLst>
                <a:outerShdw blurRad="38100" dist="38100" dir="2700000" algn="tl">
                  <a:srgbClr val="000000">
                    <a:alpha val="43137"/>
                  </a:srgbClr>
                </a:outerShdw>
              </a:effectLst>
            </a:endParaRPr>
          </a:p>
        </p:txBody>
      </p:sp>
      <p:sp>
        <p:nvSpPr>
          <p:cNvPr id="10" name="Retângulo 9"/>
          <p:cNvSpPr/>
          <p:nvPr/>
        </p:nvSpPr>
        <p:spPr>
          <a:xfrm>
            <a:off x="3688260" y="2725789"/>
            <a:ext cx="5955330" cy="3942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defTabSz="711200">
              <a:lnSpc>
                <a:spcPct val="90000"/>
              </a:lnSpc>
              <a:spcBef>
                <a:spcPct val="0"/>
              </a:spcBef>
              <a:spcAft>
                <a:spcPct val="35000"/>
              </a:spcAft>
            </a:pPr>
            <a:r>
              <a:rPr lang="pt-BR" sz="2800" kern="1200" dirty="0">
                <a:solidFill>
                  <a:schemeClr val="bg1"/>
                </a:solidFill>
              </a:rPr>
              <a:t>Funcionalidades mais impactantes </a:t>
            </a:r>
          </a:p>
        </p:txBody>
      </p:sp>
      <p:sp>
        <p:nvSpPr>
          <p:cNvPr id="24" name="CaixaDeTexto 23"/>
          <p:cNvSpPr txBox="1"/>
          <p:nvPr/>
        </p:nvSpPr>
        <p:spPr>
          <a:xfrm>
            <a:off x="407538" y="3363951"/>
            <a:ext cx="2970662" cy="584775"/>
          </a:xfrm>
          <a:prstGeom prst="rect">
            <a:avLst/>
          </a:prstGeom>
          <a:noFill/>
        </p:spPr>
        <p:txBody>
          <a:bodyPr wrap="square" rtlCol="0">
            <a:spAutoFit/>
          </a:bodyPr>
          <a:lstStyle/>
          <a:p>
            <a:r>
              <a:rPr lang="pt-BR" sz="3200" b="1" dirty="0">
                <a:solidFill>
                  <a:schemeClr val="bg1"/>
                </a:solidFill>
                <a:effectLst>
                  <a:outerShdw blurRad="38100" dist="38100" dir="2700000" algn="tl">
                    <a:srgbClr val="000000">
                      <a:alpha val="43137"/>
                    </a:srgbClr>
                  </a:outerShdw>
                </a:effectLst>
              </a:rPr>
              <a:t>IDENTIFICAÇÃO</a:t>
            </a:r>
            <a:endParaRPr lang="pt-BR" sz="3200" b="1" dirty="0">
              <a:solidFill>
                <a:sysClr val="windowText" lastClr="000000"/>
              </a:solidFill>
              <a:effectLst>
                <a:outerShdw blurRad="38100" dist="38100" dir="2700000" algn="tl">
                  <a:srgbClr val="000000">
                    <a:alpha val="43137"/>
                  </a:srgbClr>
                </a:outerShdw>
              </a:effectLst>
            </a:endParaRPr>
          </a:p>
        </p:txBody>
      </p:sp>
      <p:sp>
        <p:nvSpPr>
          <p:cNvPr id="13" name="Retângulo 12"/>
          <p:cNvSpPr/>
          <p:nvPr/>
        </p:nvSpPr>
        <p:spPr>
          <a:xfrm>
            <a:off x="3688260" y="3521771"/>
            <a:ext cx="3226212" cy="2920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defTabSz="711200">
              <a:lnSpc>
                <a:spcPct val="90000"/>
              </a:lnSpc>
              <a:spcBef>
                <a:spcPct val="0"/>
              </a:spcBef>
              <a:spcAft>
                <a:spcPct val="35000"/>
              </a:spcAft>
            </a:pPr>
            <a:r>
              <a:rPr lang="pt-BR" sz="2800" kern="1200" dirty="0">
                <a:solidFill>
                  <a:schemeClr val="bg1"/>
                </a:solidFill>
              </a:rPr>
              <a:t>Melhores práticas</a:t>
            </a:r>
          </a:p>
        </p:txBody>
      </p:sp>
      <p:pic>
        <p:nvPicPr>
          <p:cNvPr id="29"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
        <p:nvSpPr>
          <p:cNvPr id="25" name="Retângulo 24"/>
          <p:cNvSpPr/>
          <p:nvPr/>
        </p:nvSpPr>
        <p:spPr>
          <a:xfrm>
            <a:off x="4775202" y="0"/>
            <a:ext cx="161637" cy="100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dirty="0"/>
          </a:p>
        </p:txBody>
      </p:sp>
    </p:spTree>
    <p:custDataLst>
      <p:tags r:id="rId1"/>
    </p:custDataLst>
    <p:extLst>
      <p:ext uri="{BB962C8B-B14F-4D97-AF65-F5344CB8AC3E}">
        <p14:creationId xmlns:p14="http://schemas.microsoft.com/office/powerpoint/2010/main" val="4343550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35"/>
          <p:cNvGrpSpPr/>
          <p:nvPr/>
        </p:nvGrpSpPr>
        <p:grpSpPr>
          <a:xfrm>
            <a:off x="367553" y="1608361"/>
            <a:ext cx="5549153" cy="4903004"/>
            <a:chOff x="2194272" y="1423409"/>
            <a:chExt cx="8321069" cy="4819382"/>
          </a:xfrm>
        </p:grpSpPr>
        <p:sp>
          <p:nvSpPr>
            <p:cNvPr id="13" name="Rectangle 30"/>
            <p:cNvSpPr/>
            <p:nvPr/>
          </p:nvSpPr>
          <p:spPr>
            <a:xfrm>
              <a:off x="2195735" y="1423409"/>
              <a:ext cx="8319606" cy="8492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800" dirty="0">
                <a:solidFill>
                  <a:schemeClr val="bg1"/>
                </a:solidFill>
              </a:endParaRPr>
            </a:p>
          </p:txBody>
        </p:sp>
        <p:sp>
          <p:nvSpPr>
            <p:cNvPr id="14" name="Rectangle 26"/>
            <p:cNvSpPr/>
            <p:nvPr/>
          </p:nvSpPr>
          <p:spPr>
            <a:xfrm>
              <a:off x="2194272" y="2298125"/>
              <a:ext cx="8321069" cy="3944666"/>
            </a:xfrm>
            <a:prstGeom prst="rect">
              <a:avLst/>
            </a:prstGeom>
            <a:solidFill>
              <a:srgbClr val="DC0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ctangle 20"/>
            <p:cNvSpPr/>
            <p:nvPr/>
          </p:nvSpPr>
          <p:spPr>
            <a:xfrm>
              <a:off x="2512241" y="1544578"/>
              <a:ext cx="7123447" cy="632377"/>
            </a:xfrm>
            <a:prstGeom prst="rect">
              <a:avLst/>
            </a:prstGeom>
          </p:spPr>
          <p:txBody>
            <a:bodyPr wrap="square">
              <a:spAutoFit/>
            </a:bodyPr>
            <a:lstStyle/>
            <a:p>
              <a:r>
                <a:rPr lang="pt-BR" sz="3600" b="1" dirty="0">
                  <a:solidFill>
                    <a:schemeClr val="bg1"/>
                  </a:solidFill>
                  <a:latin typeface="Calibri" panose="020F0502020204030204" pitchFamily="34" charset="0"/>
                </a:rPr>
                <a:t>RECOMENDADO</a:t>
              </a:r>
            </a:p>
          </p:txBody>
        </p:sp>
      </p:grpSp>
      <p:sp>
        <p:nvSpPr>
          <p:cNvPr id="16" name="Elipse 15"/>
          <p:cNvSpPr/>
          <p:nvPr/>
        </p:nvSpPr>
        <p:spPr>
          <a:xfrm>
            <a:off x="4326780" y="4500093"/>
            <a:ext cx="2229594" cy="2229595"/>
          </a:xfrm>
          <a:prstGeom prst="ellipse">
            <a:avLst/>
          </a:prstGeom>
          <a:solidFill>
            <a:srgbClr val="000000">
              <a:alpha val="0"/>
            </a:srgbClr>
          </a:solidFill>
          <a:ln w="263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grpSp>
        <p:nvGrpSpPr>
          <p:cNvPr id="17" name="Grupo 16"/>
          <p:cNvGrpSpPr/>
          <p:nvPr/>
        </p:nvGrpSpPr>
        <p:grpSpPr>
          <a:xfrm rot="20480407">
            <a:off x="4841269" y="5186559"/>
            <a:ext cx="1804229" cy="539015"/>
            <a:chOff x="6218427" y="2653494"/>
            <a:chExt cx="1804229" cy="539015"/>
          </a:xfrm>
        </p:grpSpPr>
        <p:sp>
          <p:nvSpPr>
            <p:cNvPr id="18" name="Retângulo 17"/>
            <p:cNvSpPr/>
            <p:nvPr/>
          </p:nvSpPr>
          <p:spPr>
            <a:xfrm rot="19842922">
              <a:off x="6218427" y="2653494"/>
              <a:ext cx="298383" cy="539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Retângulo 18"/>
            <p:cNvSpPr/>
            <p:nvPr/>
          </p:nvSpPr>
          <p:spPr>
            <a:xfrm rot="3533538">
              <a:off x="6987940" y="1992666"/>
              <a:ext cx="336884" cy="1732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0" name="Triângulo isósceles 19"/>
          <p:cNvSpPr/>
          <p:nvPr/>
        </p:nvSpPr>
        <p:spPr>
          <a:xfrm rot="5400000">
            <a:off x="6188771" y="2030963"/>
            <a:ext cx="415162" cy="278403"/>
          </a:xfrm>
          <a:prstGeom prst="triangle">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0" name="TextBox 29"/>
          <p:cNvSpPr txBox="1"/>
          <p:nvPr/>
        </p:nvSpPr>
        <p:spPr>
          <a:xfrm>
            <a:off x="827584" y="980728"/>
            <a:ext cx="184731" cy="369332"/>
          </a:xfrm>
          <a:prstGeom prst="rect">
            <a:avLst/>
          </a:prstGeom>
          <a:noFill/>
        </p:spPr>
        <p:txBody>
          <a:bodyPr wrap="none" rtlCol="0">
            <a:spAutoFit/>
          </a:bodyPr>
          <a:lstStyle/>
          <a:p>
            <a:endParaRPr lang="pt-BR" dirty="0"/>
          </a:p>
        </p:txBody>
      </p:sp>
      <p:sp>
        <p:nvSpPr>
          <p:cNvPr id="9" name="TextBox 8"/>
          <p:cNvSpPr txBox="1"/>
          <p:nvPr/>
        </p:nvSpPr>
        <p:spPr>
          <a:xfrm>
            <a:off x="543600" y="2736000"/>
            <a:ext cx="4413394" cy="2554545"/>
          </a:xfrm>
          <a:prstGeom prst="rect">
            <a:avLst/>
          </a:prstGeom>
          <a:noFill/>
        </p:spPr>
        <p:txBody>
          <a:bodyPr wrap="square" rtlCol="0">
            <a:spAutoFit/>
          </a:bodyPr>
          <a:lstStyle/>
          <a:p>
            <a:r>
              <a:rPr lang="pt-BR" sz="3200" dirty="0">
                <a:solidFill>
                  <a:schemeClr val="bg1"/>
                </a:solidFill>
              </a:rPr>
              <a:t>Configurar corretamente o estilo de visualização com as colunas mais usadas e utilizar os</a:t>
            </a:r>
            <a:br>
              <a:rPr lang="pt-BR" sz="3200" dirty="0">
                <a:solidFill>
                  <a:schemeClr val="bg1"/>
                </a:solidFill>
              </a:rPr>
            </a:br>
            <a:r>
              <a:rPr lang="pt-BR" sz="3200" dirty="0">
                <a:solidFill>
                  <a:schemeClr val="bg1"/>
                </a:solidFill>
              </a:rPr>
              <a:t>filtros disponíveis.</a:t>
            </a:r>
          </a:p>
        </p:txBody>
      </p:sp>
      <p:sp>
        <p:nvSpPr>
          <p:cNvPr id="36" name="Espaço Reservado para Conteúdo 4"/>
          <p:cNvSpPr txBox="1">
            <a:spLocks/>
          </p:cNvSpPr>
          <p:nvPr/>
        </p:nvSpPr>
        <p:spPr>
          <a:xfrm>
            <a:off x="322884" y="304800"/>
            <a:ext cx="7754316" cy="640080"/>
          </a:xfrm>
          <a:prstGeom prst="rect">
            <a:avLst/>
          </a:prstGeom>
        </p:spPr>
        <p:txBody>
          <a:bodyPr vert="horz" lIns="91440" tIns="45720" rIns="91440" bIns="45720" rtlCol="0">
            <a:noAutofit/>
          </a:bodyPr>
          <a:lstStyle/>
          <a:p>
            <a:pPr marL="228600" indent="-228600">
              <a:lnSpc>
                <a:spcPct val="90000"/>
              </a:lnSpc>
              <a:spcBef>
                <a:spcPts val="1000"/>
              </a:spcBef>
            </a:pPr>
            <a:r>
              <a:rPr lang="pt-BR" sz="2800" dirty="0">
                <a:solidFill>
                  <a:schemeClr val="bg1"/>
                </a:solidFill>
              </a:rPr>
              <a:t>Exemplo de Funcionalidades do Catálogo do SAJ</a:t>
            </a:r>
          </a:p>
        </p:txBody>
      </p:sp>
      <p:sp>
        <p:nvSpPr>
          <p:cNvPr id="37"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Configuração de colunas e observação</a:t>
            </a:r>
          </a:p>
        </p:txBody>
      </p:sp>
      <p:pic>
        <p:nvPicPr>
          <p:cNvPr id="11"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
        <p:nvSpPr>
          <p:cNvPr id="2" name="Retângulo 1"/>
          <p:cNvSpPr/>
          <p:nvPr/>
        </p:nvSpPr>
        <p:spPr>
          <a:xfrm>
            <a:off x="6478188" y="1916047"/>
            <a:ext cx="1578157" cy="1015663"/>
          </a:xfrm>
          <a:prstGeom prst="rect">
            <a:avLst/>
          </a:prstGeom>
        </p:spPr>
        <p:txBody>
          <a:bodyPr wrap="square">
            <a:spAutoFit/>
          </a:bodyPr>
          <a:lstStyle/>
          <a:p>
            <a:pPr algn="ctr"/>
            <a:r>
              <a:rPr lang="pt-BR" sz="2400" b="1" i="1" dirty="0"/>
              <a:t>25% </a:t>
            </a:r>
            <a:r>
              <a:rPr lang="pt-BR" i="1" dirty="0"/>
              <a:t>menos</a:t>
            </a:r>
          </a:p>
          <a:p>
            <a:pPr algn="ctr"/>
            <a:r>
              <a:rPr lang="pt-BR" i="1" dirty="0"/>
              <a:t>de abertura</a:t>
            </a:r>
          </a:p>
          <a:p>
            <a:pPr algn="ctr"/>
            <a:r>
              <a:rPr lang="pt-BR" i="1" dirty="0"/>
              <a:t>dos processos</a:t>
            </a:r>
          </a:p>
        </p:txBody>
      </p:sp>
    </p:spTree>
    <p:custDataLst>
      <p:tags r:id="rId1"/>
    </p:custDataLst>
    <p:extLst>
      <p:ext uri="{BB962C8B-B14F-4D97-AF65-F5344CB8AC3E}">
        <p14:creationId xmlns:p14="http://schemas.microsoft.com/office/powerpoint/2010/main" val="368582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fade">
                                      <p:cBhvr>
                                        <p:cTn id="9" dur="500"/>
                                        <p:tgtEl>
                                          <p:spTgt spid="20"/>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
        <p:nvSpPr>
          <p:cNvPr id="9"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Configuração de colunas e observação</a:t>
            </a:r>
          </a:p>
        </p:txBody>
      </p:sp>
      <p:sp>
        <p:nvSpPr>
          <p:cNvPr id="8" name="CaixaDeTexto 7"/>
          <p:cNvSpPr txBox="1"/>
          <p:nvPr/>
        </p:nvSpPr>
        <p:spPr>
          <a:xfrm>
            <a:off x="2384291" y="2069192"/>
            <a:ext cx="2159566" cy="1938992"/>
          </a:xfrm>
          <a:prstGeom prst="rect">
            <a:avLst/>
          </a:prstGeom>
          <a:noFill/>
        </p:spPr>
        <p:txBody>
          <a:bodyPr wrap="none" rtlCol="0">
            <a:spAutoFit/>
          </a:bodyPr>
          <a:lstStyle/>
          <a:p>
            <a:r>
              <a:rPr lang="pt-BR" sz="12000" b="1" dirty="0"/>
              <a:t>20</a:t>
            </a:r>
            <a:r>
              <a:rPr lang="pt-BR" sz="6000" b="1" dirty="0"/>
              <a:t>h</a:t>
            </a:r>
          </a:p>
        </p:txBody>
      </p:sp>
      <p:sp>
        <p:nvSpPr>
          <p:cNvPr id="10" name="Triângulo isósceles 9"/>
          <p:cNvSpPr/>
          <p:nvPr/>
        </p:nvSpPr>
        <p:spPr>
          <a:xfrm rot="5400000">
            <a:off x="905961" y="1413485"/>
            <a:ext cx="698500" cy="468406"/>
          </a:xfrm>
          <a:prstGeom prst="triangle">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CaixaDeTexto 10"/>
          <p:cNvSpPr txBox="1"/>
          <p:nvPr/>
        </p:nvSpPr>
        <p:spPr>
          <a:xfrm>
            <a:off x="1567108" y="1349238"/>
            <a:ext cx="3213100" cy="461665"/>
          </a:xfrm>
          <a:prstGeom prst="rect">
            <a:avLst/>
          </a:prstGeom>
          <a:noFill/>
        </p:spPr>
        <p:txBody>
          <a:bodyPr wrap="square" rtlCol="0">
            <a:spAutoFit/>
          </a:bodyPr>
          <a:lstStyle/>
          <a:p>
            <a:r>
              <a:rPr lang="pt-BR" sz="2400" b="1" dirty="0"/>
              <a:t>ECONOMIA DE TEMPO</a:t>
            </a:r>
          </a:p>
        </p:txBody>
      </p:sp>
      <p:sp>
        <p:nvSpPr>
          <p:cNvPr id="13" name="Retângulo 12"/>
          <p:cNvSpPr/>
          <p:nvPr/>
        </p:nvSpPr>
        <p:spPr>
          <a:xfrm flipV="1">
            <a:off x="1554408" y="1797866"/>
            <a:ext cx="5436000" cy="180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dirty="0"/>
          </a:p>
        </p:txBody>
      </p:sp>
      <p:grpSp>
        <p:nvGrpSpPr>
          <p:cNvPr id="19" name="Grupo 18"/>
          <p:cNvGrpSpPr/>
          <p:nvPr/>
        </p:nvGrpSpPr>
        <p:grpSpPr>
          <a:xfrm>
            <a:off x="-1482789" y="4328899"/>
            <a:ext cx="6338124" cy="7325840"/>
            <a:chOff x="4560715" y="2553886"/>
            <a:chExt cx="5508192" cy="6350971"/>
          </a:xfrm>
        </p:grpSpPr>
        <p:sp>
          <p:nvSpPr>
            <p:cNvPr id="20" name="Retângulo 7"/>
            <p:cNvSpPr/>
            <p:nvPr/>
          </p:nvSpPr>
          <p:spPr>
            <a:xfrm>
              <a:off x="4560715" y="2553886"/>
              <a:ext cx="2155041" cy="4100891"/>
            </a:xfrm>
            <a:custGeom>
              <a:avLst/>
              <a:gdLst>
                <a:gd name="connsiteX0" fmla="*/ 0 w 1037230"/>
                <a:gd name="connsiteY0" fmla="*/ 0 h 1985749"/>
                <a:gd name="connsiteX1" fmla="*/ 1037230 w 1037230"/>
                <a:gd name="connsiteY1" fmla="*/ 0 h 1985749"/>
                <a:gd name="connsiteX2" fmla="*/ 1037230 w 1037230"/>
                <a:gd name="connsiteY2" fmla="*/ 1985749 h 1985749"/>
                <a:gd name="connsiteX3" fmla="*/ 0 w 1037230"/>
                <a:gd name="connsiteY3" fmla="*/ 1985749 h 1985749"/>
                <a:gd name="connsiteX4" fmla="*/ 0 w 1037230"/>
                <a:gd name="connsiteY4" fmla="*/ 0 h 1985749"/>
                <a:gd name="connsiteX0" fmla="*/ 1187355 w 2224585"/>
                <a:gd name="connsiteY0" fmla="*/ 0 h 2122227"/>
                <a:gd name="connsiteX1" fmla="*/ 2224585 w 2224585"/>
                <a:gd name="connsiteY1" fmla="*/ 0 h 2122227"/>
                <a:gd name="connsiteX2" fmla="*/ 2224585 w 2224585"/>
                <a:gd name="connsiteY2" fmla="*/ 1985749 h 2122227"/>
                <a:gd name="connsiteX3" fmla="*/ 0 w 2224585"/>
                <a:gd name="connsiteY3" fmla="*/ 2122227 h 2122227"/>
                <a:gd name="connsiteX4" fmla="*/ 1187355 w 2224585"/>
                <a:gd name="connsiteY4" fmla="*/ 0 h 2122227"/>
                <a:gd name="connsiteX0" fmla="*/ 1037230 w 2224585"/>
                <a:gd name="connsiteY0" fmla="*/ 0 h 2354239"/>
                <a:gd name="connsiteX1" fmla="*/ 2224585 w 2224585"/>
                <a:gd name="connsiteY1" fmla="*/ 232012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2224585"/>
                <a:gd name="connsiteY0" fmla="*/ 0 h 2354239"/>
                <a:gd name="connsiteX1" fmla="*/ 1364776 w 2224585"/>
                <a:gd name="connsiteY1" fmla="*/ 177421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1364776"/>
                <a:gd name="connsiteY0" fmla="*/ 0 h 2354239"/>
                <a:gd name="connsiteX1" fmla="*/ 1364776 w 1364776"/>
                <a:gd name="connsiteY1" fmla="*/ 177421 h 2354239"/>
                <a:gd name="connsiteX2" fmla="*/ 723332 w 1364776"/>
                <a:gd name="connsiteY2" fmla="*/ 1098644 h 2354239"/>
                <a:gd name="connsiteX3" fmla="*/ 0 w 1364776"/>
                <a:gd name="connsiteY3" fmla="*/ 2354239 h 2354239"/>
                <a:gd name="connsiteX4" fmla="*/ 1037230 w 1364776"/>
                <a:gd name="connsiteY4" fmla="*/ 0 h 2354239"/>
                <a:gd name="connsiteX0" fmla="*/ 1037230 w 1282889"/>
                <a:gd name="connsiteY0" fmla="*/ 0 h 2354239"/>
                <a:gd name="connsiteX1" fmla="*/ 1282889 w 1282889"/>
                <a:gd name="connsiteY1" fmla="*/ 150125 h 2354239"/>
                <a:gd name="connsiteX2" fmla="*/ 723332 w 1282889"/>
                <a:gd name="connsiteY2" fmla="*/ 1098644 h 2354239"/>
                <a:gd name="connsiteX3" fmla="*/ 0 w 1282889"/>
                <a:gd name="connsiteY3" fmla="*/ 2354239 h 2354239"/>
                <a:gd name="connsiteX4" fmla="*/ 1037230 w 1282889"/>
                <a:gd name="connsiteY4" fmla="*/ 0 h 2354239"/>
                <a:gd name="connsiteX0" fmla="*/ 1037230 w 1282889"/>
                <a:gd name="connsiteY0" fmla="*/ 0 h 2354239"/>
                <a:gd name="connsiteX1" fmla="*/ 1282889 w 1282889"/>
                <a:gd name="connsiteY1" fmla="*/ 150125 h 2354239"/>
                <a:gd name="connsiteX2" fmla="*/ 0 w 1282889"/>
                <a:gd name="connsiteY2" fmla="*/ 2354239 h 2354239"/>
                <a:gd name="connsiteX3" fmla="*/ 1037230 w 1282889"/>
                <a:gd name="connsiteY3" fmla="*/ 0 h 2354239"/>
                <a:gd name="connsiteX0" fmla="*/ 1064525 w 1310184"/>
                <a:gd name="connsiteY0" fmla="*/ 0 h 1908412"/>
                <a:gd name="connsiteX1" fmla="*/ 1310184 w 1310184"/>
                <a:gd name="connsiteY1" fmla="*/ 150125 h 1908412"/>
                <a:gd name="connsiteX2" fmla="*/ 0 w 1310184"/>
                <a:gd name="connsiteY2" fmla="*/ 1908412 h 1908412"/>
                <a:gd name="connsiteX3" fmla="*/ 1064525 w 1310184"/>
                <a:gd name="connsiteY3" fmla="*/ 0 h 1908412"/>
                <a:gd name="connsiteX0" fmla="*/ 905301 w 1150960"/>
                <a:gd name="connsiteY0" fmla="*/ 0 h 2135874"/>
                <a:gd name="connsiteX1" fmla="*/ 1150960 w 1150960"/>
                <a:gd name="connsiteY1" fmla="*/ 150125 h 2135874"/>
                <a:gd name="connsiteX2" fmla="*/ 0 w 1150960"/>
                <a:gd name="connsiteY2" fmla="*/ 2135874 h 2135874"/>
                <a:gd name="connsiteX3" fmla="*/ 905301 w 1150960"/>
                <a:gd name="connsiteY3" fmla="*/ 0 h 2135874"/>
                <a:gd name="connsiteX0" fmla="*/ 1000836 w 1246495"/>
                <a:gd name="connsiteY0" fmla="*/ 0 h 2363336"/>
                <a:gd name="connsiteX1" fmla="*/ 1246495 w 1246495"/>
                <a:gd name="connsiteY1" fmla="*/ 150125 h 2363336"/>
                <a:gd name="connsiteX2" fmla="*/ 0 w 1246495"/>
                <a:gd name="connsiteY2" fmla="*/ 2363336 h 2363336"/>
                <a:gd name="connsiteX3" fmla="*/ 1000836 w 1246495"/>
                <a:gd name="connsiteY3" fmla="*/ 0 h 2363336"/>
                <a:gd name="connsiteX0" fmla="*/ 1000836 w 1241946"/>
                <a:gd name="connsiteY0" fmla="*/ 0 h 2363336"/>
                <a:gd name="connsiteX1" fmla="*/ 1241946 w 1241946"/>
                <a:gd name="connsiteY1" fmla="*/ 113731 h 2363336"/>
                <a:gd name="connsiteX2" fmla="*/ 0 w 1241946"/>
                <a:gd name="connsiteY2" fmla="*/ 2363336 h 2363336"/>
                <a:gd name="connsiteX3" fmla="*/ 1000836 w 1241946"/>
                <a:gd name="connsiteY3" fmla="*/ 0 h 2363336"/>
              </a:gdLst>
              <a:ahLst/>
              <a:cxnLst>
                <a:cxn ang="0">
                  <a:pos x="connsiteX0" y="connsiteY0"/>
                </a:cxn>
                <a:cxn ang="0">
                  <a:pos x="connsiteX1" y="connsiteY1"/>
                </a:cxn>
                <a:cxn ang="0">
                  <a:pos x="connsiteX2" y="connsiteY2"/>
                </a:cxn>
                <a:cxn ang="0">
                  <a:pos x="connsiteX3" y="connsiteY3"/>
                </a:cxn>
              </a:cxnLst>
              <a:rect l="l" t="t" r="r" b="b"/>
              <a:pathLst>
                <a:path w="1241946" h="2363336">
                  <a:moveTo>
                    <a:pt x="1000836" y="0"/>
                  </a:moveTo>
                  <a:lnTo>
                    <a:pt x="1241946" y="113731"/>
                  </a:lnTo>
                  <a:lnTo>
                    <a:pt x="0" y="2363336"/>
                  </a:lnTo>
                  <a:lnTo>
                    <a:pt x="100083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21" name="Retângulo 7"/>
            <p:cNvSpPr/>
            <p:nvPr/>
          </p:nvSpPr>
          <p:spPr>
            <a:xfrm rot="535073">
              <a:off x="5037820" y="2766425"/>
              <a:ext cx="2077770" cy="3863677"/>
            </a:xfrm>
            <a:custGeom>
              <a:avLst/>
              <a:gdLst>
                <a:gd name="connsiteX0" fmla="*/ 0 w 1037230"/>
                <a:gd name="connsiteY0" fmla="*/ 0 h 1985749"/>
                <a:gd name="connsiteX1" fmla="*/ 1037230 w 1037230"/>
                <a:gd name="connsiteY1" fmla="*/ 0 h 1985749"/>
                <a:gd name="connsiteX2" fmla="*/ 1037230 w 1037230"/>
                <a:gd name="connsiteY2" fmla="*/ 1985749 h 1985749"/>
                <a:gd name="connsiteX3" fmla="*/ 0 w 1037230"/>
                <a:gd name="connsiteY3" fmla="*/ 1985749 h 1985749"/>
                <a:gd name="connsiteX4" fmla="*/ 0 w 1037230"/>
                <a:gd name="connsiteY4" fmla="*/ 0 h 1985749"/>
                <a:gd name="connsiteX0" fmla="*/ 1187355 w 2224585"/>
                <a:gd name="connsiteY0" fmla="*/ 0 h 2122227"/>
                <a:gd name="connsiteX1" fmla="*/ 2224585 w 2224585"/>
                <a:gd name="connsiteY1" fmla="*/ 0 h 2122227"/>
                <a:gd name="connsiteX2" fmla="*/ 2224585 w 2224585"/>
                <a:gd name="connsiteY2" fmla="*/ 1985749 h 2122227"/>
                <a:gd name="connsiteX3" fmla="*/ 0 w 2224585"/>
                <a:gd name="connsiteY3" fmla="*/ 2122227 h 2122227"/>
                <a:gd name="connsiteX4" fmla="*/ 1187355 w 2224585"/>
                <a:gd name="connsiteY4" fmla="*/ 0 h 2122227"/>
                <a:gd name="connsiteX0" fmla="*/ 1037230 w 2224585"/>
                <a:gd name="connsiteY0" fmla="*/ 0 h 2354239"/>
                <a:gd name="connsiteX1" fmla="*/ 2224585 w 2224585"/>
                <a:gd name="connsiteY1" fmla="*/ 232012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2224585"/>
                <a:gd name="connsiteY0" fmla="*/ 0 h 2354239"/>
                <a:gd name="connsiteX1" fmla="*/ 1364776 w 2224585"/>
                <a:gd name="connsiteY1" fmla="*/ 177421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1364776"/>
                <a:gd name="connsiteY0" fmla="*/ 0 h 2354239"/>
                <a:gd name="connsiteX1" fmla="*/ 1364776 w 1364776"/>
                <a:gd name="connsiteY1" fmla="*/ 177421 h 2354239"/>
                <a:gd name="connsiteX2" fmla="*/ 723332 w 1364776"/>
                <a:gd name="connsiteY2" fmla="*/ 1098644 h 2354239"/>
                <a:gd name="connsiteX3" fmla="*/ 0 w 1364776"/>
                <a:gd name="connsiteY3" fmla="*/ 2354239 h 2354239"/>
                <a:gd name="connsiteX4" fmla="*/ 1037230 w 1364776"/>
                <a:gd name="connsiteY4" fmla="*/ 0 h 2354239"/>
                <a:gd name="connsiteX0" fmla="*/ 1037230 w 1282889"/>
                <a:gd name="connsiteY0" fmla="*/ 0 h 2354239"/>
                <a:gd name="connsiteX1" fmla="*/ 1282889 w 1282889"/>
                <a:gd name="connsiteY1" fmla="*/ 150125 h 2354239"/>
                <a:gd name="connsiteX2" fmla="*/ 723332 w 1282889"/>
                <a:gd name="connsiteY2" fmla="*/ 1098644 h 2354239"/>
                <a:gd name="connsiteX3" fmla="*/ 0 w 1282889"/>
                <a:gd name="connsiteY3" fmla="*/ 2354239 h 2354239"/>
                <a:gd name="connsiteX4" fmla="*/ 1037230 w 1282889"/>
                <a:gd name="connsiteY4" fmla="*/ 0 h 2354239"/>
                <a:gd name="connsiteX0" fmla="*/ 1037230 w 1282889"/>
                <a:gd name="connsiteY0" fmla="*/ 0 h 2354239"/>
                <a:gd name="connsiteX1" fmla="*/ 1282889 w 1282889"/>
                <a:gd name="connsiteY1" fmla="*/ 150125 h 2354239"/>
                <a:gd name="connsiteX2" fmla="*/ 0 w 1282889"/>
                <a:gd name="connsiteY2" fmla="*/ 2354239 h 2354239"/>
                <a:gd name="connsiteX3" fmla="*/ 1037230 w 1282889"/>
                <a:gd name="connsiteY3" fmla="*/ 0 h 2354239"/>
                <a:gd name="connsiteX0" fmla="*/ 928316 w 1173975"/>
                <a:gd name="connsiteY0" fmla="*/ 0 h 2226630"/>
                <a:gd name="connsiteX1" fmla="*/ 1173975 w 1173975"/>
                <a:gd name="connsiteY1" fmla="*/ 150125 h 2226630"/>
                <a:gd name="connsiteX2" fmla="*/ 0 w 1173975"/>
                <a:gd name="connsiteY2" fmla="*/ 2226630 h 2226630"/>
                <a:gd name="connsiteX3" fmla="*/ 928316 w 1173975"/>
                <a:gd name="connsiteY3" fmla="*/ 0 h 2226630"/>
                <a:gd name="connsiteX0" fmla="*/ 928316 w 1197415"/>
                <a:gd name="connsiteY0" fmla="*/ 0 h 2226630"/>
                <a:gd name="connsiteX1" fmla="*/ 1197415 w 1197415"/>
                <a:gd name="connsiteY1" fmla="*/ 123422 h 2226630"/>
                <a:gd name="connsiteX2" fmla="*/ 0 w 1197415"/>
                <a:gd name="connsiteY2" fmla="*/ 2226630 h 2226630"/>
                <a:gd name="connsiteX3" fmla="*/ 928316 w 1197415"/>
                <a:gd name="connsiteY3" fmla="*/ 0 h 2226630"/>
              </a:gdLst>
              <a:ahLst/>
              <a:cxnLst>
                <a:cxn ang="0">
                  <a:pos x="connsiteX0" y="connsiteY0"/>
                </a:cxn>
                <a:cxn ang="0">
                  <a:pos x="connsiteX1" y="connsiteY1"/>
                </a:cxn>
                <a:cxn ang="0">
                  <a:pos x="connsiteX2" y="connsiteY2"/>
                </a:cxn>
                <a:cxn ang="0">
                  <a:pos x="connsiteX3" y="connsiteY3"/>
                </a:cxn>
              </a:cxnLst>
              <a:rect l="l" t="t" r="r" b="b"/>
              <a:pathLst>
                <a:path w="1197415" h="2226630">
                  <a:moveTo>
                    <a:pt x="928316" y="0"/>
                  </a:moveTo>
                  <a:lnTo>
                    <a:pt x="1197415" y="123422"/>
                  </a:lnTo>
                  <a:lnTo>
                    <a:pt x="0" y="2226630"/>
                  </a:lnTo>
                  <a:lnTo>
                    <a:pt x="92831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22" name="Retângulo 21"/>
            <p:cNvSpPr/>
            <p:nvPr/>
          </p:nvSpPr>
          <p:spPr>
            <a:xfrm rot="18697769">
              <a:off x="5513697" y="4349647"/>
              <a:ext cx="4554266" cy="4556154"/>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grpSp>
      <p:grpSp>
        <p:nvGrpSpPr>
          <p:cNvPr id="23" name="Grupo 22"/>
          <p:cNvGrpSpPr/>
          <p:nvPr/>
        </p:nvGrpSpPr>
        <p:grpSpPr>
          <a:xfrm>
            <a:off x="1562620" y="2743714"/>
            <a:ext cx="638815" cy="638815"/>
            <a:chOff x="7035800" y="469900"/>
            <a:chExt cx="1676400" cy="1676400"/>
          </a:xfrm>
        </p:grpSpPr>
        <p:sp>
          <p:nvSpPr>
            <p:cNvPr id="24" name="Elipse 23"/>
            <p:cNvSpPr/>
            <p:nvPr/>
          </p:nvSpPr>
          <p:spPr>
            <a:xfrm>
              <a:off x="7035800" y="469900"/>
              <a:ext cx="1676400" cy="1676400"/>
            </a:xfrm>
            <a:prstGeom prst="ellipse">
              <a:avLst/>
            </a:prstGeom>
            <a:noFill/>
            <a:ln w="107950">
              <a:solidFill>
                <a:srgbClr val="E12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25" name="Conector de seta reta 24"/>
            <p:cNvCxnSpPr/>
            <p:nvPr/>
          </p:nvCxnSpPr>
          <p:spPr>
            <a:xfrm>
              <a:off x="7786370" y="876019"/>
              <a:ext cx="0" cy="622300"/>
            </a:xfrm>
            <a:prstGeom prst="straightConnector1">
              <a:avLst/>
            </a:prstGeom>
            <a:ln w="73025"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Conector de seta reta 25"/>
            <p:cNvCxnSpPr/>
            <p:nvPr/>
          </p:nvCxnSpPr>
          <p:spPr>
            <a:xfrm flipH="1" flipV="1">
              <a:off x="7689195" y="1411155"/>
              <a:ext cx="516032" cy="3430"/>
            </a:xfrm>
            <a:prstGeom prst="straightConnector1">
              <a:avLst/>
            </a:prstGeom>
            <a:ln w="76200"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grpSp>
    </p:spTree>
    <p:custDataLst>
      <p:tags r:id="rId1"/>
    </p:custDataLst>
    <p:extLst>
      <p:ext uri="{BB962C8B-B14F-4D97-AF65-F5344CB8AC3E}">
        <p14:creationId xmlns:p14="http://schemas.microsoft.com/office/powerpoint/2010/main" val="230808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9144000" cy="88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10" name="Retângulo 9"/>
          <p:cNvSpPr/>
          <p:nvPr/>
        </p:nvSpPr>
        <p:spPr>
          <a:xfrm>
            <a:off x="152400" y="5967663"/>
            <a:ext cx="9144000" cy="8903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6" name="Espaço Reservado para Conteúdo 4"/>
          <p:cNvSpPr>
            <a:spLocks noGrp="1"/>
          </p:cNvSpPr>
          <p:nvPr>
            <p:ph idx="1"/>
          </p:nvPr>
        </p:nvSpPr>
        <p:spPr>
          <a:xfrm>
            <a:off x="3927108" y="2517427"/>
            <a:ext cx="5055344" cy="3353985"/>
          </a:xfrm>
        </p:spPr>
        <p:txBody>
          <a:bodyPr>
            <a:normAutofit/>
          </a:bodyPr>
          <a:lstStyle/>
          <a:p>
            <a:pPr marL="0" indent="0" algn="ctr">
              <a:lnSpc>
                <a:spcPct val="100000"/>
              </a:lnSpc>
              <a:spcBef>
                <a:spcPts val="0"/>
              </a:spcBef>
              <a:buNone/>
            </a:pPr>
            <a:r>
              <a:rPr lang="pt-BR" sz="4400" b="1" dirty="0">
                <a:effectLst>
                  <a:outerShdw blurRad="38100" dist="38100" dir="2700000" algn="tl">
                    <a:srgbClr val="000000">
                      <a:alpha val="43137"/>
                    </a:srgbClr>
                  </a:outerShdw>
                </a:effectLst>
              </a:rPr>
              <a:t>ANOTAÇÕES</a:t>
            </a:r>
            <a:br>
              <a:rPr lang="pt-BR" sz="4400" b="1" dirty="0">
                <a:effectLst>
                  <a:outerShdw blurRad="38100" dist="38100" dir="2700000" algn="tl">
                    <a:srgbClr val="000000">
                      <a:alpha val="43137"/>
                    </a:srgbClr>
                  </a:outerShdw>
                </a:effectLst>
              </a:rPr>
            </a:br>
            <a:r>
              <a:rPr lang="pt-BR" sz="4400" b="1" dirty="0">
                <a:effectLst>
                  <a:outerShdw blurRad="38100" dist="38100" dir="2700000" algn="tl">
                    <a:srgbClr val="000000">
                      <a:alpha val="43137"/>
                    </a:srgbClr>
                  </a:outerShdw>
                </a:effectLst>
              </a:rPr>
              <a:t>NO PROCESSO</a:t>
            </a:r>
          </a:p>
        </p:txBody>
      </p:sp>
      <p:sp>
        <p:nvSpPr>
          <p:cNvPr id="7" name="Retângulo 6"/>
          <p:cNvSpPr/>
          <p:nvPr/>
        </p:nvSpPr>
        <p:spPr>
          <a:xfrm rot="18761092">
            <a:off x="-2374937" y="899056"/>
            <a:ext cx="5328000" cy="5328731"/>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8" name="CaixaDeTexto 7"/>
          <p:cNvSpPr txBox="1"/>
          <p:nvPr/>
        </p:nvSpPr>
        <p:spPr>
          <a:xfrm>
            <a:off x="346842" y="1009858"/>
            <a:ext cx="2869696" cy="6447919"/>
          </a:xfrm>
          <a:prstGeom prst="rect">
            <a:avLst/>
          </a:prstGeom>
          <a:noFill/>
        </p:spPr>
        <p:txBody>
          <a:bodyPr wrap="none" rtlCol="0">
            <a:spAutoFit/>
          </a:bodyPr>
          <a:lstStyle/>
          <a:p>
            <a:r>
              <a:rPr lang="pt-BR" sz="41300" b="1" dirty="0">
                <a:solidFill>
                  <a:schemeClr val="bg1"/>
                </a:solidFill>
                <a:latin typeface="Calibri" panose="020F0502020204030204" pitchFamily="34" charset="0"/>
              </a:rPr>
              <a:t>5</a:t>
            </a:r>
          </a:p>
        </p:txBody>
      </p:sp>
    </p:spTree>
    <p:custDataLst>
      <p:tags r:id="rId1"/>
    </p:custDataLst>
    <p:extLst>
      <p:ext uri="{BB962C8B-B14F-4D97-AF65-F5344CB8AC3E}">
        <p14:creationId xmlns:p14="http://schemas.microsoft.com/office/powerpoint/2010/main" val="316985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7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6" dur="75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Anotações no processo</a:t>
            </a:r>
          </a:p>
        </p:txBody>
      </p:sp>
      <p:pic>
        <p:nvPicPr>
          <p:cNvPr id="4" name="Imagem 3"/>
          <p:cNvPicPr/>
          <p:nvPr/>
        </p:nvPicPr>
        <p:blipFill rotWithShape="1">
          <a:blip r:embed="rId4" cstate="print"/>
          <a:srcRect b="4500"/>
          <a:stretch/>
        </p:blipFill>
        <p:spPr bwMode="auto">
          <a:xfrm>
            <a:off x="791571" y="1116717"/>
            <a:ext cx="7560858" cy="559798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7787682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Anotações no processo</a:t>
            </a:r>
          </a:p>
        </p:txBody>
      </p:sp>
      <p:pic>
        <p:nvPicPr>
          <p:cNvPr id="6" name="Imagem 5"/>
          <p:cNvPicPr/>
          <p:nvPr/>
        </p:nvPicPr>
        <p:blipFill rotWithShape="1">
          <a:blip r:embed="rId4" cstate="print"/>
          <a:srcRect b="4169"/>
          <a:stretch/>
        </p:blipFill>
        <p:spPr bwMode="auto">
          <a:xfrm>
            <a:off x="1064524" y="1007533"/>
            <a:ext cx="7260610" cy="5638927"/>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2515159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827584" y="980728"/>
            <a:ext cx="184731" cy="369332"/>
          </a:xfrm>
          <a:prstGeom prst="rect">
            <a:avLst/>
          </a:prstGeom>
          <a:noFill/>
        </p:spPr>
        <p:txBody>
          <a:bodyPr wrap="none" rtlCol="0">
            <a:spAutoFit/>
          </a:bodyPr>
          <a:lstStyle/>
          <a:p>
            <a:endParaRPr lang="pt-BR" dirty="0"/>
          </a:p>
        </p:txBody>
      </p:sp>
      <p:sp>
        <p:nvSpPr>
          <p:cNvPr id="21" name="Rectangle 20"/>
          <p:cNvSpPr/>
          <p:nvPr/>
        </p:nvSpPr>
        <p:spPr>
          <a:xfrm>
            <a:off x="600842" y="1723239"/>
            <a:ext cx="2897102" cy="646331"/>
          </a:xfrm>
          <a:prstGeom prst="rect">
            <a:avLst/>
          </a:prstGeom>
        </p:spPr>
        <p:txBody>
          <a:bodyPr wrap="square">
            <a:spAutoFit/>
          </a:bodyPr>
          <a:lstStyle/>
          <a:p>
            <a:pPr algn="ctr"/>
            <a:r>
              <a:rPr lang="pt-BR" sz="3600" b="1" dirty="0">
                <a:solidFill>
                  <a:schemeClr val="bg1"/>
                </a:solidFill>
                <a:latin typeface="+mj-lt"/>
              </a:rPr>
              <a:t>Importância</a:t>
            </a:r>
          </a:p>
        </p:txBody>
      </p:sp>
      <p:sp>
        <p:nvSpPr>
          <p:cNvPr id="36" name="Espaço Reservado para Conteúdo 4"/>
          <p:cNvSpPr txBox="1">
            <a:spLocks/>
          </p:cNvSpPr>
          <p:nvPr/>
        </p:nvSpPr>
        <p:spPr>
          <a:xfrm>
            <a:off x="322884" y="304800"/>
            <a:ext cx="7754316" cy="640080"/>
          </a:xfrm>
          <a:prstGeom prst="rect">
            <a:avLst/>
          </a:prstGeom>
        </p:spPr>
        <p:txBody>
          <a:bodyPr vert="horz" lIns="91440" tIns="45720" rIns="91440" bIns="45720" rtlCol="0">
            <a:noAutofit/>
          </a:bodyPr>
          <a:lstStyle/>
          <a:p>
            <a:pPr marL="228600" indent="-228600">
              <a:lnSpc>
                <a:spcPct val="90000"/>
              </a:lnSpc>
              <a:spcBef>
                <a:spcPts val="1000"/>
              </a:spcBef>
            </a:pPr>
            <a:r>
              <a:rPr lang="pt-BR" sz="2800" dirty="0">
                <a:solidFill>
                  <a:schemeClr val="bg1"/>
                </a:solidFill>
              </a:rPr>
              <a:t>Exemplo de Funcionalidades do Catálogo do SAJ</a:t>
            </a:r>
          </a:p>
        </p:txBody>
      </p:sp>
      <p:sp>
        <p:nvSpPr>
          <p:cNvPr id="37"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Anotações no processo</a:t>
            </a:r>
          </a:p>
        </p:txBody>
      </p:sp>
      <p:pic>
        <p:nvPicPr>
          <p:cNvPr id="10"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grpSp>
        <p:nvGrpSpPr>
          <p:cNvPr id="11" name="Group 35"/>
          <p:cNvGrpSpPr/>
          <p:nvPr/>
        </p:nvGrpSpPr>
        <p:grpSpPr>
          <a:xfrm>
            <a:off x="363252" y="1608361"/>
            <a:ext cx="5547600" cy="4903004"/>
            <a:chOff x="2190039" y="1423409"/>
            <a:chExt cx="5460551" cy="4819382"/>
          </a:xfrm>
        </p:grpSpPr>
        <p:sp>
          <p:nvSpPr>
            <p:cNvPr id="12" name="Rectangle 30"/>
            <p:cNvSpPr/>
            <p:nvPr/>
          </p:nvSpPr>
          <p:spPr>
            <a:xfrm>
              <a:off x="2195734" y="1423409"/>
              <a:ext cx="5453930" cy="8492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800" dirty="0">
                <a:solidFill>
                  <a:schemeClr val="bg1"/>
                </a:solidFill>
              </a:endParaRPr>
            </a:p>
          </p:txBody>
        </p:sp>
        <p:sp>
          <p:nvSpPr>
            <p:cNvPr id="13" name="Rectangle 26"/>
            <p:cNvSpPr/>
            <p:nvPr/>
          </p:nvSpPr>
          <p:spPr>
            <a:xfrm>
              <a:off x="2190039" y="2298125"/>
              <a:ext cx="5460551" cy="3944666"/>
            </a:xfrm>
            <a:prstGeom prst="rect">
              <a:avLst/>
            </a:prstGeom>
            <a:solidFill>
              <a:srgbClr val="DC0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Rectangle 20"/>
            <p:cNvSpPr/>
            <p:nvPr/>
          </p:nvSpPr>
          <p:spPr>
            <a:xfrm>
              <a:off x="2402992" y="1544578"/>
              <a:ext cx="3287689" cy="632377"/>
            </a:xfrm>
            <a:prstGeom prst="rect">
              <a:avLst/>
            </a:prstGeom>
          </p:spPr>
          <p:txBody>
            <a:bodyPr wrap="square">
              <a:spAutoFit/>
            </a:bodyPr>
            <a:lstStyle/>
            <a:p>
              <a:r>
                <a:rPr lang="pt-BR" sz="3600" b="1" dirty="0">
                  <a:solidFill>
                    <a:schemeClr val="bg1"/>
                  </a:solidFill>
                  <a:latin typeface="Calibri" panose="020F0502020204030204" pitchFamily="34" charset="0"/>
                </a:rPr>
                <a:t>IMPORTÂNCIA</a:t>
              </a:r>
            </a:p>
          </p:txBody>
        </p:sp>
      </p:grpSp>
      <p:sp>
        <p:nvSpPr>
          <p:cNvPr id="9" name="TextBox 8"/>
          <p:cNvSpPr txBox="1"/>
          <p:nvPr/>
        </p:nvSpPr>
        <p:spPr>
          <a:xfrm>
            <a:off x="543600" y="2736000"/>
            <a:ext cx="4140001" cy="1569660"/>
          </a:xfrm>
          <a:prstGeom prst="rect">
            <a:avLst/>
          </a:prstGeom>
          <a:noFill/>
        </p:spPr>
        <p:txBody>
          <a:bodyPr wrap="square" rtlCol="0">
            <a:spAutoFit/>
          </a:bodyPr>
          <a:lstStyle/>
          <a:p>
            <a:r>
              <a:rPr lang="pt-BR" sz="3200" dirty="0">
                <a:solidFill>
                  <a:schemeClr val="bg1"/>
                </a:solidFill>
              </a:rPr>
              <a:t>Auxilia na formulação de sentenças e decisões dos magistrados. </a:t>
            </a:r>
          </a:p>
        </p:txBody>
      </p:sp>
      <p:sp>
        <p:nvSpPr>
          <p:cNvPr id="17" name="Elipse 16"/>
          <p:cNvSpPr/>
          <p:nvPr/>
        </p:nvSpPr>
        <p:spPr>
          <a:xfrm>
            <a:off x="4294603" y="4537272"/>
            <a:ext cx="2229594" cy="2229595"/>
          </a:xfrm>
          <a:prstGeom prst="ellipse">
            <a:avLst/>
          </a:prstGeom>
          <a:solidFill>
            <a:srgbClr val="000000">
              <a:alpha val="0"/>
            </a:srgbClr>
          </a:solidFill>
          <a:ln w="263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sp>
        <p:nvSpPr>
          <p:cNvPr id="18" name="CaixaDeTexto 17"/>
          <p:cNvSpPr txBox="1"/>
          <p:nvPr/>
        </p:nvSpPr>
        <p:spPr>
          <a:xfrm>
            <a:off x="4867851" y="4308625"/>
            <a:ext cx="723833" cy="2646878"/>
          </a:xfrm>
          <a:prstGeom prst="rect">
            <a:avLst/>
          </a:prstGeom>
          <a:noFill/>
        </p:spPr>
        <p:txBody>
          <a:bodyPr wrap="square" rtlCol="0">
            <a:spAutoFit/>
          </a:bodyPr>
          <a:lstStyle/>
          <a:p>
            <a:r>
              <a:rPr lang="pt-BR" sz="16600" b="1" dirty="0">
                <a:solidFill>
                  <a:schemeClr val="bg1"/>
                </a:solidFill>
              </a:rPr>
              <a:t>!</a:t>
            </a:r>
          </a:p>
        </p:txBody>
      </p:sp>
    </p:spTree>
    <p:custDataLst>
      <p:tags r:id="rId1"/>
    </p:custDataLst>
    <p:extLst>
      <p:ext uri="{BB962C8B-B14F-4D97-AF65-F5344CB8AC3E}">
        <p14:creationId xmlns:p14="http://schemas.microsoft.com/office/powerpoint/2010/main" val="328810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35"/>
          <p:cNvGrpSpPr/>
          <p:nvPr/>
        </p:nvGrpSpPr>
        <p:grpSpPr>
          <a:xfrm>
            <a:off x="367553" y="1608361"/>
            <a:ext cx="5549153" cy="4903004"/>
            <a:chOff x="2194272" y="1423409"/>
            <a:chExt cx="8321069" cy="4819382"/>
          </a:xfrm>
        </p:grpSpPr>
        <p:sp>
          <p:nvSpPr>
            <p:cNvPr id="13" name="Rectangle 30"/>
            <p:cNvSpPr/>
            <p:nvPr/>
          </p:nvSpPr>
          <p:spPr>
            <a:xfrm>
              <a:off x="2195735" y="1423409"/>
              <a:ext cx="8319606" cy="8492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800" dirty="0">
                <a:solidFill>
                  <a:schemeClr val="bg1"/>
                </a:solidFill>
              </a:endParaRPr>
            </a:p>
          </p:txBody>
        </p:sp>
        <p:sp>
          <p:nvSpPr>
            <p:cNvPr id="14" name="Rectangle 26"/>
            <p:cNvSpPr/>
            <p:nvPr/>
          </p:nvSpPr>
          <p:spPr>
            <a:xfrm>
              <a:off x="2194272" y="2298125"/>
              <a:ext cx="8321069" cy="3944666"/>
            </a:xfrm>
            <a:prstGeom prst="rect">
              <a:avLst/>
            </a:prstGeom>
            <a:solidFill>
              <a:srgbClr val="DC0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ctangle 20"/>
            <p:cNvSpPr/>
            <p:nvPr/>
          </p:nvSpPr>
          <p:spPr>
            <a:xfrm>
              <a:off x="2512241" y="1544578"/>
              <a:ext cx="7611379" cy="635308"/>
            </a:xfrm>
            <a:prstGeom prst="rect">
              <a:avLst/>
            </a:prstGeom>
          </p:spPr>
          <p:txBody>
            <a:bodyPr wrap="square">
              <a:spAutoFit/>
            </a:bodyPr>
            <a:lstStyle/>
            <a:p>
              <a:r>
                <a:rPr lang="pt-BR" sz="3600" b="1" dirty="0">
                  <a:solidFill>
                    <a:schemeClr val="bg1"/>
                  </a:solidFill>
                  <a:latin typeface="Calibri" panose="020F0502020204030204" pitchFamily="34" charset="0"/>
                </a:rPr>
                <a:t>NÃO RECOMENDADO</a:t>
              </a:r>
            </a:p>
          </p:txBody>
        </p:sp>
      </p:grpSp>
      <p:sp>
        <p:nvSpPr>
          <p:cNvPr id="16" name="Elipse 15"/>
          <p:cNvSpPr/>
          <p:nvPr/>
        </p:nvSpPr>
        <p:spPr>
          <a:xfrm>
            <a:off x="4415680" y="4490468"/>
            <a:ext cx="2229594" cy="2229595"/>
          </a:xfrm>
          <a:prstGeom prst="ellipse">
            <a:avLst/>
          </a:prstGeom>
          <a:solidFill>
            <a:srgbClr val="000000">
              <a:alpha val="0"/>
            </a:srgbClr>
          </a:solidFill>
          <a:ln w="263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grpSp>
        <p:nvGrpSpPr>
          <p:cNvPr id="17" name="Grupo 16"/>
          <p:cNvGrpSpPr/>
          <p:nvPr/>
        </p:nvGrpSpPr>
        <p:grpSpPr>
          <a:xfrm>
            <a:off x="5055534" y="5197641"/>
            <a:ext cx="743223" cy="702645"/>
            <a:chOff x="4109988" y="4793380"/>
            <a:chExt cx="1973179" cy="1443790"/>
          </a:xfrm>
        </p:grpSpPr>
        <p:cxnSp>
          <p:nvCxnSpPr>
            <p:cNvPr id="18" name="Conector reto 17"/>
            <p:cNvCxnSpPr/>
            <p:nvPr/>
          </p:nvCxnSpPr>
          <p:spPr>
            <a:xfrm>
              <a:off x="4138864" y="4803005"/>
              <a:ext cx="1944303" cy="1395664"/>
            </a:xfrm>
            <a:prstGeom prst="line">
              <a:avLst/>
            </a:prstGeom>
            <a:ln w="285750" cap="sq">
              <a:solidFill>
                <a:schemeClr val="bg1"/>
              </a:solidFill>
            </a:ln>
          </p:spPr>
          <p:style>
            <a:lnRef idx="1">
              <a:schemeClr val="dk1"/>
            </a:lnRef>
            <a:fillRef idx="0">
              <a:schemeClr val="dk1"/>
            </a:fillRef>
            <a:effectRef idx="0">
              <a:schemeClr val="dk1"/>
            </a:effectRef>
            <a:fontRef idx="minor">
              <a:schemeClr val="tx1"/>
            </a:fontRef>
          </p:style>
        </p:cxnSp>
        <p:cxnSp>
          <p:nvCxnSpPr>
            <p:cNvPr id="19" name="Conector reto 18"/>
            <p:cNvCxnSpPr/>
            <p:nvPr/>
          </p:nvCxnSpPr>
          <p:spPr>
            <a:xfrm flipH="1">
              <a:off x="4109988" y="4793380"/>
              <a:ext cx="1828800" cy="1443790"/>
            </a:xfrm>
            <a:prstGeom prst="line">
              <a:avLst/>
            </a:prstGeom>
            <a:ln w="285750" cap="sq">
              <a:solidFill>
                <a:schemeClr val="bg1"/>
              </a:solidFill>
            </a:ln>
          </p:spPr>
          <p:style>
            <a:lnRef idx="1">
              <a:schemeClr val="dk1"/>
            </a:lnRef>
            <a:fillRef idx="0">
              <a:schemeClr val="dk1"/>
            </a:fillRef>
            <a:effectRef idx="0">
              <a:schemeClr val="dk1"/>
            </a:effectRef>
            <a:fontRef idx="minor">
              <a:schemeClr val="tx1"/>
            </a:fontRef>
          </p:style>
        </p:cxnSp>
      </p:grpSp>
      <p:sp>
        <p:nvSpPr>
          <p:cNvPr id="30" name="TextBox 29"/>
          <p:cNvSpPr txBox="1"/>
          <p:nvPr/>
        </p:nvSpPr>
        <p:spPr>
          <a:xfrm>
            <a:off x="827584" y="980728"/>
            <a:ext cx="184731" cy="369332"/>
          </a:xfrm>
          <a:prstGeom prst="rect">
            <a:avLst/>
          </a:prstGeom>
          <a:noFill/>
        </p:spPr>
        <p:txBody>
          <a:bodyPr wrap="none" rtlCol="0">
            <a:spAutoFit/>
          </a:bodyPr>
          <a:lstStyle/>
          <a:p>
            <a:endParaRPr lang="pt-BR" dirty="0"/>
          </a:p>
        </p:txBody>
      </p:sp>
      <p:sp>
        <p:nvSpPr>
          <p:cNvPr id="9" name="TextBox 8"/>
          <p:cNvSpPr txBox="1"/>
          <p:nvPr/>
        </p:nvSpPr>
        <p:spPr>
          <a:xfrm>
            <a:off x="543600" y="2736000"/>
            <a:ext cx="3990458" cy="3046988"/>
          </a:xfrm>
          <a:prstGeom prst="rect">
            <a:avLst/>
          </a:prstGeom>
          <a:noFill/>
        </p:spPr>
        <p:txBody>
          <a:bodyPr wrap="square" rtlCol="0">
            <a:spAutoFit/>
          </a:bodyPr>
          <a:lstStyle/>
          <a:p>
            <a:r>
              <a:rPr lang="pt-BR" sz="3200" dirty="0">
                <a:solidFill>
                  <a:schemeClr val="bg1"/>
                </a:solidFill>
              </a:rPr>
              <a:t>Não usar o recurso, gerando a necessidade de releitura do processo e uso de outros recursos (cadernos, agendas...)</a:t>
            </a:r>
          </a:p>
        </p:txBody>
      </p:sp>
      <p:sp>
        <p:nvSpPr>
          <p:cNvPr id="36" name="Espaço Reservado para Conteúdo 4"/>
          <p:cNvSpPr txBox="1">
            <a:spLocks/>
          </p:cNvSpPr>
          <p:nvPr/>
        </p:nvSpPr>
        <p:spPr>
          <a:xfrm>
            <a:off x="322884" y="304800"/>
            <a:ext cx="7754316" cy="640080"/>
          </a:xfrm>
          <a:prstGeom prst="rect">
            <a:avLst/>
          </a:prstGeom>
        </p:spPr>
        <p:txBody>
          <a:bodyPr vert="horz" lIns="91440" tIns="45720" rIns="91440" bIns="45720" rtlCol="0">
            <a:noAutofit/>
          </a:bodyPr>
          <a:lstStyle/>
          <a:p>
            <a:pPr marL="228600" indent="-228600">
              <a:lnSpc>
                <a:spcPct val="90000"/>
              </a:lnSpc>
              <a:spcBef>
                <a:spcPts val="1000"/>
              </a:spcBef>
            </a:pPr>
            <a:r>
              <a:rPr lang="pt-BR" sz="2800" dirty="0">
                <a:solidFill>
                  <a:schemeClr val="bg1"/>
                </a:solidFill>
              </a:rPr>
              <a:t>Exemplo de Funcionalidades do Catálogo do SAJ</a:t>
            </a:r>
          </a:p>
        </p:txBody>
      </p:sp>
      <p:sp>
        <p:nvSpPr>
          <p:cNvPr id="37"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Anotações no processo</a:t>
            </a:r>
          </a:p>
        </p:txBody>
      </p:sp>
      <p:pic>
        <p:nvPicPr>
          <p:cNvPr id="11"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Tree>
    <p:custDataLst>
      <p:tags r:id="rId1"/>
    </p:custDataLst>
    <p:extLst>
      <p:ext uri="{BB962C8B-B14F-4D97-AF65-F5344CB8AC3E}">
        <p14:creationId xmlns:p14="http://schemas.microsoft.com/office/powerpoint/2010/main" val="382795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35"/>
          <p:cNvGrpSpPr/>
          <p:nvPr/>
        </p:nvGrpSpPr>
        <p:grpSpPr>
          <a:xfrm>
            <a:off x="367553" y="1608361"/>
            <a:ext cx="5549153" cy="4903004"/>
            <a:chOff x="2194272" y="1423409"/>
            <a:chExt cx="8321069" cy="4819382"/>
          </a:xfrm>
        </p:grpSpPr>
        <p:sp>
          <p:nvSpPr>
            <p:cNvPr id="13" name="Rectangle 30"/>
            <p:cNvSpPr/>
            <p:nvPr/>
          </p:nvSpPr>
          <p:spPr>
            <a:xfrm>
              <a:off x="2195736" y="1423409"/>
              <a:ext cx="8319605" cy="8492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800" dirty="0">
                <a:solidFill>
                  <a:schemeClr val="bg1"/>
                </a:solidFill>
              </a:endParaRPr>
            </a:p>
          </p:txBody>
        </p:sp>
        <p:sp>
          <p:nvSpPr>
            <p:cNvPr id="14" name="Rectangle 26"/>
            <p:cNvSpPr/>
            <p:nvPr/>
          </p:nvSpPr>
          <p:spPr>
            <a:xfrm>
              <a:off x="2194272" y="2298125"/>
              <a:ext cx="8321069" cy="3944666"/>
            </a:xfrm>
            <a:prstGeom prst="rect">
              <a:avLst/>
            </a:prstGeom>
            <a:solidFill>
              <a:srgbClr val="DC0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ctangle 20"/>
            <p:cNvSpPr/>
            <p:nvPr/>
          </p:nvSpPr>
          <p:spPr>
            <a:xfrm>
              <a:off x="2512241" y="1544578"/>
              <a:ext cx="7123447" cy="632377"/>
            </a:xfrm>
            <a:prstGeom prst="rect">
              <a:avLst/>
            </a:prstGeom>
          </p:spPr>
          <p:txBody>
            <a:bodyPr wrap="square">
              <a:spAutoFit/>
            </a:bodyPr>
            <a:lstStyle/>
            <a:p>
              <a:r>
                <a:rPr lang="pt-BR" sz="3600" b="1" dirty="0">
                  <a:solidFill>
                    <a:schemeClr val="bg1"/>
                  </a:solidFill>
                  <a:latin typeface="Calibri" panose="020F0502020204030204" pitchFamily="34" charset="0"/>
                </a:rPr>
                <a:t>RECOMENDADO</a:t>
              </a:r>
            </a:p>
          </p:txBody>
        </p:sp>
      </p:grpSp>
      <p:sp>
        <p:nvSpPr>
          <p:cNvPr id="16" name="Elipse 15"/>
          <p:cNvSpPr/>
          <p:nvPr/>
        </p:nvSpPr>
        <p:spPr>
          <a:xfrm>
            <a:off x="4326780" y="4500093"/>
            <a:ext cx="2229594" cy="2229595"/>
          </a:xfrm>
          <a:prstGeom prst="ellipse">
            <a:avLst/>
          </a:prstGeom>
          <a:solidFill>
            <a:srgbClr val="000000">
              <a:alpha val="0"/>
            </a:srgbClr>
          </a:solidFill>
          <a:ln w="263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grpSp>
        <p:nvGrpSpPr>
          <p:cNvPr id="17" name="Grupo 16"/>
          <p:cNvGrpSpPr/>
          <p:nvPr/>
        </p:nvGrpSpPr>
        <p:grpSpPr>
          <a:xfrm rot="20480407">
            <a:off x="4841269" y="5186559"/>
            <a:ext cx="1804229" cy="539015"/>
            <a:chOff x="6218427" y="2653494"/>
            <a:chExt cx="1804229" cy="539015"/>
          </a:xfrm>
        </p:grpSpPr>
        <p:sp>
          <p:nvSpPr>
            <p:cNvPr id="18" name="Retângulo 17"/>
            <p:cNvSpPr/>
            <p:nvPr/>
          </p:nvSpPr>
          <p:spPr>
            <a:xfrm rot="19842922">
              <a:off x="6218427" y="2653494"/>
              <a:ext cx="298383" cy="539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Retângulo 18"/>
            <p:cNvSpPr/>
            <p:nvPr/>
          </p:nvSpPr>
          <p:spPr>
            <a:xfrm rot="3533538">
              <a:off x="6987940" y="1992666"/>
              <a:ext cx="336884" cy="1732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0" name="Triângulo isósceles 19"/>
          <p:cNvSpPr/>
          <p:nvPr/>
        </p:nvSpPr>
        <p:spPr>
          <a:xfrm rot="5400000">
            <a:off x="6188771" y="2030963"/>
            <a:ext cx="415162" cy="278403"/>
          </a:xfrm>
          <a:prstGeom prst="triangle">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0" name="TextBox 29"/>
          <p:cNvSpPr txBox="1"/>
          <p:nvPr/>
        </p:nvSpPr>
        <p:spPr>
          <a:xfrm>
            <a:off x="827584" y="980728"/>
            <a:ext cx="184731" cy="369332"/>
          </a:xfrm>
          <a:prstGeom prst="rect">
            <a:avLst/>
          </a:prstGeom>
          <a:noFill/>
        </p:spPr>
        <p:txBody>
          <a:bodyPr wrap="none" rtlCol="0">
            <a:spAutoFit/>
          </a:bodyPr>
          <a:lstStyle/>
          <a:p>
            <a:endParaRPr lang="pt-BR" dirty="0"/>
          </a:p>
        </p:txBody>
      </p:sp>
      <p:sp>
        <p:nvSpPr>
          <p:cNvPr id="9" name="TextBox 8"/>
          <p:cNvSpPr txBox="1"/>
          <p:nvPr/>
        </p:nvSpPr>
        <p:spPr>
          <a:xfrm>
            <a:off x="543600" y="2736000"/>
            <a:ext cx="4312081" cy="2554545"/>
          </a:xfrm>
          <a:prstGeom prst="rect">
            <a:avLst/>
          </a:prstGeom>
          <a:noFill/>
        </p:spPr>
        <p:txBody>
          <a:bodyPr wrap="square" rtlCol="0">
            <a:spAutoFit/>
          </a:bodyPr>
          <a:lstStyle/>
          <a:p>
            <a:r>
              <a:rPr lang="pt-BR" sz="3200" dirty="0">
                <a:solidFill>
                  <a:schemeClr val="bg1"/>
                </a:solidFill>
              </a:rPr>
              <a:t>Inserir informações e dados relevantes para o processo (partes, juntadas, conteúdos relevantes...).</a:t>
            </a:r>
          </a:p>
        </p:txBody>
      </p:sp>
      <p:sp>
        <p:nvSpPr>
          <p:cNvPr id="36" name="Espaço Reservado para Conteúdo 4"/>
          <p:cNvSpPr txBox="1">
            <a:spLocks/>
          </p:cNvSpPr>
          <p:nvPr/>
        </p:nvSpPr>
        <p:spPr>
          <a:xfrm>
            <a:off x="322884" y="304800"/>
            <a:ext cx="7754316" cy="640080"/>
          </a:xfrm>
          <a:prstGeom prst="rect">
            <a:avLst/>
          </a:prstGeom>
        </p:spPr>
        <p:txBody>
          <a:bodyPr vert="horz" lIns="91440" tIns="45720" rIns="91440" bIns="45720" rtlCol="0">
            <a:noAutofit/>
          </a:bodyPr>
          <a:lstStyle/>
          <a:p>
            <a:pPr marL="228600" indent="-228600">
              <a:lnSpc>
                <a:spcPct val="90000"/>
              </a:lnSpc>
              <a:spcBef>
                <a:spcPts val="1000"/>
              </a:spcBef>
            </a:pPr>
            <a:r>
              <a:rPr lang="pt-BR" sz="2800" dirty="0">
                <a:solidFill>
                  <a:schemeClr val="bg1"/>
                </a:solidFill>
              </a:rPr>
              <a:t>Exemplo de Funcionalidades do Catálogo do SAJ</a:t>
            </a:r>
          </a:p>
        </p:txBody>
      </p:sp>
      <p:sp>
        <p:nvSpPr>
          <p:cNvPr id="37"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Anotações no processo</a:t>
            </a:r>
          </a:p>
        </p:txBody>
      </p:sp>
      <p:pic>
        <p:nvPicPr>
          <p:cNvPr id="11"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
        <p:nvSpPr>
          <p:cNvPr id="2" name="Retângulo 1"/>
          <p:cNvSpPr/>
          <p:nvPr/>
        </p:nvSpPr>
        <p:spPr>
          <a:xfrm>
            <a:off x="6501865" y="1989304"/>
            <a:ext cx="2257124" cy="1384995"/>
          </a:xfrm>
          <a:prstGeom prst="rect">
            <a:avLst/>
          </a:prstGeom>
        </p:spPr>
        <p:txBody>
          <a:bodyPr wrap="square">
            <a:spAutoFit/>
          </a:bodyPr>
          <a:lstStyle/>
          <a:p>
            <a:r>
              <a:rPr lang="pt-BR" sz="2400" b="1" i="1" dirty="0"/>
              <a:t>Reduz</a:t>
            </a:r>
            <a:r>
              <a:rPr lang="pt-BR" i="1" dirty="0"/>
              <a:t> a  necessidade de releitura do processo em </a:t>
            </a:r>
            <a:r>
              <a:rPr lang="pt-BR" sz="2400" b="1" i="1" dirty="0"/>
              <a:t>20%</a:t>
            </a:r>
            <a:r>
              <a:rPr lang="pt-BR" i="1" dirty="0"/>
              <a:t>.</a:t>
            </a:r>
          </a:p>
        </p:txBody>
      </p:sp>
    </p:spTree>
    <p:custDataLst>
      <p:tags r:id="rId1"/>
    </p:custDataLst>
    <p:extLst>
      <p:ext uri="{BB962C8B-B14F-4D97-AF65-F5344CB8AC3E}">
        <p14:creationId xmlns:p14="http://schemas.microsoft.com/office/powerpoint/2010/main" val="155817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fade">
                                      <p:cBhvr>
                                        <p:cTn id="9" dur="500"/>
                                        <p:tgtEl>
                                          <p:spTgt spid="20"/>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
        <p:nvSpPr>
          <p:cNvPr id="9"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Anotações no processo</a:t>
            </a:r>
          </a:p>
        </p:txBody>
      </p:sp>
      <p:sp>
        <p:nvSpPr>
          <p:cNvPr id="8" name="CaixaDeTexto 7"/>
          <p:cNvSpPr txBox="1"/>
          <p:nvPr/>
        </p:nvSpPr>
        <p:spPr>
          <a:xfrm>
            <a:off x="2403341" y="2088242"/>
            <a:ext cx="2159566" cy="3785652"/>
          </a:xfrm>
          <a:prstGeom prst="rect">
            <a:avLst/>
          </a:prstGeom>
          <a:noFill/>
        </p:spPr>
        <p:txBody>
          <a:bodyPr wrap="none" rtlCol="0">
            <a:spAutoFit/>
          </a:bodyPr>
          <a:lstStyle/>
          <a:p>
            <a:r>
              <a:rPr lang="pt-BR" sz="12000" b="1" dirty="0"/>
              <a:t>30</a:t>
            </a:r>
            <a:r>
              <a:rPr lang="pt-BR" sz="6000" b="1" dirty="0"/>
              <a:t>h</a:t>
            </a:r>
          </a:p>
          <a:p>
            <a:endParaRPr lang="pt-BR" sz="12000" b="1" dirty="0"/>
          </a:p>
        </p:txBody>
      </p:sp>
      <p:sp>
        <p:nvSpPr>
          <p:cNvPr id="10" name="Triângulo isósceles 9"/>
          <p:cNvSpPr/>
          <p:nvPr/>
        </p:nvSpPr>
        <p:spPr>
          <a:xfrm rot="5400000">
            <a:off x="905961" y="1413485"/>
            <a:ext cx="698500" cy="468406"/>
          </a:xfrm>
          <a:prstGeom prst="triangle">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CaixaDeTexto 10"/>
          <p:cNvSpPr txBox="1"/>
          <p:nvPr/>
        </p:nvSpPr>
        <p:spPr>
          <a:xfrm>
            <a:off x="1567108" y="1349238"/>
            <a:ext cx="3213100" cy="461665"/>
          </a:xfrm>
          <a:prstGeom prst="rect">
            <a:avLst/>
          </a:prstGeom>
          <a:noFill/>
        </p:spPr>
        <p:txBody>
          <a:bodyPr wrap="square" rtlCol="0">
            <a:spAutoFit/>
          </a:bodyPr>
          <a:lstStyle/>
          <a:p>
            <a:r>
              <a:rPr lang="pt-BR" sz="2400" b="1" dirty="0"/>
              <a:t>ECONOMIA DE TEMPO</a:t>
            </a:r>
          </a:p>
        </p:txBody>
      </p:sp>
      <p:sp>
        <p:nvSpPr>
          <p:cNvPr id="13" name="Retângulo 12"/>
          <p:cNvSpPr/>
          <p:nvPr/>
        </p:nvSpPr>
        <p:spPr>
          <a:xfrm flipV="1">
            <a:off x="1554408" y="1797866"/>
            <a:ext cx="5436000" cy="180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dirty="0"/>
          </a:p>
        </p:txBody>
      </p:sp>
      <p:grpSp>
        <p:nvGrpSpPr>
          <p:cNvPr id="19" name="Grupo 18"/>
          <p:cNvGrpSpPr/>
          <p:nvPr/>
        </p:nvGrpSpPr>
        <p:grpSpPr>
          <a:xfrm>
            <a:off x="-1482789" y="4328899"/>
            <a:ext cx="6338124" cy="7325840"/>
            <a:chOff x="4560715" y="2553886"/>
            <a:chExt cx="5508192" cy="6350971"/>
          </a:xfrm>
        </p:grpSpPr>
        <p:sp>
          <p:nvSpPr>
            <p:cNvPr id="20" name="Retângulo 7"/>
            <p:cNvSpPr/>
            <p:nvPr/>
          </p:nvSpPr>
          <p:spPr>
            <a:xfrm>
              <a:off x="4560715" y="2553886"/>
              <a:ext cx="2155041" cy="4100891"/>
            </a:xfrm>
            <a:custGeom>
              <a:avLst/>
              <a:gdLst>
                <a:gd name="connsiteX0" fmla="*/ 0 w 1037230"/>
                <a:gd name="connsiteY0" fmla="*/ 0 h 1985749"/>
                <a:gd name="connsiteX1" fmla="*/ 1037230 w 1037230"/>
                <a:gd name="connsiteY1" fmla="*/ 0 h 1985749"/>
                <a:gd name="connsiteX2" fmla="*/ 1037230 w 1037230"/>
                <a:gd name="connsiteY2" fmla="*/ 1985749 h 1985749"/>
                <a:gd name="connsiteX3" fmla="*/ 0 w 1037230"/>
                <a:gd name="connsiteY3" fmla="*/ 1985749 h 1985749"/>
                <a:gd name="connsiteX4" fmla="*/ 0 w 1037230"/>
                <a:gd name="connsiteY4" fmla="*/ 0 h 1985749"/>
                <a:gd name="connsiteX0" fmla="*/ 1187355 w 2224585"/>
                <a:gd name="connsiteY0" fmla="*/ 0 h 2122227"/>
                <a:gd name="connsiteX1" fmla="*/ 2224585 w 2224585"/>
                <a:gd name="connsiteY1" fmla="*/ 0 h 2122227"/>
                <a:gd name="connsiteX2" fmla="*/ 2224585 w 2224585"/>
                <a:gd name="connsiteY2" fmla="*/ 1985749 h 2122227"/>
                <a:gd name="connsiteX3" fmla="*/ 0 w 2224585"/>
                <a:gd name="connsiteY3" fmla="*/ 2122227 h 2122227"/>
                <a:gd name="connsiteX4" fmla="*/ 1187355 w 2224585"/>
                <a:gd name="connsiteY4" fmla="*/ 0 h 2122227"/>
                <a:gd name="connsiteX0" fmla="*/ 1037230 w 2224585"/>
                <a:gd name="connsiteY0" fmla="*/ 0 h 2354239"/>
                <a:gd name="connsiteX1" fmla="*/ 2224585 w 2224585"/>
                <a:gd name="connsiteY1" fmla="*/ 232012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2224585"/>
                <a:gd name="connsiteY0" fmla="*/ 0 h 2354239"/>
                <a:gd name="connsiteX1" fmla="*/ 1364776 w 2224585"/>
                <a:gd name="connsiteY1" fmla="*/ 177421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1364776"/>
                <a:gd name="connsiteY0" fmla="*/ 0 h 2354239"/>
                <a:gd name="connsiteX1" fmla="*/ 1364776 w 1364776"/>
                <a:gd name="connsiteY1" fmla="*/ 177421 h 2354239"/>
                <a:gd name="connsiteX2" fmla="*/ 723332 w 1364776"/>
                <a:gd name="connsiteY2" fmla="*/ 1098644 h 2354239"/>
                <a:gd name="connsiteX3" fmla="*/ 0 w 1364776"/>
                <a:gd name="connsiteY3" fmla="*/ 2354239 h 2354239"/>
                <a:gd name="connsiteX4" fmla="*/ 1037230 w 1364776"/>
                <a:gd name="connsiteY4" fmla="*/ 0 h 2354239"/>
                <a:gd name="connsiteX0" fmla="*/ 1037230 w 1282889"/>
                <a:gd name="connsiteY0" fmla="*/ 0 h 2354239"/>
                <a:gd name="connsiteX1" fmla="*/ 1282889 w 1282889"/>
                <a:gd name="connsiteY1" fmla="*/ 150125 h 2354239"/>
                <a:gd name="connsiteX2" fmla="*/ 723332 w 1282889"/>
                <a:gd name="connsiteY2" fmla="*/ 1098644 h 2354239"/>
                <a:gd name="connsiteX3" fmla="*/ 0 w 1282889"/>
                <a:gd name="connsiteY3" fmla="*/ 2354239 h 2354239"/>
                <a:gd name="connsiteX4" fmla="*/ 1037230 w 1282889"/>
                <a:gd name="connsiteY4" fmla="*/ 0 h 2354239"/>
                <a:gd name="connsiteX0" fmla="*/ 1037230 w 1282889"/>
                <a:gd name="connsiteY0" fmla="*/ 0 h 2354239"/>
                <a:gd name="connsiteX1" fmla="*/ 1282889 w 1282889"/>
                <a:gd name="connsiteY1" fmla="*/ 150125 h 2354239"/>
                <a:gd name="connsiteX2" fmla="*/ 0 w 1282889"/>
                <a:gd name="connsiteY2" fmla="*/ 2354239 h 2354239"/>
                <a:gd name="connsiteX3" fmla="*/ 1037230 w 1282889"/>
                <a:gd name="connsiteY3" fmla="*/ 0 h 2354239"/>
                <a:gd name="connsiteX0" fmla="*/ 1064525 w 1310184"/>
                <a:gd name="connsiteY0" fmla="*/ 0 h 1908412"/>
                <a:gd name="connsiteX1" fmla="*/ 1310184 w 1310184"/>
                <a:gd name="connsiteY1" fmla="*/ 150125 h 1908412"/>
                <a:gd name="connsiteX2" fmla="*/ 0 w 1310184"/>
                <a:gd name="connsiteY2" fmla="*/ 1908412 h 1908412"/>
                <a:gd name="connsiteX3" fmla="*/ 1064525 w 1310184"/>
                <a:gd name="connsiteY3" fmla="*/ 0 h 1908412"/>
                <a:gd name="connsiteX0" fmla="*/ 905301 w 1150960"/>
                <a:gd name="connsiteY0" fmla="*/ 0 h 2135874"/>
                <a:gd name="connsiteX1" fmla="*/ 1150960 w 1150960"/>
                <a:gd name="connsiteY1" fmla="*/ 150125 h 2135874"/>
                <a:gd name="connsiteX2" fmla="*/ 0 w 1150960"/>
                <a:gd name="connsiteY2" fmla="*/ 2135874 h 2135874"/>
                <a:gd name="connsiteX3" fmla="*/ 905301 w 1150960"/>
                <a:gd name="connsiteY3" fmla="*/ 0 h 2135874"/>
                <a:gd name="connsiteX0" fmla="*/ 1000836 w 1246495"/>
                <a:gd name="connsiteY0" fmla="*/ 0 h 2363336"/>
                <a:gd name="connsiteX1" fmla="*/ 1246495 w 1246495"/>
                <a:gd name="connsiteY1" fmla="*/ 150125 h 2363336"/>
                <a:gd name="connsiteX2" fmla="*/ 0 w 1246495"/>
                <a:gd name="connsiteY2" fmla="*/ 2363336 h 2363336"/>
                <a:gd name="connsiteX3" fmla="*/ 1000836 w 1246495"/>
                <a:gd name="connsiteY3" fmla="*/ 0 h 2363336"/>
                <a:gd name="connsiteX0" fmla="*/ 1000836 w 1241946"/>
                <a:gd name="connsiteY0" fmla="*/ 0 h 2363336"/>
                <a:gd name="connsiteX1" fmla="*/ 1241946 w 1241946"/>
                <a:gd name="connsiteY1" fmla="*/ 113731 h 2363336"/>
                <a:gd name="connsiteX2" fmla="*/ 0 w 1241946"/>
                <a:gd name="connsiteY2" fmla="*/ 2363336 h 2363336"/>
                <a:gd name="connsiteX3" fmla="*/ 1000836 w 1241946"/>
                <a:gd name="connsiteY3" fmla="*/ 0 h 2363336"/>
              </a:gdLst>
              <a:ahLst/>
              <a:cxnLst>
                <a:cxn ang="0">
                  <a:pos x="connsiteX0" y="connsiteY0"/>
                </a:cxn>
                <a:cxn ang="0">
                  <a:pos x="connsiteX1" y="connsiteY1"/>
                </a:cxn>
                <a:cxn ang="0">
                  <a:pos x="connsiteX2" y="connsiteY2"/>
                </a:cxn>
                <a:cxn ang="0">
                  <a:pos x="connsiteX3" y="connsiteY3"/>
                </a:cxn>
              </a:cxnLst>
              <a:rect l="l" t="t" r="r" b="b"/>
              <a:pathLst>
                <a:path w="1241946" h="2363336">
                  <a:moveTo>
                    <a:pt x="1000836" y="0"/>
                  </a:moveTo>
                  <a:lnTo>
                    <a:pt x="1241946" y="113731"/>
                  </a:lnTo>
                  <a:lnTo>
                    <a:pt x="0" y="2363336"/>
                  </a:lnTo>
                  <a:lnTo>
                    <a:pt x="100083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21" name="Retângulo 7"/>
            <p:cNvSpPr/>
            <p:nvPr/>
          </p:nvSpPr>
          <p:spPr>
            <a:xfrm rot="535073">
              <a:off x="5037820" y="2766425"/>
              <a:ext cx="2077770" cy="3863677"/>
            </a:xfrm>
            <a:custGeom>
              <a:avLst/>
              <a:gdLst>
                <a:gd name="connsiteX0" fmla="*/ 0 w 1037230"/>
                <a:gd name="connsiteY0" fmla="*/ 0 h 1985749"/>
                <a:gd name="connsiteX1" fmla="*/ 1037230 w 1037230"/>
                <a:gd name="connsiteY1" fmla="*/ 0 h 1985749"/>
                <a:gd name="connsiteX2" fmla="*/ 1037230 w 1037230"/>
                <a:gd name="connsiteY2" fmla="*/ 1985749 h 1985749"/>
                <a:gd name="connsiteX3" fmla="*/ 0 w 1037230"/>
                <a:gd name="connsiteY3" fmla="*/ 1985749 h 1985749"/>
                <a:gd name="connsiteX4" fmla="*/ 0 w 1037230"/>
                <a:gd name="connsiteY4" fmla="*/ 0 h 1985749"/>
                <a:gd name="connsiteX0" fmla="*/ 1187355 w 2224585"/>
                <a:gd name="connsiteY0" fmla="*/ 0 h 2122227"/>
                <a:gd name="connsiteX1" fmla="*/ 2224585 w 2224585"/>
                <a:gd name="connsiteY1" fmla="*/ 0 h 2122227"/>
                <a:gd name="connsiteX2" fmla="*/ 2224585 w 2224585"/>
                <a:gd name="connsiteY2" fmla="*/ 1985749 h 2122227"/>
                <a:gd name="connsiteX3" fmla="*/ 0 w 2224585"/>
                <a:gd name="connsiteY3" fmla="*/ 2122227 h 2122227"/>
                <a:gd name="connsiteX4" fmla="*/ 1187355 w 2224585"/>
                <a:gd name="connsiteY4" fmla="*/ 0 h 2122227"/>
                <a:gd name="connsiteX0" fmla="*/ 1037230 w 2224585"/>
                <a:gd name="connsiteY0" fmla="*/ 0 h 2354239"/>
                <a:gd name="connsiteX1" fmla="*/ 2224585 w 2224585"/>
                <a:gd name="connsiteY1" fmla="*/ 232012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2224585"/>
                <a:gd name="connsiteY0" fmla="*/ 0 h 2354239"/>
                <a:gd name="connsiteX1" fmla="*/ 1364776 w 2224585"/>
                <a:gd name="connsiteY1" fmla="*/ 177421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1364776"/>
                <a:gd name="connsiteY0" fmla="*/ 0 h 2354239"/>
                <a:gd name="connsiteX1" fmla="*/ 1364776 w 1364776"/>
                <a:gd name="connsiteY1" fmla="*/ 177421 h 2354239"/>
                <a:gd name="connsiteX2" fmla="*/ 723332 w 1364776"/>
                <a:gd name="connsiteY2" fmla="*/ 1098644 h 2354239"/>
                <a:gd name="connsiteX3" fmla="*/ 0 w 1364776"/>
                <a:gd name="connsiteY3" fmla="*/ 2354239 h 2354239"/>
                <a:gd name="connsiteX4" fmla="*/ 1037230 w 1364776"/>
                <a:gd name="connsiteY4" fmla="*/ 0 h 2354239"/>
                <a:gd name="connsiteX0" fmla="*/ 1037230 w 1282889"/>
                <a:gd name="connsiteY0" fmla="*/ 0 h 2354239"/>
                <a:gd name="connsiteX1" fmla="*/ 1282889 w 1282889"/>
                <a:gd name="connsiteY1" fmla="*/ 150125 h 2354239"/>
                <a:gd name="connsiteX2" fmla="*/ 723332 w 1282889"/>
                <a:gd name="connsiteY2" fmla="*/ 1098644 h 2354239"/>
                <a:gd name="connsiteX3" fmla="*/ 0 w 1282889"/>
                <a:gd name="connsiteY3" fmla="*/ 2354239 h 2354239"/>
                <a:gd name="connsiteX4" fmla="*/ 1037230 w 1282889"/>
                <a:gd name="connsiteY4" fmla="*/ 0 h 2354239"/>
                <a:gd name="connsiteX0" fmla="*/ 1037230 w 1282889"/>
                <a:gd name="connsiteY0" fmla="*/ 0 h 2354239"/>
                <a:gd name="connsiteX1" fmla="*/ 1282889 w 1282889"/>
                <a:gd name="connsiteY1" fmla="*/ 150125 h 2354239"/>
                <a:gd name="connsiteX2" fmla="*/ 0 w 1282889"/>
                <a:gd name="connsiteY2" fmla="*/ 2354239 h 2354239"/>
                <a:gd name="connsiteX3" fmla="*/ 1037230 w 1282889"/>
                <a:gd name="connsiteY3" fmla="*/ 0 h 2354239"/>
                <a:gd name="connsiteX0" fmla="*/ 928316 w 1173975"/>
                <a:gd name="connsiteY0" fmla="*/ 0 h 2226630"/>
                <a:gd name="connsiteX1" fmla="*/ 1173975 w 1173975"/>
                <a:gd name="connsiteY1" fmla="*/ 150125 h 2226630"/>
                <a:gd name="connsiteX2" fmla="*/ 0 w 1173975"/>
                <a:gd name="connsiteY2" fmla="*/ 2226630 h 2226630"/>
                <a:gd name="connsiteX3" fmla="*/ 928316 w 1173975"/>
                <a:gd name="connsiteY3" fmla="*/ 0 h 2226630"/>
                <a:gd name="connsiteX0" fmla="*/ 928316 w 1197415"/>
                <a:gd name="connsiteY0" fmla="*/ 0 h 2226630"/>
                <a:gd name="connsiteX1" fmla="*/ 1197415 w 1197415"/>
                <a:gd name="connsiteY1" fmla="*/ 123422 h 2226630"/>
                <a:gd name="connsiteX2" fmla="*/ 0 w 1197415"/>
                <a:gd name="connsiteY2" fmla="*/ 2226630 h 2226630"/>
                <a:gd name="connsiteX3" fmla="*/ 928316 w 1197415"/>
                <a:gd name="connsiteY3" fmla="*/ 0 h 2226630"/>
              </a:gdLst>
              <a:ahLst/>
              <a:cxnLst>
                <a:cxn ang="0">
                  <a:pos x="connsiteX0" y="connsiteY0"/>
                </a:cxn>
                <a:cxn ang="0">
                  <a:pos x="connsiteX1" y="connsiteY1"/>
                </a:cxn>
                <a:cxn ang="0">
                  <a:pos x="connsiteX2" y="connsiteY2"/>
                </a:cxn>
                <a:cxn ang="0">
                  <a:pos x="connsiteX3" y="connsiteY3"/>
                </a:cxn>
              </a:cxnLst>
              <a:rect l="l" t="t" r="r" b="b"/>
              <a:pathLst>
                <a:path w="1197415" h="2226630">
                  <a:moveTo>
                    <a:pt x="928316" y="0"/>
                  </a:moveTo>
                  <a:lnTo>
                    <a:pt x="1197415" y="123422"/>
                  </a:lnTo>
                  <a:lnTo>
                    <a:pt x="0" y="2226630"/>
                  </a:lnTo>
                  <a:lnTo>
                    <a:pt x="92831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22" name="Retângulo 21"/>
            <p:cNvSpPr/>
            <p:nvPr/>
          </p:nvSpPr>
          <p:spPr>
            <a:xfrm rot="18697769">
              <a:off x="5513697" y="4349647"/>
              <a:ext cx="4554266" cy="4556154"/>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grpSp>
      <p:grpSp>
        <p:nvGrpSpPr>
          <p:cNvPr id="23" name="Grupo 22"/>
          <p:cNvGrpSpPr/>
          <p:nvPr/>
        </p:nvGrpSpPr>
        <p:grpSpPr>
          <a:xfrm>
            <a:off x="1562620" y="2787257"/>
            <a:ext cx="638815" cy="638815"/>
            <a:chOff x="7035800" y="469900"/>
            <a:chExt cx="1676400" cy="1676400"/>
          </a:xfrm>
        </p:grpSpPr>
        <p:sp>
          <p:nvSpPr>
            <p:cNvPr id="24" name="Elipse 23"/>
            <p:cNvSpPr/>
            <p:nvPr/>
          </p:nvSpPr>
          <p:spPr>
            <a:xfrm>
              <a:off x="7035800" y="469900"/>
              <a:ext cx="1676400" cy="1676400"/>
            </a:xfrm>
            <a:prstGeom prst="ellipse">
              <a:avLst/>
            </a:prstGeom>
            <a:noFill/>
            <a:ln w="107950">
              <a:solidFill>
                <a:srgbClr val="E12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25" name="Conector de seta reta 24"/>
            <p:cNvCxnSpPr/>
            <p:nvPr/>
          </p:nvCxnSpPr>
          <p:spPr>
            <a:xfrm>
              <a:off x="7786370" y="876019"/>
              <a:ext cx="0" cy="622300"/>
            </a:xfrm>
            <a:prstGeom prst="straightConnector1">
              <a:avLst/>
            </a:prstGeom>
            <a:ln w="73025"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Conector de seta reta 25"/>
            <p:cNvCxnSpPr/>
            <p:nvPr/>
          </p:nvCxnSpPr>
          <p:spPr>
            <a:xfrm flipH="1" flipV="1">
              <a:off x="7689195" y="1411155"/>
              <a:ext cx="516032" cy="3430"/>
            </a:xfrm>
            <a:prstGeom prst="straightConnector1">
              <a:avLst/>
            </a:prstGeom>
            <a:ln w="76200"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grpSp>
    </p:spTree>
    <p:custDataLst>
      <p:tags r:id="rId1"/>
    </p:custDataLst>
    <p:extLst>
      <p:ext uri="{BB962C8B-B14F-4D97-AF65-F5344CB8AC3E}">
        <p14:creationId xmlns:p14="http://schemas.microsoft.com/office/powerpoint/2010/main" val="275247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9144000" cy="88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10" name="Retângulo 9"/>
          <p:cNvSpPr/>
          <p:nvPr/>
        </p:nvSpPr>
        <p:spPr>
          <a:xfrm>
            <a:off x="152400" y="5967663"/>
            <a:ext cx="9144000" cy="8903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6" name="Espaço Reservado para Conteúdo 4"/>
          <p:cNvSpPr>
            <a:spLocks noGrp="1"/>
          </p:cNvSpPr>
          <p:nvPr>
            <p:ph idx="1"/>
          </p:nvPr>
        </p:nvSpPr>
        <p:spPr>
          <a:xfrm>
            <a:off x="3927108" y="2142036"/>
            <a:ext cx="5055344" cy="3353985"/>
          </a:xfrm>
        </p:spPr>
        <p:txBody>
          <a:bodyPr>
            <a:normAutofit/>
          </a:bodyPr>
          <a:lstStyle/>
          <a:p>
            <a:pPr marL="0" indent="0" algn="ctr">
              <a:lnSpc>
                <a:spcPct val="100000"/>
              </a:lnSpc>
              <a:spcBef>
                <a:spcPts val="0"/>
              </a:spcBef>
              <a:buNone/>
            </a:pPr>
            <a:r>
              <a:rPr lang="pt-BR" sz="4400" b="1" dirty="0">
                <a:effectLst>
                  <a:outerShdw blurRad="38100" dist="38100" dir="2700000" algn="tl">
                    <a:srgbClr val="000000">
                      <a:alpha val="43137"/>
                    </a:srgbClr>
                  </a:outerShdw>
                </a:effectLst>
              </a:rPr>
              <a:t>LANÇAMENTO</a:t>
            </a:r>
          </a:p>
          <a:p>
            <a:pPr marL="0" indent="0" algn="ctr">
              <a:lnSpc>
                <a:spcPct val="100000"/>
              </a:lnSpc>
              <a:spcBef>
                <a:spcPts val="0"/>
              </a:spcBef>
              <a:buNone/>
            </a:pPr>
            <a:r>
              <a:rPr lang="pt-BR" sz="4400" b="1" dirty="0">
                <a:effectLst>
                  <a:outerShdw blurRad="38100" dist="38100" dir="2700000" algn="tl">
                    <a:srgbClr val="000000">
                      <a:alpha val="43137"/>
                    </a:srgbClr>
                  </a:outerShdw>
                </a:effectLst>
              </a:rPr>
              <a:t>DE EVENTOS</a:t>
            </a:r>
          </a:p>
          <a:p>
            <a:pPr marL="0" indent="0" algn="ctr">
              <a:lnSpc>
                <a:spcPct val="100000"/>
              </a:lnSpc>
              <a:spcBef>
                <a:spcPts val="0"/>
              </a:spcBef>
              <a:buNone/>
            </a:pPr>
            <a:r>
              <a:rPr lang="pt-BR" sz="4400" b="1" dirty="0">
                <a:effectLst>
                  <a:outerShdw blurRad="38100" dist="38100" dir="2700000" algn="tl">
                    <a:srgbClr val="000000">
                      <a:alpha val="43137"/>
                    </a:srgbClr>
                  </a:outerShdw>
                </a:effectLst>
              </a:rPr>
              <a:t>NO HISTÓRICO</a:t>
            </a:r>
          </a:p>
          <a:p>
            <a:pPr marL="0" indent="0" algn="ctr">
              <a:lnSpc>
                <a:spcPct val="100000"/>
              </a:lnSpc>
              <a:spcBef>
                <a:spcPts val="0"/>
              </a:spcBef>
              <a:buNone/>
            </a:pPr>
            <a:r>
              <a:rPr lang="pt-BR" sz="4400" b="1" dirty="0">
                <a:effectLst>
                  <a:outerShdw blurRad="38100" dist="38100" dir="2700000" algn="tl">
                    <a:srgbClr val="000000">
                      <a:alpha val="43137"/>
                    </a:srgbClr>
                  </a:outerShdw>
                </a:effectLst>
              </a:rPr>
              <a:t>DE PARTES</a:t>
            </a:r>
          </a:p>
        </p:txBody>
      </p:sp>
      <p:sp>
        <p:nvSpPr>
          <p:cNvPr id="7" name="Retângulo 6"/>
          <p:cNvSpPr/>
          <p:nvPr/>
        </p:nvSpPr>
        <p:spPr>
          <a:xfrm rot="18761092">
            <a:off x="-2374937" y="899056"/>
            <a:ext cx="5328000" cy="5328731"/>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8" name="CaixaDeTexto 7"/>
          <p:cNvSpPr txBox="1"/>
          <p:nvPr/>
        </p:nvSpPr>
        <p:spPr>
          <a:xfrm>
            <a:off x="346842" y="1009858"/>
            <a:ext cx="2869696" cy="6447919"/>
          </a:xfrm>
          <a:prstGeom prst="rect">
            <a:avLst/>
          </a:prstGeom>
          <a:noFill/>
        </p:spPr>
        <p:txBody>
          <a:bodyPr wrap="none" rtlCol="0">
            <a:spAutoFit/>
          </a:bodyPr>
          <a:lstStyle/>
          <a:p>
            <a:r>
              <a:rPr lang="pt-BR" sz="41300" b="1" dirty="0">
                <a:solidFill>
                  <a:schemeClr val="bg1"/>
                </a:solidFill>
                <a:latin typeface="Calibri" panose="020F0502020204030204" pitchFamily="34" charset="0"/>
              </a:rPr>
              <a:t>6</a:t>
            </a:r>
          </a:p>
        </p:txBody>
      </p:sp>
    </p:spTree>
    <p:custDataLst>
      <p:tags r:id="rId1"/>
    </p:custDataLst>
    <p:extLst>
      <p:ext uri="{BB962C8B-B14F-4D97-AF65-F5344CB8AC3E}">
        <p14:creationId xmlns:p14="http://schemas.microsoft.com/office/powerpoint/2010/main" val="394986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7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6" dur="750" fill="hold"/>
                                        <p:tgtEl>
                                          <p:spTgt spid="6">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75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0" dur="750" fill="hold"/>
                                        <p:tgtEl>
                                          <p:spTgt spid="6">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75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4" dur="750" fill="hold"/>
                                        <p:tgtEl>
                                          <p:spTgt spid="6">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 calcmode="lin" valueType="num">
                                      <p:cBhvr additive="base">
                                        <p:cTn id="27" dur="75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8" dur="75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200964" y="1676400"/>
            <a:ext cx="5300676" cy="5298908"/>
          </a:xfrm>
        </p:spPr>
        <p:txBody>
          <a:bodyPr>
            <a:noAutofit/>
          </a:bodyPr>
          <a:lstStyle/>
          <a:p>
            <a:pPr marL="457200" indent="-457200">
              <a:lnSpc>
                <a:spcPct val="110000"/>
              </a:lnSpc>
              <a:buAutoNum type="arabicParenR"/>
            </a:pPr>
            <a:r>
              <a:rPr lang="pt-BR" sz="2300" dirty="0">
                <a:solidFill>
                  <a:schemeClr val="bg1"/>
                </a:solidFill>
              </a:rPr>
              <a:t>Mapear o macro-funcionamento do cartório</a:t>
            </a:r>
          </a:p>
          <a:p>
            <a:pPr marL="457200" indent="-457200">
              <a:lnSpc>
                <a:spcPct val="110000"/>
              </a:lnSpc>
              <a:buAutoNum type="arabicParenR"/>
            </a:pPr>
            <a:r>
              <a:rPr lang="pt-BR" sz="2300" dirty="0">
                <a:solidFill>
                  <a:schemeClr val="bg1"/>
                </a:solidFill>
              </a:rPr>
              <a:t>Elaborar diagnóstico sobre o uso de recursos e funcionalidades críticas</a:t>
            </a:r>
          </a:p>
          <a:p>
            <a:pPr marL="457200" indent="-457200">
              <a:lnSpc>
                <a:spcPct val="110000"/>
              </a:lnSpc>
              <a:buAutoNum type="arabicParenR"/>
            </a:pPr>
            <a:r>
              <a:rPr lang="pt-BR" sz="2300" dirty="0">
                <a:solidFill>
                  <a:schemeClr val="bg1"/>
                </a:solidFill>
              </a:rPr>
              <a:t>Identificar e quantificar potencial de ganhos em produtividade</a:t>
            </a:r>
          </a:p>
          <a:p>
            <a:pPr marL="457200" indent="-457200">
              <a:lnSpc>
                <a:spcPct val="110000"/>
              </a:lnSpc>
              <a:buAutoNum type="arabicParenR"/>
            </a:pPr>
            <a:r>
              <a:rPr lang="pt-BR" sz="2300" dirty="0">
                <a:solidFill>
                  <a:schemeClr val="bg1"/>
                </a:solidFill>
              </a:rPr>
              <a:t>Capacitar unidade, de forma customizada, em linha com diagnóstico e oportunidades de ganhos</a:t>
            </a:r>
          </a:p>
        </p:txBody>
      </p:sp>
      <p:graphicFrame>
        <p:nvGraphicFramePr>
          <p:cNvPr id="11" name="Diagram 10"/>
          <p:cNvGraphicFramePr/>
          <p:nvPr>
            <p:extLst>
              <p:ext uri="{D42A27DB-BD31-4B8C-83A1-F6EECF244321}">
                <p14:modId xmlns:p14="http://schemas.microsoft.com/office/powerpoint/2010/main" val="2018227131"/>
              </p:ext>
            </p:extLst>
          </p:nvPr>
        </p:nvGraphicFramePr>
        <p:xfrm>
          <a:off x="1" y="0"/>
          <a:ext cx="9144000" cy="68579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Espaço Reservado para Conteúdo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Tree>
    <p:custDataLst>
      <p:tags r:id="rId1"/>
    </p:custDataLst>
    <p:extLst>
      <p:ext uri="{BB962C8B-B14F-4D97-AF65-F5344CB8AC3E}">
        <p14:creationId xmlns:p14="http://schemas.microsoft.com/office/powerpoint/2010/main" val="263731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graphicEl>
                                              <a:dgm id="{8A158FE7-3E20-4B8E-925E-6998F0D54684}"/>
                                            </p:graphicEl>
                                          </p:spTgt>
                                        </p:tgtEl>
                                        <p:attrNameLst>
                                          <p:attrName>style.visibility</p:attrName>
                                        </p:attrNameLst>
                                      </p:cBhvr>
                                      <p:to>
                                        <p:strVal val="visible"/>
                                      </p:to>
                                    </p:set>
                                    <p:animEffect transition="in" filter="fade">
                                      <p:cBhvr>
                                        <p:cTn id="7" dur="500"/>
                                        <p:tgtEl>
                                          <p:spTgt spid="11">
                                            <p:graphicEl>
                                              <a:dgm id="{8A158FE7-3E20-4B8E-925E-6998F0D5468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dgm id="{E3C97A40-D0C1-4973-A8CF-76A846CF4883}"/>
                                            </p:graphicEl>
                                          </p:spTgt>
                                        </p:tgtEl>
                                        <p:attrNameLst>
                                          <p:attrName>style.visibility</p:attrName>
                                        </p:attrNameLst>
                                      </p:cBhvr>
                                      <p:to>
                                        <p:strVal val="visible"/>
                                      </p:to>
                                    </p:set>
                                    <p:animEffect transition="in" filter="fade">
                                      <p:cBhvr>
                                        <p:cTn id="12" dur="500"/>
                                        <p:tgtEl>
                                          <p:spTgt spid="11">
                                            <p:graphicEl>
                                              <a:dgm id="{E3C97A40-D0C1-4973-A8CF-76A846CF488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graphicEl>
                                              <a:dgm id="{5200303C-E85A-43F8-8E5A-FC1510047A00}"/>
                                            </p:graphicEl>
                                          </p:spTgt>
                                        </p:tgtEl>
                                        <p:attrNameLst>
                                          <p:attrName>style.visibility</p:attrName>
                                        </p:attrNameLst>
                                      </p:cBhvr>
                                      <p:to>
                                        <p:strVal val="visible"/>
                                      </p:to>
                                    </p:set>
                                    <p:animEffect transition="in" filter="fade">
                                      <p:cBhvr>
                                        <p:cTn id="17" dur="500"/>
                                        <p:tgtEl>
                                          <p:spTgt spid="11">
                                            <p:graphicEl>
                                              <a:dgm id="{5200303C-E85A-43F8-8E5A-FC1510047A00}"/>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graphicEl>
                                              <a:dgm id="{1C54C6EF-40B7-4CA8-997B-4C5F26F3B7CA}"/>
                                            </p:graphicEl>
                                          </p:spTgt>
                                        </p:tgtEl>
                                        <p:attrNameLst>
                                          <p:attrName>style.visibility</p:attrName>
                                        </p:attrNameLst>
                                      </p:cBhvr>
                                      <p:to>
                                        <p:strVal val="visible"/>
                                      </p:to>
                                    </p:set>
                                    <p:animEffect transition="in" filter="fade">
                                      <p:cBhvr>
                                        <p:cTn id="20" dur="500"/>
                                        <p:tgtEl>
                                          <p:spTgt spid="11">
                                            <p:graphicEl>
                                              <a:dgm id="{1C54C6EF-40B7-4CA8-997B-4C5F26F3B7CA}"/>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graphicEl>
                                              <a:dgm id="{FC9C1B3A-5418-48B1-BF85-4867AE3BBA91}"/>
                                            </p:graphicEl>
                                          </p:spTgt>
                                        </p:tgtEl>
                                        <p:attrNameLst>
                                          <p:attrName>style.visibility</p:attrName>
                                        </p:attrNameLst>
                                      </p:cBhvr>
                                      <p:to>
                                        <p:strVal val="visible"/>
                                      </p:to>
                                    </p:set>
                                    <p:animEffect transition="in" filter="fade">
                                      <p:cBhvr>
                                        <p:cTn id="25" dur="500"/>
                                        <p:tgtEl>
                                          <p:spTgt spid="11">
                                            <p:graphicEl>
                                              <a:dgm id="{FC9C1B3A-5418-48B1-BF85-4867AE3BBA91}"/>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graphicEl>
                                              <a:dgm id="{EA441B2E-CB02-410B-9036-99AD70D4B0D2}"/>
                                            </p:graphicEl>
                                          </p:spTgt>
                                        </p:tgtEl>
                                        <p:attrNameLst>
                                          <p:attrName>style.visibility</p:attrName>
                                        </p:attrNameLst>
                                      </p:cBhvr>
                                      <p:to>
                                        <p:strVal val="visible"/>
                                      </p:to>
                                    </p:set>
                                    <p:animEffect transition="in" filter="fade">
                                      <p:cBhvr>
                                        <p:cTn id="28" dur="500"/>
                                        <p:tgtEl>
                                          <p:spTgt spid="11">
                                            <p:graphicEl>
                                              <a:dgm id="{EA441B2E-CB02-410B-9036-99AD70D4B0D2}"/>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graphicEl>
                                              <a:dgm id="{A6567603-B7C0-40A4-A460-A6F3CD39BEDE}"/>
                                            </p:graphicEl>
                                          </p:spTgt>
                                        </p:tgtEl>
                                        <p:attrNameLst>
                                          <p:attrName>style.visibility</p:attrName>
                                        </p:attrNameLst>
                                      </p:cBhvr>
                                      <p:to>
                                        <p:strVal val="visible"/>
                                      </p:to>
                                    </p:set>
                                    <p:animEffect transition="in" filter="fade">
                                      <p:cBhvr>
                                        <p:cTn id="33" dur="500"/>
                                        <p:tgtEl>
                                          <p:spTgt spid="11">
                                            <p:graphicEl>
                                              <a:dgm id="{A6567603-B7C0-40A4-A460-A6F3CD39BEDE}"/>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graphicEl>
                                              <a:dgm id="{9DF8F637-DCC9-4CCF-94FC-1E8A5AE9D697}"/>
                                            </p:graphicEl>
                                          </p:spTgt>
                                        </p:tgtEl>
                                        <p:attrNameLst>
                                          <p:attrName>style.visibility</p:attrName>
                                        </p:attrNameLst>
                                      </p:cBhvr>
                                      <p:to>
                                        <p:strVal val="visible"/>
                                      </p:to>
                                    </p:set>
                                    <p:animEffect transition="in" filter="fade">
                                      <p:cBhvr>
                                        <p:cTn id="36" dur="500"/>
                                        <p:tgtEl>
                                          <p:spTgt spid="11">
                                            <p:graphicEl>
                                              <a:dgm id="{9DF8F637-DCC9-4CCF-94FC-1E8A5AE9D697}"/>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graphicEl>
                                              <a:dgm id="{C49C7177-7288-4E24-95F6-FE13F41B974A}"/>
                                            </p:graphicEl>
                                          </p:spTgt>
                                        </p:tgtEl>
                                        <p:attrNameLst>
                                          <p:attrName>style.visibility</p:attrName>
                                        </p:attrNameLst>
                                      </p:cBhvr>
                                      <p:to>
                                        <p:strVal val="visible"/>
                                      </p:to>
                                    </p:set>
                                    <p:animEffect transition="in" filter="fade">
                                      <p:cBhvr>
                                        <p:cTn id="41" dur="500"/>
                                        <p:tgtEl>
                                          <p:spTgt spid="11">
                                            <p:graphicEl>
                                              <a:dgm id="{C49C7177-7288-4E24-95F6-FE13F41B974A}"/>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
                                            <p:graphicEl>
                                              <a:dgm id="{86CD64E7-B603-49E0-AF78-8DBDD3855F1C}"/>
                                            </p:graphicEl>
                                          </p:spTgt>
                                        </p:tgtEl>
                                        <p:attrNameLst>
                                          <p:attrName>style.visibility</p:attrName>
                                        </p:attrNameLst>
                                      </p:cBhvr>
                                      <p:to>
                                        <p:strVal val="visible"/>
                                      </p:to>
                                    </p:set>
                                    <p:animEffect transition="in" filter="fade">
                                      <p:cBhvr>
                                        <p:cTn id="44" dur="500"/>
                                        <p:tgtEl>
                                          <p:spTgt spid="11">
                                            <p:graphicEl>
                                              <a:dgm id="{86CD64E7-B603-49E0-AF78-8DBDD3855F1C}"/>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graphicEl>
                                              <a:dgm id="{84752B52-96F1-4486-8B80-200CA3AB7D20}"/>
                                            </p:graphicEl>
                                          </p:spTgt>
                                        </p:tgtEl>
                                        <p:attrNameLst>
                                          <p:attrName>style.visibility</p:attrName>
                                        </p:attrNameLst>
                                      </p:cBhvr>
                                      <p:to>
                                        <p:strVal val="visible"/>
                                      </p:to>
                                    </p:set>
                                    <p:animEffect transition="in" filter="fade">
                                      <p:cBhvr>
                                        <p:cTn id="47" dur="500"/>
                                        <p:tgtEl>
                                          <p:spTgt spid="11">
                                            <p:graphicEl>
                                              <a:dgm id="{84752B52-96F1-4486-8B80-200CA3AB7D2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2800" dirty="0">
                <a:latin typeface="Calibri" panose="020F0502020204030204" pitchFamily="34" charset="0"/>
              </a:rPr>
              <a:t>Lançamento de eventos no histórico de partes</a:t>
            </a:r>
          </a:p>
        </p:txBody>
      </p:sp>
      <p:pic>
        <p:nvPicPr>
          <p:cNvPr id="4" name="Imagem 3"/>
          <p:cNvPicPr/>
          <p:nvPr/>
        </p:nvPicPr>
        <p:blipFill>
          <a:blip r:embed="rId4" cstate="print"/>
          <a:srcRect/>
          <a:stretch>
            <a:fillRect/>
          </a:stretch>
        </p:blipFill>
        <p:spPr bwMode="auto">
          <a:xfrm>
            <a:off x="526093" y="1171183"/>
            <a:ext cx="8091814" cy="5367404"/>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883599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827584" y="980728"/>
            <a:ext cx="184731" cy="369332"/>
          </a:xfrm>
          <a:prstGeom prst="rect">
            <a:avLst/>
          </a:prstGeom>
          <a:noFill/>
        </p:spPr>
        <p:txBody>
          <a:bodyPr wrap="none" rtlCol="0">
            <a:spAutoFit/>
          </a:bodyPr>
          <a:lstStyle/>
          <a:p>
            <a:endParaRPr lang="pt-BR" dirty="0"/>
          </a:p>
        </p:txBody>
      </p:sp>
      <p:sp>
        <p:nvSpPr>
          <p:cNvPr id="21" name="Rectangle 20"/>
          <p:cNvSpPr/>
          <p:nvPr/>
        </p:nvSpPr>
        <p:spPr>
          <a:xfrm>
            <a:off x="600842" y="1723239"/>
            <a:ext cx="2897102" cy="646331"/>
          </a:xfrm>
          <a:prstGeom prst="rect">
            <a:avLst/>
          </a:prstGeom>
        </p:spPr>
        <p:txBody>
          <a:bodyPr wrap="square">
            <a:spAutoFit/>
          </a:bodyPr>
          <a:lstStyle/>
          <a:p>
            <a:pPr algn="ctr"/>
            <a:r>
              <a:rPr lang="pt-BR" sz="3600" b="1" dirty="0">
                <a:solidFill>
                  <a:schemeClr val="bg1"/>
                </a:solidFill>
                <a:latin typeface="+mj-lt"/>
              </a:rPr>
              <a:t>Importância</a:t>
            </a:r>
          </a:p>
        </p:txBody>
      </p:sp>
      <p:sp>
        <p:nvSpPr>
          <p:cNvPr id="36" name="Espaço Reservado para Conteúdo 4"/>
          <p:cNvSpPr txBox="1">
            <a:spLocks/>
          </p:cNvSpPr>
          <p:nvPr/>
        </p:nvSpPr>
        <p:spPr>
          <a:xfrm>
            <a:off x="322884" y="304800"/>
            <a:ext cx="7754316" cy="640080"/>
          </a:xfrm>
          <a:prstGeom prst="rect">
            <a:avLst/>
          </a:prstGeom>
        </p:spPr>
        <p:txBody>
          <a:bodyPr vert="horz" lIns="91440" tIns="45720" rIns="91440" bIns="45720" rtlCol="0">
            <a:noAutofit/>
          </a:bodyPr>
          <a:lstStyle/>
          <a:p>
            <a:pPr marL="228600" indent="-228600">
              <a:lnSpc>
                <a:spcPct val="90000"/>
              </a:lnSpc>
              <a:spcBef>
                <a:spcPts val="1000"/>
              </a:spcBef>
            </a:pPr>
            <a:r>
              <a:rPr lang="pt-BR" sz="2800" dirty="0">
                <a:solidFill>
                  <a:schemeClr val="bg1"/>
                </a:solidFill>
              </a:rPr>
              <a:t>Exemplo de Funcionalidades do Catálogo do SAJ</a:t>
            </a:r>
          </a:p>
        </p:txBody>
      </p:sp>
      <p:sp>
        <p:nvSpPr>
          <p:cNvPr id="37"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2800" dirty="0">
                <a:latin typeface="Calibri" panose="020F0502020204030204" pitchFamily="34" charset="0"/>
              </a:rPr>
              <a:t>Lançamento de eventos no histórico de partes</a:t>
            </a:r>
          </a:p>
        </p:txBody>
      </p:sp>
      <p:pic>
        <p:nvPicPr>
          <p:cNvPr id="10"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grpSp>
        <p:nvGrpSpPr>
          <p:cNvPr id="11" name="Group 35"/>
          <p:cNvGrpSpPr/>
          <p:nvPr/>
        </p:nvGrpSpPr>
        <p:grpSpPr>
          <a:xfrm>
            <a:off x="358588" y="1608361"/>
            <a:ext cx="5551324" cy="4903004"/>
            <a:chOff x="2185448" y="1423409"/>
            <a:chExt cx="5464217" cy="4819382"/>
          </a:xfrm>
        </p:grpSpPr>
        <p:sp>
          <p:nvSpPr>
            <p:cNvPr id="12" name="Rectangle 30"/>
            <p:cNvSpPr/>
            <p:nvPr/>
          </p:nvSpPr>
          <p:spPr>
            <a:xfrm>
              <a:off x="2185448" y="1423409"/>
              <a:ext cx="5464217" cy="8492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800" dirty="0">
                <a:solidFill>
                  <a:schemeClr val="bg1"/>
                </a:solidFill>
              </a:endParaRPr>
            </a:p>
          </p:txBody>
        </p:sp>
        <p:sp>
          <p:nvSpPr>
            <p:cNvPr id="13" name="Rectangle 26"/>
            <p:cNvSpPr/>
            <p:nvPr/>
          </p:nvSpPr>
          <p:spPr>
            <a:xfrm>
              <a:off x="2185448" y="2298125"/>
              <a:ext cx="5460551" cy="3944666"/>
            </a:xfrm>
            <a:prstGeom prst="rect">
              <a:avLst/>
            </a:prstGeom>
            <a:solidFill>
              <a:srgbClr val="DC0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Rectangle 20"/>
            <p:cNvSpPr/>
            <p:nvPr/>
          </p:nvSpPr>
          <p:spPr>
            <a:xfrm>
              <a:off x="2402992" y="1544578"/>
              <a:ext cx="3287689" cy="632377"/>
            </a:xfrm>
            <a:prstGeom prst="rect">
              <a:avLst/>
            </a:prstGeom>
          </p:spPr>
          <p:txBody>
            <a:bodyPr wrap="square">
              <a:spAutoFit/>
            </a:bodyPr>
            <a:lstStyle/>
            <a:p>
              <a:r>
                <a:rPr lang="pt-BR" sz="3600" b="1" dirty="0">
                  <a:solidFill>
                    <a:schemeClr val="bg1"/>
                  </a:solidFill>
                  <a:latin typeface="Calibri" panose="020F0502020204030204" pitchFamily="34" charset="0"/>
                </a:rPr>
                <a:t>IMPORTÂNCIA</a:t>
              </a:r>
            </a:p>
          </p:txBody>
        </p:sp>
      </p:grpSp>
      <p:sp>
        <p:nvSpPr>
          <p:cNvPr id="9" name="TextBox 8"/>
          <p:cNvSpPr txBox="1"/>
          <p:nvPr/>
        </p:nvSpPr>
        <p:spPr>
          <a:xfrm>
            <a:off x="543600" y="2736000"/>
            <a:ext cx="4122072" cy="2062103"/>
          </a:xfrm>
          <a:prstGeom prst="rect">
            <a:avLst/>
          </a:prstGeom>
          <a:noFill/>
        </p:spPr>
        <p:txBody>
          <a:bodyPr wrap="square" rtlCol="0">
            <a:spAutoFit/>
          </a:bodyPr>
          <a:lstStyle/>
          <a:p>
            <a:r>
              <a:rPr lang="pt-BR" sz="3200" dirty="0">
                <a:solidFill>
                  <a:schemeClr val="bg1"/>
                </a:solidFill>
              </a:rPr>
              <a:t>Permite que a guia de recolhimento seja emitida com dados corretos e completos. </a:t>
            </a:r>
          </a:p>
        </p:txBody>
      </p:sp>
      <p:sp>
        <p:nvSpPr>
          <p:cNvPr id="17" name="Elipse 16"/>
          <p:cNvSpPr/>
          <p:nvPr/>
        </p:nvSpPr>
        <p:spPr>
          <a:xfrm>
            <a:off x="4294603" y="4537272"/>
            <a:ext cx="2229594" cy="2229595"/>
          </a:xfrm>
          <a:prstGeom prst="ellipse">
            <a:avLst/>
          </a:prstGeom>
          <a:solidFill>
            <a:srgbClr val="000000">
              <a:alpha val="0"/>
            </a:srgbClr>
          </a:solidFill>
          <a:ln w="263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sp>
        <p:nvSpPr>
          <p:cNvPr id="18" name="CaixaDeTexto 17"/>
          <p:cNvSpPr txBox="1"/>
          <p:nvPr/>
        </p:nvSpPr>
        <p:spPr>
          <a:xfrm>
            <a:off x="4867851" y="4308625"/>
            <a:ext cx="723833" cy="2646878"/>
          </a:xfrm>
          <a:prstGeom prst="rect">
            <a:avLst/>
          </a:prstGeom>
          <a:noFill/>
        </p:spPr>
        <p:txBody>
          <a:bodyPr wrap="square" rtlCol="0">
            <a:spAutoFit/>
          </a:bodyPr>
          <a:lstStyle/>
          <a:p>
            <a:r>
              <a:rPr lang="pt-BR" sz="16600" b="1" dirty="0">
                <a:solidFill>
                  <a:schemeClr val="bg1"/>
                </a:solidFill>
              </a:rPr>
              <a:t>!</a:t>
            </a:r>
          </a:p>
        </p:txBody>
      </p:sp>
    </p:spTree>
    <p:custDataLst>
      <p:tags r:id="rId1"/>
    </p:custDataLst>
    <p:extLst>
      <p:ext uri="{BB962C8B-B14F-4D97-AF65-F5344CB8AC3E}">
        <p14:creationId xmlns:p14="http://schemas.microsoft.com/office/powerpoint/2010/main" val="315261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35"/>
          <p:cNvGrpSpPr/>
          <p:nvPr/>
        </p:nvGrpSpPr>
        <p:grpSpPr>
          <a:xfrm>
            <a:off x="367553" y="1608361"/>
            <a:ext cx="5549153" cy="4903004"/>
            <a:chOff x="2194272" y="1423409"/>
            <a:chExt cx="8321069" cy="4819382"/>
          </a:xfrm>
        </p:grpSpPr>
        <p:sp>
          <p:nvSpPr>
            <p:cNvPr id="13" name="Rectangle 30"/>
            <p:cNvSpPr/>
            <p:nvPr/>
          </p:nvSpPr>
          <p:spPr>
            <a:xfrm>
              <a:off x="2195735" y="1423409"/>
              <a:ext cx="8319606" cy="8492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800" dirty="0">
                <a:solidFill>
                  <a:schemeClr val="bg1"/>
                </a:solidFill>
              </a:endParaRPr>
            </a:p>
          </p:txBody>
        </p:sp>
        <p:sp>
          <p:nvSpPr>
            <p:cNvPr id="14" name="Rectangle 26"/>
            <p:cNvSpPr/>
            <p:nvPr/>
          </p:nvSpPr>
          <p:spPr>
            <a:xfrm>
              <a:off x="2194272" y="2298125"/>
              <a:ext cx="8321069" cy="3944666"/>
            </a:xfrm>
            <a:prstGeom prst="rect">
              <a:avLst/>
            </a:prstGeom>
            <a:solidFill>
              <a:srgbClr val="DC0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ctangle 20"/>
            <p:cNvSpPr/>
            <p:nvPr/>
          </p:nvSpPr>
          <p:spPr>
            <a:xfrm>
              <a:off x="2512241" y="1544578"/>
              <a:ext cx="7611379" cy="635308"/>
            </a:xfrm>
            <a:prstGeom prst="rect">
              <a:avLst/>
            </a:prstGeom>
          </p:spPr>
          <p:txBody>
            <a:bodyPr wrap="square">
              <a:spAutoFit/>
            </a:bodyPr>
            <a:lstStyle/>
            <a:p>
              <a:r>
                <a:rPr lang="pt-BR" sz="3600" b="1" dirty="0">
                  <a:solidFill>
                    <a:schemeClr val="bg1"/>
                  </a:solidFill>
                  <a:latin typeface="Calibri" panose="020F0502020204030204" pitchFamily="34" charset="0"/>
                </a:rPr>
                <a:t>NÃO RECOMENDADO</a:t>
              </a:r>
            </a:p>
          </p:txBody>
        </p:sp>
      </p:grpSp>
      <p:sp>
        <p:nvSpPr>
          <p:cNvPr id="16" name="Elipse 15"/>
          <p:cNvSpPr/>
          <p:nvPr/>
        </p:nvSpPr>
        <p:spPr>
          <a:xfrm>
            <a:off x="4326780" y="4490468"/>
            <a:ext cx="2229594" cy="2229595"/>
          </a:xfrm>
          <a:prstGeom prst="ellipse">
            <a:avLst/>
          </a:prstGeom>
          <a:solidFill>
            <a:srgbClr val="000000">
              <a:alpha val="0"/>
            </a:srgbClr>
          </a:solidFill>
          <a:ln w="263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grpSp>
        <p:nvGrpSpPr>
          <p:cNvPr id="17" name="Grupo 16"/>
          <p:cNvGrpSpPr/>
          <p:nvPr/>
        </p:nvGrpSpPr>
        <p:grpSpPr>
          <a:xfrm>
            <a:off x="4966634" y="5197641"/>
            <a:ext cx="743223" cy="702645"/>
            <a:chOff x="4109988" y="4793380"/>
            <a:chExt cx="1973179" cy="1443790"/>
          </a:xfrm>
        </p:grpSpPr>
        <p:cxnSp>
          <p:nvCxnSpPr>
            <p:cNvPr id="18" name="Conector reto 17"/>
            <p:cNvCxnSpPr/>
            <p:nvPr/>
          </p:nvCxnSpPr>
          <p:spPr>
            <a:xfrm>
              <a:off x="4138864" y="4803005"/>
              <a:ext cx="1944303" cy="1395664"/>
            </a:xfrm>
            <a:prstGeom prst="line">
              <a:avLst/>
            </a:prstGeom>
            <a:ln w="285750" cap="sq">
              <a:solidFill>
                <a:schemeClr val="bg1"/>
              </a:solidFill>
            </a:ln>
          </p:spPr>
          <p:style>
            <a:lnRef idx="1">
              <a:schemeClr val="dk1"/>
            </a:lnRef>
            <a:fillRef idx="0">
              <a:schemeClr val="dk1"/>
            </a:fillRef>
            <a:effectRef idx="0">
              <a:schemeClr val="dk1"/>
            </a:effectRef>
            <a:fontRef idx="minor">
              <a:schemeClr val="tx1"/>
            </a:fontRef>
          </p:style>
        </p:cxnSp>
        <p:cxnSp>
          <p:nvCxnSpPr>
            <p:cNvPr id="19" name="Conector reto 18"/>
            <p:cNvCxnSpPr/>
            <p:nvPr/>
          </p:nvCxnSpPr>
          <p:spPr>
            <a:xfrm flipH="1">
              <a:off x="4109988" y="4793380"/>
              <a:ext cx="1828800" cy="1443790"/>
            </a:xfrm>
            <a:prstGeom prst="line">
              <a:avLst/>
            </a:prstGeom>
            <a:ln w="285750" cap="sq">
              <a:solidFill>
                <a:schemeClr val="bg1"/>
              </a:solidFill>
            </a:ln>
          </p:spPr>
          <p:style>
            <a:lnRef idx="1">
              <a:schemeClr val="dk1"/>
            </a:lnRef>
            <a:fillRef idx="0">
              <a:schemeClr val="dk1"/>
            </a:fillRef>
            <a:effectRef idx="0">
              <a:schemeClr val="dk1"/>
            </a:effectRef>
            <a:fontRef idx="minor">
              <a:schemeClr val="tx1"/>
            </a:fontRef>
          </p:style>
        </p:cxnSp>
      </p:grpSp>
      <p:sp>
        <p:nvSpPr>
          <p:cNvPr id="20" name="Triângulo isósceles 19"/>
          <p:cNvSpPr/>
          <p:nvPr/>
        </p:nvSpPr>
        <p:spPr>
          <a:xfrm rot="5400000">
            <a:off x="6188771" y="2030963"/>
            <a:ext cx="415162" cy="278403"/>
          </a:xfrm>
          <a:prstGeom prst="triangle">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0" name="TextBox 29"/>
          <p:cNvSpPr txBox="1"/>
          <p:nvPr/>
        </p:nvSpPr>
        <p:spPr>
          <a:xfrm>
            <a:off x="827584" y="980728"/>
            <a:ext cx="184731" cy="369332"/>
          </a:xfrm>
          <a:prstGeom prst="rect">
            <a:avLst/>
          </a:prstGeom>
          <a:noFill/>
        </p:spPr>
        <p:txBody>
          <a:bodyPr wrap="none" rtlCol="0">
            <a:spAutoFit/>
          </a:bodyPr>
          <a:lstStyle/>
          <a:p>
            <a:endParaRPr lang="pt-BR" dirty="0"/>
          </a:p>
        </p:txBody>
      </p:sp>
      <p:sp>
        <p:nvSpPr>
          <p:cNvPr id="9" name="TextBox 8"/>
          <p:cNvSpPr txBox="1"/>
          <p:nvPr/>
        </p:nvSpPr>
        <p:spPr>
          <a:xfrm>
            <a:off x="543600" y="2681408"/>
            <a:ext cx="4433911" cy="2400657"/>
          </a:xfrm>
          <a:prstGeom prst="rect">
            <a:avLst/>
          </a:prstGeom>
          <a:noFill/>
        </p:spPr>
        <p:txBody>
          <a:bodyPr wrap="square" rtlCol="0">
            <a:spAutoFit/>
          </a:bodyPr>
          <a:lstStyle/>
          <a:p>
            <a:r>
              <a:rPr lang="pt-BR" sz="3000" dirty="0">
                <a:solidFill>
                  <a:schemeClr val="bg1"/>
                </a:solidFill>
              </a:rPr>
              <a:t>Perder tempo revisando o processo para emitir a guia de recolhimento. </a:t>
            </a:r>
          </a:p>
          <a:p>
            <a:r>
              <a:rPr lang="pt-BR" sz="3000" dirty="0">
                <a:solidFill>
                  <a:schemeClr val="bg1"/>
                </a:solidFill>
              </a:rPr>
              <a:t>Correr risco de devolução da guia para correção.</a:t>
            </a:r>
          </a:p>
        </p:txBody>
      </p:sp>
      <p:sp>
        <p:nvSpPr>
          <p:cNvPr id="36" name="Espaço Reservado para Conteúdo 4"/>
          <p:cNvSpPr txBox="1">
            <a:spLocks/>
          </p:cNvSpPr>
          <p:nvPr/>
        </p:nvSpPr>
        <p:spPr>
          <a:xfrm>
            <a:off x="322884" y="304800"/>
            <a:ext cx="7754316" cy="640080"/>
          </a:xfrm>
          <a:prstGeom prst="rect">
            <a:avLst/>
          </a:prstGeom>
        </p:spPr>
        <p:txBody>
          <a:bodyPr vert="horz" lIns="91440" tIns="45720" rIns="91440" bIns="45720" rtlCol="0">
            <a:noAutofit/>
          </a:bodyPr>
          <a:lstStyle/>
          <a:p>
            <a:pPr marL="228600" indent="-228600">
              <a:lnSpc>
                <a:spcPct val="90000"/>
              </a:lnSpc>
              <a:spcBef>
                <a:spcPts val="1000"/>
              </a:spcBef>
            </a:pPr>
            <a:r>
              <a:rPr lang="pt-BR" sz="2800" dirty="0">
                <a:solidFill>
                  <a:schemeClr val="bg1"/>
                </a:solidFill>
              </a:rPr>
              <a:t>Exemplo de Funcionalidades do Catálogo do SAJ</a:t>
            </a:r>
          </a:p>
        </p:txBody>
      </p:sp>
      <p:sp>
        <p:nvSpPr>
          <p:cNvPr id="37"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2800" dirty="0">
                <a:latin typeface="Calibri" panose="020F0502020204030204" pitchFamily="34" charset="0"/>
              </a:rPr>
              <a:t>Lançamento de eventos no histórico de partes</a:t>
            </a:r>
          </a:p>
        </p:txBody>
      </p:sp>
      <p:pic>
        <p:nvPicPr>
          <p:cNvPr id="11"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
        <p:nvSpPr>
          <p:cNvPr id="2" name="Retângulo 1"/>
          <p:cNvSpPr/>
          <p:nvPr/>
        </p:nvSpPr>
        <p:spPr>
          <a:xfrm>
            <a:off x="6556374" y="1668132"/>
            <a:ext cx="2613260" cy="1446550"/>
          </a:xfrm>
          <a:prstGeom prst="rect">
            <a:avLst/>
          </a:prstGeom>
        </p:spPr>
        <p:txBody>
          <a:bodyPr wrap="square">
            <a:spAutoFit/>
          </a:bodyPr>
          <a:lstStyle/>
          <a:p>
            <a:r>
              <a:rPr lang="pt-BR" sz="1600" i="1" dirty="0"/>
              <a:t>Média de</a:t>
            </a:r>
          </a:p>
          <a:p>
            <a:r>
              <a:rPr lang="pt-BR" sz="2400" b="1" i="1" dirty="0">
                <a:solidFill>
                  <a:srgbClr val="DC0814"/>
                </a:solidFill>
              </a:rPr>
              <a:t>90 segundos</a:t>
            </a:r>
          </a:p>
          <a:p>
            <a:r>
              <a:rPr lang="pt-BR" sz="1600" i="1" dirty="0"/>
              <a:t>por evento, estimado</a:t>
            </a:r>
          </a:p>
          <a:p>
            <a:r>
              <a:rPr lang="pt-BR" sz="1600" i="1" dirty="0"/>
              <a:t>em 7,5 minutos</a:t>
            </a:r>
          </a:p>
          <a:p>
            <a:r>
              <a:rPr lang="pt-BR" sz="1600" i="1" dirty="0"/>
              <a:t>por processo</a:t>
            </a:r>
          </a:p>
        </p:txBody>
      </p:sp>
    </p:spTree>
    <p:custDataLst>
      <p:tags r:id="rId1"/>
    </p:custDataLst>
    <p:extLst>
      <p:ext uri="{BB962C8B-B14F-4D97-AF65-F5344CB8AC3E}">
        <p14:creationId xmlns:p14="http://schemas.microsoft.com/office/powerpoint/2010/main" val="270079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35"/>
          <p:cNvGrpSpPr/>
          <p:nvPr/>
        </p:nvGrpSpPr>
        <p:grpSpPr>
          <a:xfrm>
            <a:off x="367553" y="1608361"/>
            <a:ext cx="5549153" cy="4903004"/>
            <a:chOff x="2194272" y="1423409"/>
            <a:chExt cx="8321069" cy="4819382"/>
          </a:xfrm>
        </p:grpSpPr>
        <p:sp>
          <p:nvSpPr>
            <p:cNvPr id="14" name="Rectangle 30"/>
            <p:cNvSpPr/>
            <p:nvPr/>
          </p:nvSpPr>
          <p:spPr>
            <a:xfrm>
              <a:off x="2195735" y="1423409"/>
              <a:ext cx="8319606" cy="8492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800" dirty="0">
                <a:solidFill>
                  <a:schemeClr val="bg1"/>
                </a:solidFill>
              </a:endParaRPr>
            </a:p>
          </p:txBody>
        </p:sp>
        <p:sp>
          <p:nvSpPr>
            <p:cNvPr id="15" name="Rectangle 26"/>
            <p:cNvSpPr/>
            <p:nvPr/>
          </p:nvSpPr>
          <p:spPr>
            <a:xfrm>
              <a:off x="2194272" y="2298125"/>
              <a:ext cx="8321069" cy="3944666"/>
            </a:xfrm>
            <a:prstGeom prst="rect">
              <a:avLst/>
            </a:prstGeom>
            <a:solidFill>
              <a:srgbClr val="DC0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6" name="Rectangle 20"/>
            <p:cNvSpPr/>
            <p:nvPr/>
          </p:nvSpPr>
          <p:spPr>
            <a:xfrm>
              <a:off x="2512241" y="1544578"/>
              <a:ext cx="7123447" cy="632377"/>
            </a:xfrm>
            <a:prstGeom prst="rect">
              <a:avLst/>
            </a:prstGeom>
          </p:spPr>
          <p:txBody>
            <a:bodyPr wrap="square">
              <a:spAutoFit/>
            </a:bodyPr>
            <a:lstStyle/>
            <a:p>
              <a:r>
                <a:rPr lang="pt-BR" sz="3600" b="1" dirty="0">
                  <a:solidFill>
                    <a:schemeClr val="bg1"/>
                  </a:solidFill>
                  <a:latin typeface="Calibri" panose="020F0502020204030204" pitchFamily="34" charset="0"/>
                </a:rPr>
                <a:t>RECOMENDADO</a:t>
              </a:r>
            </a:p>
          </p:txBody>
        </p:sp>
      </p:grpSp>
      <p:sp>
        <p:nvSpPr>
          <p:cNvPr id="17" name="Elipse 16"/>
          <p:cNvSpPr/>
          <p:nvPr/>
        </p:nvSpPr>
        <p:spPr>
          <a:xfrm>
            <a:off x="4326780" y="4500093"/>
            <a:ext cx="2229594" cy="2229595"/>
          </a:xfrm>
          <a:prstGeom prst="ellipse">
            <a:avLst/>
          </a:prstGeom>
          <a:solidFill>
            <a:srgbClr val="000000">
              <a:alpha val="0"/>
            </a:srgbClr>
          </a:solidFill>
          <a:ln w="263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grpSp>
        <p:nvGrpSpPr>
          <p:cNvPr id="18" name="Grupo 17"/>
          <p:cNvGrpSpPr/>
          <p:nvPr/>
        </p:nvGrpSpPr>
        <p:grpSpPr>
          <a:xfrm rot="20480407">
            <a:off x="4841269" y="5186559"/>
            <a:ext cx="1804229" cy="539015"/>
            <a:chOff x="6218427" y="2653494"/>
            <a:chExt cx="1804229" cy="539015"/>
          </a:xfrm>
        </p:grpSpPr>
        <p:sp>
          <p:nvSpPr>
            <p:cNvPr id="19" name="Retângulo 18"/>
            <p:cNvSpPr/>
            <p:nvPr/>
          </p:nvSpPr>
          <p:spPr>
            <a:xfrm rot="19842922">
              <a:off x="6218427" y="2653494"/>
              <a:ext cx="298383" cy="539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0" name="Retângulo 19"/>
            <p:cNvSpPr/>
            <p:nvPr/>
          </p:nvSpPr>
          <p:spPr>
            <a:xfrm rot="3533538">
              <a:off x="6987940" y="1992666"/>
              <a:ext cx="336884" cy="1732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2" name="Triângulo isósceles 21"/>
          <p:cNvSpPr/>
          <p:nvPr/>
        </p:nvSpPr>
        <p:spPr>
          <a:xfrm rot="5400000">
            <a:off x="6188771" y="2030963"/>
            <a:ext cx="415162" cy="278403"/>
          </a:xfrm>
          <a:prstGeom prst="triangle">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0" name="TextBox 29"/>
          <p:cNvSpPr txBox="1"/>
          <p:nvPr/>
        </p:nvSpPr>
        <p:spPr>
          <a:xfrm>
            <a:off x="827584" y="980728"/>
            <a:ext cx="184731" cy="369332"/>
          </a:xfrm>
          <a:prstGeom prst="rect">
            <a:avLst/>
          </a:prstGeom>
          <a:noFill/>
        </p:spPr>
        <p:txBody>
          <a:bodyPr wrap="none" rtlCol="0">
            <a:spAutoFit/>
          </a:bodyPr>
          <a:lstStyle/>
          <a:p>
            <a:endParaRPr lang="pt-BR" dirty="0"/>
          </a:p>
        </p:txBody>
      </p:sp>
      <p:sp>
        <p:nvSpPr>
          <p:cNvPr id="9" name="TextBox 8"/>
          <p:cNvSpPr txBox="1"/>
          <p:nvPr/>
        </p:nvSpPr>
        <p:spPr>
          <a:xfrm>
            <a:off x="543600" y="2736000"/>
            <a:ext cx="4154087" cy="1569660"/>
          </a:xfrm>
          <a:prstGeom prst="rect">
            <a:avLst/>
          </a:prstGeom>
          <a:noFill/>
        </p:spPr>
        <p:txBody>
          <a:bodyPr wrap="square" rtlCol="0">
            <a:spAutoFit/>
          </a:bodyPr>
          <a:lstStyle/>
          <a:p>
            <a:r>
              <a:rPr lang="pt-BR" sz="3200" dirty="0">
                <a:solidFill>
                  <a:schemeClr val="bg1"/>
                </a:solidFill>
              </a:rPr>
              <a:t>Lançar no sistema os eventos à medida que acontecem. </a:t>
            </a:r>
          </a:p>
        </p:txBody>
      </p:sp>
      <p:sp>
        <p:nvSpPr>
          <p:cNvPr id="36" name="Espaço Reservado para Conteúdo 4"/>
          <p:cNvSpPr txBox="1">
            <a:spLocks/>
          </p:cNvSpPr>
          <p:nvPr/>
        </p:nvSpPr>
        <p:spPr>
          <a:xfrm>
            <a:off x="322884" y="304800"/>
            <a:ext cx="7754316" cy="640080"/>
          </a:xfrm>
          <a:prstGeom prst="rect">
            <a:avLst/>
          </a:prstGeom>
        </p:spPr>
        <p:txBody>
          <a:bodyPr vert="horz" lIns="91440" tIns="45720" rIns="91440" bIns="45720" rtlCol="0">
            <a:noAutofit/>
          </a:bodyPr>
          <a:lstStyle/>
          <a:p>
            <a:pPr marL="228600" indent="-228600">
              <a:lnSpc>
                <a:spcPct val="90000"/>
              </a:lnSpc>
              <a:spcBef>
                <a:spcPts val="1000"/>
              </a:spcBef>
            </a:pPr>
            <a:r>
              <a:rPr lang="pt-BR" sz="2800" dirty="0">
                <a:solidFill>
                  <a:schemeClr val="bg1"/>
                </a:solidFill>
              </a:rPr>
              <a:t>Exemplo de Funcionalidades do Catálogo do SAJ</a:t>
            </a:r>
          </a:p>
        </p:txBody>
      </p:sp>
      <p:sp>
        <p:nvSpPr>
          <p:cNvPr id="37"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2800" dirty="0">
                <a:latin typeface="Calibri" panose="020F0502020204030204" pitchFamily="34" charset="0"/>
              </a:rPr>
              <a:t>Lançamento de eventos no histórico de partes</a:t>
            </a:r>
          </a:p>
        </p:txBody>
      </p:sp>
      <p:pic>
        <p:nvPicPr>
          <p:cNvPr id="11"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
        <p:nvSpPr>
          <p:cNvPr id="4" name="Retângulo 3"/>
          <p:cNvSpPr/>
          <p:nvPr/>
        </p:nvSpPr>
        <p:spPr>
          <a:xfrm>
            <a:off x="6577397" y="1671861"/>
            <a:ext cx="2401503" cy="1569660"/>
          </a:xfrm>
          <a:prstGeom prst="rect">
            <a:avLst/>
          </a:prstGeom>
        </p:spPr>
        <p:txBody>
          <a:bodyPr wrap="square">
            <a:spAutoFit/>
          </a:bodyPr>
          <a:lstStyle/>
          <a:p>
            <a:r>
              <a:rPr lang="pt-BR" i="1" dirty="0"/>
              <a:t>Média de</a:t>
            </a:r>
            <a:br>
              <a:rPr lang="pt-BR" i="1" dirty="0"/>
            </a:br>
            <a:r>
              <a:rPr lang="pt-BR" sz="2400" b="1" i="1" dirty="0"/>
              <a:t>30 segundos</a:t>
            </a:r>
            <a:br>
              <a:rPr lang="pt-BR" sz="2400" b="1" i="1" dirty="0"/>
            </a:br>
            <a:r>
              <a:rPr lang="pt-BR" i="1" dirty="0"/>
              <a:t>por evento, estimado  em  2,5 minutos</a:t>
            </a:r>
            <a:br>
              <a:rPr lang="pt-BR" i="1" dirty="0"/>
            </a:br>
            <a:r>
              <a:rPr lang="pt-BR" i="1" dirty="0"/>
              <a:t>por  processo</a:t>
            </a:r>
          </a:p>
        </p:txBody>
      </p:sp>
    </p:spTree>
    <p:custDataLst>
      <p:tags r:id="rId1"/>
    </p:custDataLst>
    <p:extLst>
      <p:ext uri="{BB962C8B-B14F-4D97-AF65-F5344CB8AC3E}">
        <p14:creationId xmlns:p14="http://schemas.microsoft.com/office/powerpoint/2010/main" val="48950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
        <p:nvSpPr>
          <p:cNvPr id="9"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2800" dirty="0">
                <a:latin typeface="Calibri" panose="020F0502020204030204" pitchFamily="34" charset="0"/>
              </a:rPr>
              <a:t>Lançamento de eventos no histórico de partes</a:t>
            </a:r>
          </a:p>
        </p:txBody>
      </p:sp>
      <p:sp>
        <p:nvSpPr>
          <p:cNvPr id="10" name="CaixaDeTexto 9"/>
          <p:cNvSpPr txBox="1"/>
          <p:nvPr/>
        </p:nvSpPr>
        <p:spPr>
          <a:xfrm>
            <a:off x="2403341" y="2088242"/>
            <a:ext cx="2159566" cy="3785652"/>
          </a:xfrm>
          <a:prstGeom prst="rect">
            <a:avLst/>
          </a:prstGeom>
          <a:noFill/>
        </p:spPr>
        <p:txBody>
          <a:bodyPr wrap="none" rtlCol="0">
            <a:spAutoFit/>
          </a:bodyPr>
          <a:lstStyle/>
          <a:p>
            <a:r>
              <a:rPr lang="pt-BR" sz="12000" b="1" dirty="0"/>
              <a:t>20</a:t>
            </a:r>
            <a:r>
              <a:rPr lang="pt-BR" sz="6000" b="1" dirty="0"/>
              <a:t>h</a:t>
            </a:r>
          </a:p>
          <a:p>
            <a:endParaRPr lang="pt-BR" sz="12000" b="1" dirty="0"/>
          </a:p>
        </p:txBody>
      </p:sp>
      <p:sp>
        <p:nvSpPr>
          <p:cNvPr id="11" name="Triângulo isósceles 10"/>
          <p:cNvSpPr/>
          <p:nvPr/>
        </p:nvSpPr>
        <p:spPr>
          <a:xfrm rot="5400000">
            <a:off x="905961" y="1413485"/>
            <a:ext cx="698500" cy="468406"/>
          </a:xfrm>
          <a:prstGeom prst="triangle">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3" name="CaixaDeTexto 12"/>
          <p:cNvSpPr txBox="1"/>
          <p:nvPr/>
        </p:nvSpPr>
        <p:spPr>
          <a:xfrm>
            <a:off x="1567108" y="1349238"/>
            <a:ext cx="3213100" cy="461665"/>
          </a:xfrm>
          <a:prstGeom prst="rect">
            <a:avLst/>
          </a:prstGeom>
          <a:noFill/>
        </p:spPr>
        <p:txBody>
          <a:bodyPr wrap="square" rtlCol="0">
            <a:spAutoFit/>
          </a:bodyPr>
          <a:lstStyle/>
          <a:p>
            <a:r>
              <a:rPr lang="pt-BR" sz="2400" b="1" dirty="0"/>
              <a:t>ECONOMIA DE TEMPO</a:t>
            </a:r>
          </a:p>
        </p:txBody>
      </p:sp>
      <p:sp>
        <p:nvSpPr>
          <p:cNvPr id="14" name="Retângulo 13"/>
          <p:cNvSpPr/>
          <p:nvPr/>
        </p:nvSpPr>
        <p:spPr>
          <a:xfrm flipV="1">
            <a:off x="1554408" y="1797866"/>
            <a:ext cx="5436000" cy="180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dirty="0"/>
          </a:p>
        </p:txBody>
      </p:sp>
      <p:grpSp>
        <p:nvGrpSpPr>
          <p:cNvPr id="19" name="Grupo 18"/>
          <p:cNvGrpSpPr/>
          <p:nvPr/>
        </p:nvGrpSpPr>
        <p:grpSpPr>
          <a:xfrm>
            <a:off x="-1482789" y="4328899"/>
            <a:ext cx="6338124" cy="7325840"/>
            <a:chOff x="4560715" y="2553886"/>
            <a:chExt cx="5508192" cy="6350971"/>
          </a:xfrm>
        </p:grpSpPr>
        <p:sp>
          <p:nvSpPr>
            <p:cNvPr id="20" name="Retângulo 7"/>
            <p:cNvSpPr/>
            <p:nvPr/>
          </p:nvSpPr>
          <p:spPr>
            <a:xfrm>
              <a:off x="4560715" y="2553886"/>
              <a:ext cx="2155041" cy="4100891"/>
            </a:xfrm>
            <a:custGeom>
              <a:avLst/>
              <a:gdLst>
                <a:gd name="connsiteX0" fmla="*/ 0 w 1037230"/>
                <a:gd name="connsiteY0" fmla="*/ 0 h 1985749"/>
                <a:gd name="connsiteX1" fmla="*/ 1037230 w 1037230"/>
                <a:gd name="connsiteY1" fmla="*/ 0 h 1985749"/>
                <a:gd name="connsiteX2" fmla="*/ 1037230 w 1037230"/>
                <a:gd name="connsiteY2" fmla="*/ 1985749 h 1985749"/>
                <a:gd name="connsiteX3" fmla="*/ 0 w 1037230"/>
                <a:gd name="connsiteY3" fmla="*/ 1985749 h 1985749"/>
                <a:gd name="connsiteX4" fmla="*/ 0 w 1037230"/>
                <a:gd name="connsiteY4" fmla="*/ 0 h 1985749"/>
                <a:gd name="connsiteX0" fmla="*/ 1187355 w 2224585"/>
                <a:gd name="connsiteY0" fmla="*/ 0 h 2122227"/>
                <a:gd name="connsiteX1" fmla="*/ 2224585 w 2224585"/>
                <a:gd name="connsiteY1" fmla="*/ 0 h 2122227"/>
                <a:gd name="connsiteX2" fmla="*/ 2224585 w 2224585"/>
                <a:gd name="connsiteY2" fmla="*/ 1985749 h 2122227"/>
                <a:gd name="connsiteX3" fmla="*/ 0 w 2224585"/>
                <a:gd name="connsiteY3" fmla="*/ 2122227 h 2122227"/>
                <a:gd name="connsiteX4" fmla="*/ 1187355 w 2224585"/>
                <a:gd name="connsiteY4" fmla="*/ 0 h 2122227"/>
                <a:gd name="connsiteX0" fmla="*/ 1037230 w 2224585"/>
                <a:gd name="connsiteY0" fmla="*/ 0 h 2354239"/>
                <a:gd name="connsiteX1" fmla="*/ 2224585 w 2224585"/>
                <a:gd name="connsiteY1" fmla="*/ 232012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2224585"/>
                <a:gd name="connsiteY0" fmla="*/ 0 h 2354239"/>
                <a:gd name="connsiteX1" fmla="*/ 1364776 w 2224585"/>
                <a:gd name="connsiteY1" fmla="*/ 177421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1364776"/>
                <a:gd name="connsiteY0" fmla="*/ 0 h 2354239"/>
                <a:gd name="connsiteX1" fmla="*/ 1364776 w 1364776"/>
                <a:gd name="connsiteY1" fmla="*/ 177421 h 2354239"/>
                <a:gd name="connsiteX2" fmla="*/ 723332 w 1364776"/>
                <a:gd name="connsiteY2" fmla="*/ 1098644 h 2354239"/>
                <a:gd name="connsiteX3" fmla="*/ 0 w 1364776"/>
                <a:gd name="connsiteY3" fmla="*/ 2354239 h 2354239"/>
                <a:gd name="connsiteX4" fmla="*/ 1037230 w 1364776"/>
                <a:gd name="connsiteY4" fmla="*/ 0 h 2354239"/>
                <a:gd name="connsiteX0" fmla="*/ 1037230 w 1282889"/>
                <a:gd name="connsiteY0" fmla="*/ 0 h 2354239"/>
                <a:gd name="connsiteX1" fmla="*/ 1282889 w 1282889"/>
                <a:gd name="connsiteY1" fmla="*/ 150125 h 2354239"/>
                <a:gd name="connsiteX2" fmla="*/ 723332 w 1282889"/>
                <a:gd name="connsiteY2" fmla="*/ 1098644 h 2354239"/>
                <a:gd name="connsiteX3" fmla="*/ 0 w 1282889"/>
                <a:gd name="connsiteY3" fmla="*/ 2354239 h 2354239"/>
                <a:gd name="connsiteX4" fmla="*/ 1037230 w 1282889"/>
                <a:gd name="connsiteY4" fmla="*/ 0 h 2354239"/>
                <a:gd name="connsiteX0" fmla="*/ 1037230 w 1282889"/>
                <a:gd name="connsiteY0" fmla="*/ 0 h 2354239"/>
                <a:gd name="connsiteX1" fmla="*/ 1282889 w 1282889"/>
                <a:gd name="connsiteY1" fmla="*/ 150125 h 2354239"/>
                <a:gd name="connsiteX2" fmla="*/ 0 w 1282889"/>
                <a:gd name="connsiteY2" fmla="*/ 2354239 h 2354239"/>
                <a:gd name="connsiteX3" fmla="*/ 1037230 w 1282889"/>
                <a:gd name="connsiteY3" fmla="*/ 0 h 2354239"/>
                <a:gd name="connsiteX0" fmla="*/ 1064525 w 1310184"/>
                <a:gd name="connsiteY0" fmla="*/ 0 h 1908412"/>
                <a:gd name="connsiteX1" fmla="*/ 1310184 w 1310184"/>
                <a:gd name="connsiteY1" fmla="*/ 150125 h 1908412"/>
                <a:gd name="connsiteX2" fmla="*/ 0 w 1310184"/>
                <a:gd name="connsiteY2" fmla="*/ 1908412 h 1908412"/>
                <a:gd name="connsiteX3" fmla="*/ 1064525 w 1310184"/>
                <a:gd name="connsiteY3" fmla="*/ 0 h 1908412"/>
                <a:gd name="connsiteX0" fmla="*/ 905301 w 1150960"/>
                <a:gd name="connsiteY0" fmla="*/ 0 h 2135874"/>
                <a:gd name="connsiteX1" fmla="*/ 1150960 w 1150960"/>
                <a:gd name="connsiteY1" fmla="*/ 150125 h 2135874"/>
                <a:gd name="connsiteX2" fmla="*/ 0 w 1150960"/>
                <a:gd name="connsiteY2" fmla="*/ 2135874 h 2135874"/>
                <a:gd name="connsiteX3" fmla="*/ 905301 w 1150960"/>
                <a:gd name="connsiteY3" fmla="*/ 0 h 2135874"/>
                <a:gd name="connsiteX0" fmla="*/ 1000836 w 1246495"/>
                <a:gd name="connsiteY0" fmla="*/ 0 h 2363336"/>
                <a:gd name="connsiteX1" fmla="*/ 1246495 w 1246495"/>
                <a:gd name="connsiteY1" fmla="*/ 150125 h 2363336"/>
                <a:gd name="connsiteX2" fmla="*/ 0 w 1246495"/>
                <a:gd name="connsiteY2" fmla="*/ 2363336 h 2363336"/>
                <a:gd name="connsiteX3" fmla="*/ 1000836 w 1246495"/>
                <a:gd name="connsiteY3" fmla="*/ 0 h 2363336"/>
                <a:gd name="connsiteX0" fmla="*/ 1000836 w 1241946"/>
                <a:gd name="connsiteY0" fmla="*/ 0 h 2363336"/>
                <a:gd name="connsiteX1" fmla="*/ 1241946 w 1241946"/>
                <a:gd name="connsiteY1" fmla="*/ 113731 h 2363336"/>
                <a:gd name="connsiteX2" fmla="*/ 0 w 1241946"/>
                <a:gd name="connsiteY2" fmla="*/ 2363336 h 2363336"/>
                <a:gd name="connsiteX3" fmla="*/ 1000836 w 1241946"/>
                <a:gd name="connsiteY3" fmla="*/ 0 h 2363336"/>
              </a:gdLst>
              <a:ahLst/>
              <a:cxnLst>
                <a:cxn ang="0">
                  <a:pos x="connsiteX0" y="connsiteY0"/>
                </a:cxn>
                <a:cxn ang="0">
                  <a:pos x="connsiteX1" y="connsiteY1"/>
                </a:cxn>
                <a:cxn ang="0">
                  <a:pos x="connsiteX2" y="connsiteY2"/>
                </a:cxn>
                <a:cxn ang="0">
                  <a:pos x="connsiteX3" y="connsiteY3"/>
                </a:cxn>
              </a:cxnLst>
              <a:rect l="l" t="t" r="r" b="b"/>
              <a:pathLst>
                <a:path w="1241946" h="2363336">
                  <a:moveTo>
                    <a:pt x="1000836" y="0"/>
                  </a:moveTo>
                  <a:lnTo>
                    <a:pt x="1241946" y="113731"/>
                  </a:lnTo>
                  <a:lnTo>
                    <a:pt x="0" y="2363336"/>
                  </a:lnTo>
                  <a:lnTo>
                    <a:pt x="100083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21" name="Retângulo 7"/>
            <p:cNvSpPr/>
            <p:nvPr/>
          </p:nvSpPr>
          <p:spPr>
            <a:xfrm rot="535073">
              <a:off x="5037820" y="2766425"/>
              <a:ext cx="2077770" cy="3863677"/>
            </a:xfrm>
            <a:custGeom>
              <a:avLst/>
              <a:gdLst>
                <a:gd name="connsiteX0" fmla="*/ 0 w 1037230"/>
                <a:gd name="connsiteY0" fmla="*/ 0 h 1985749"/>
                <a:gd name="connsiteX1" fmla="*/ 1037230 w 1037230"/>
                <a:gd name="connsiteY1" fmla="*/ 0 h 1985749"/>
                <a:gd name="connsiteX2" fmla="*/ 1037230 w 1037230"/>
                <a:gd name="connsiteY2" fmla="*/ 1985749 h 1985749"/>
                <a:gd name="connsiteX3" fmla="*/ 0 w 1037230"/>
                <a:gd name="connsiteY3" fmla="*/ 1985749 h 1985749"/>
                <a:gd name="connsiteX4" fmla="*/ 0 w 1037230"/>
                <a:gd name="connsiteY4" fmla="*/ 0 h 1985749"/>
                <a:gd name="connsiteX0" fmla="*/ 1187355 w 2224585"/>
                <a:gd name="connsiteY0" fmla="*/ 0 h 2122227"/>
                <a:gd name="connsiteX1" fmla="*/ 2224585 w 2224585"/>
                <a:gd name="connsiteY1" fmla="*/ 0 h 2122227"/>
                <a:gd name="connsiteX2" fmla="*/ 2224585 w 2224585"/>
                <a:gd name="connsiteY2" fmla="*/ 1985749 h 2122227"/>
                <a:gd name="connsiteX3" fmla="*/ 0 w 2224585"/>
                <a:gd name="connsiteY3" fmla="*/ 2122227 h 2122227"/>
                <a:gd name="connsiteX4" fmla="*/ 1187355 w 2224585"/>
                <a:gd name="connsiteY4" fmla="*/ 0 h 2122227"/>
                <a:gd name="connsiteX0" fmla="*/ 1037230 w 2224585"/>
                <a:gd name="connsiteY0" fmla="*/ 0 h 2354239"/>
                <a:gd name="connsiteX1" fmla="*/ 2224585 w 2224585"/>
                <a:gd name="connsiteY1" fmla="*/ 232012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2224585"/>
                <a:gd name="connsiteY0" fmla="*/ 0 h 2354239"/>
                <a:gd name="connsiteX1" fmla="*/ 1364776 w 2224585"/>
                <a:gd name="connsiteY1" fmla="*/ 177421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1364776"/>
                <a:gd name="connsiteY0" fmla="*/ 0 h 2354239"/>
                <a:gd name="connsiteX1" fmla="*/ 1364776 w 1364776"/>
                <a:gd name="connsiteY1" fmla="*/ 177421 h 2354239"/>
                <a:gd name="connsiteX2" fmla="*/ 723332 w 1364776"/>
                <a:gd name="connsiteY2" fmla="*/ 1098644 h 2354239"/>
                <a:gd name="connsiteX3" fmla="*/ 0 w 1364776"/>
                <a:gd name="connsiteY3" fmla="*/ 2354239 h 2354239"/>
                <a:gd name="connsiteX4" fmla="*/ 1037230 w 1364776"/>
                <a:gd name="connsiteY4" fmla="*/ 0 h 2354239"/>
                <a:gd name="connsiteX0" fmla="*/ 1037230 w 1282889"/>
                <a:gd name="connsiteY0" fmla="*/ 0 h 2354239"/>
                <a:gd name="connsiteX1" fmla="*/ 1282889 w 1282889"/>
                <a:gd name="connsiteY1" fmla="*/ 150125 h 2354239"/>
                <a:gd name="connsiteX2" fmla="*/ 723332 w 1282889"/>
                <a:gd name="connsiteY2" fmla="*/ 1098644 h 2354239"/>
                <a:gd name="connsiteX3" fmla="*/ 0 w 1282889"/>
                <a:gd name="connsiteY3" fmla="*/ 2354239 h 2354239"/>
                <a:gd name="connsiteX4" fmla="*/ 1037230 w 1282889"/>
                <a:gd name="connsiteY4" fmla="*/ 0 h 2354239"/>
                <a:gd name="connsiteX0" fmla="*/ 1037230 w 1282889"/>
                <a:gd name="connsiteY0" fmla="*/ 0 h 2354239"/>
                <a:gd name="connsiteX1" fmla="*/ 1282889 w 1282889"/>
                <a:gd name="connsiteY1" fmla="*/ 150125 h 2354239"/>
                <a:gd name="connsiteX2" fmla="*/ 0 w 1282889"/>
                <a:gd name="connsiteY2" fmla="*/ 2354239 h 2354239"/>
                <a:gd name="connsiteX3" fmla="*/ 1037230 w 1282889"/>
                <a:gd name="connsiteY3" fmla="*/ 0 h 2354239"/>
                <a:gd name="connsiteX0" fmla="*/ 928316 w 1173975"/>
                <a:gd name="connsiteY0" fmla="*/ 0 h 2226630"/>
                <a:gd name="connsiteX1" fmla="*/ 1173975 w 1173975"/>
                <a:gd name="connsiteY1" fmla="*/ 150125 h 2226630"/>
                <a:gd name="connsiteX2" fmla="*/ 0 w 1173975"/>
                <a:gd name="connsiteY2" fmla="*/ 2226630 h 2226630"/>
                <a:gd name="connsiteX3" fmla="*/ 928316 w 1173975"/>
                <a:gd name="connsiteY3" fmla="*/ 0 h 2226630"/>
                <a:gd name="connsiteX0" fmla="*/ 928316 w 1197415"/>
                <a:gd name="connsiteY0" fmla="*/ 0 h 2226630"/>
                <a:gd name="connsiteX1" fmla="*/ 1197415 w 1197415"/>
                <a:gd name="connsiteY1" fmla="*/ 123422 h 2226630"/>
                <a:gd name="connsiteX2" fmla="*/ 0 w 1197415"/>
                <a:gd name="connsiteY2" fmla="*/ 2226630 h 2226630"/>
                <a:gd name="connsiteX3" fmla="*/ 928316 w 1197415"/>
                <a:gd name="connsiteY3" fmla="*/ 0 h 2226630"/>
              </a:gdLst>
              <a:ahLst/>
              <a:cxnLst>
                <a:cxn ang="0">
                  <a:pos x="connsiteX0" y="connsiteY0"/>
                </a:cxn>
                <a:cxn ang="0">
                  <a:pos x="connsiteX1" y="connsiteY1"/>
                </a:cxn>
                <a:cxn ang="0">
                  <a:pos x="connsiteX2" y="connsiteY2"/>
                </a:cxn>
                <a:cxn ang="0">
                  <a:pos x="connsiteX3" y="connsiteY3"/>
                </a:cxn>
              </a:cxnLst>
              <a:rect l="l" t="t" r="r" b="b"/>
              <a:pathLst>
                <a:path w="1197415" h="2226630">
                  <a:moveTo>
                    <a:pt x="928316" y="0"/>
                  </a:moveTo>
                  <a:lnTo>
                    <a:pt x="1197415" y="123422"/>
                  </a:lnTo>
                  <a:lnTo>
                    <a:pt x="0" y="2226630"/>
                  </a:lnTo>
                  <a:lnTo>
                    <a:pt x="92831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22" name="Retângulo 21"/>
            <p:cNvSpPr/>
            <p:nvPr/>
          </p:nvSpPr>
          <p:spPr>
            <a:xfrm rot="18697769">
              <a:off x="5513697" y="4349647"/>
              <a:ext cx="4554266" cy="4556154"/>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grpSp>
      <p:grpSp>
        <p:nvGrpSpPr>
          <p:cNvPr id="23" name="Grupo 22"/>
          <p:cNvGrpSpPr/>
          <p:nvPr/>
        </p:nvGrpSpPr>
        <p:grpSpPr>
          <a:xfrm>
            <a:off x="1562620" y="2830799"/>
            <a:ext cx="638815" cy="638815"/>
            <a:chOff x="7035800" y="469900"/>
            <a:chExt cx="1676400" cy="1676400"/>
          </a:xfrm>
        </p:grpSpPr>
        <p:sp>
          <p:nvSpPr>
            <p:cNvPr id="24" name="Elipse 23"/>
            <p:cNvSpPr/>
            <p:nvPr/>
          </p:nvSpPr>
          <p:spPr>
            <a:xfrm>
              <a:off x="7035800" y="469900"/>
              <a:ext cx="1676400" cy="1676400"/>
            </a:xfrm>
            <a:prstGeom prst="ellipse">
              <a:avLst/>
            </a:prstGeom>
            <a:noFill/>
            <a:ln w="107950">
              <a:solidFill>
                <a:srgbClr val="E12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25" name="Conector de seta reta 24"/>
            <p:cNvCxnSpPr/>
            <p:nvPr/>
          </p:nvCxnSpPr>
          <p:spPr>
            <a:xfrm>
              <a:off x="7786370" y="876019"/>
              <a:ext cx="0" cy="622300"/>
            </a:xfrm>
            <a:prstGeom prst="straightConnector1">
              <a:avLst/>
            </a:prstGeom>
            <a:ln w="73025"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Conector de seta reta 25"/>
            <p:cNvCxnSpPr/>
            <p:nvPr/>
          </p:nvCxnSpPr>
          <p:spPr>
            <a:xfrm flipH="1" flipV="1">
              <a:off x="7689195" y="1411155"/>
              <a:ext cx="516032" cy="3430"/>
            </a:xfrm>
            <a:prstGeom prst="straightConnector1">
              <a:avLst/>
            </a:prstGeom>
            <a:ln w="76200"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grpSp>
    </p:spTree>
    <p:custDataLst>
      <p:tags r:id="rId1"/>
    </p:custDataLst>
    <p:extLst>
      <p:ext uri="{BB962C8B-B14F-4D97-AF65-F5344CB8AC3E}">
        <p14:creationId xmlns:p14="http://schemas.microsoft.com/office/powerpoint/2010/main" val="297954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9144000" cy="88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10" name="Retângulo 9"/>
          <p:cNvSpPr/>
          <p:nvPr/>
        </p:nvSpPr>
        <p:spPr>
          <a:xfrm>
            <a:off x="152400" y="5967663"/>
            <a:ext cx="9144000" cy="8903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6" name="Espaço Reservado para Conteúdo 4"/>
          <p:cNvSpPr>
            <a:spLocks noGrp="1"/>
          </p:cNvSpPr>
          <p:nvPr>
            <p:ph idx="1"/>
          </p:nvPr>
        </p:nvSpPr>
        <p:spPr>
          <a:xfrm>
            <a:off x="3927108" y="2546301"/>
            <a:ext cx="5055344" cy="3353985"/>
          </a:xfrm>
        </p:spPr>
        <p:txBody>
          <a:bodyPr>
            <a:normAutofit/>
          </a:bodyPr>
          <a:lstStyle/>
          <a:p>
            <a:pPr marL="0" indent="0" algn="ctr">
              <a:lnSpc>
                <a:spcPct val="100000"/>
              </a:lnSpc>
              <a:spcBef>
                <a:spcPts val="0"/>
              </a:spcBef>
              <a:buNone/>
            </a:pPr>
            <a:r>
              <a:rPr lang="pt-BR" sz="4400" b="1" dirty="0">
                <a:effectLst>
                  <a:outerShdw blurRad="38100" dist="38100" dir="2700000" algn="tl">
                    <a:srgbClr val="000000">
                      <a:alpha val="43137"/>
                    </a:srgbClr>
                  </a:outerShdw>
                </a:effectLst>
              </a:rPr>
              <a:t>CONTROLE</a:t>
            </a:r>
            <a:br>
              <a:rPr lang="pt-BR" sz="4400" b="1" dirty="0">
                <a:effectLst>
                  <a:outerShdw blurRad="38100" dist="38100" dir="2700000" algn="tl">
                    <a:srgbClr val="000000">
                      <a:alpha val="43137"/>
                    </a:srgbClr>
                  </a:outerShdw>
                </a:effectLst>
              </a:rPr>
            </a:br>
            <a:r>
              <a:rPr lang="pt-BR" sz="4400" b="1" dirty="0">
                <a:effectLst>
                  <a:outerShdw blurRad="38100" dist="38100" dir="2700000" algn="tl">
                    <a:srgbClr val="000000">
                      <a:alpha val="43137"/>
                    </a:srgbClr>
                  </a:outerShdw>
                </a:effectLst>
              </a:rPr>
              <a:t>DE PRAZOS AUTOMATIZADOS</a:t>
            </a:r>
          </a:p>
        </p:txBody>
      </p:sp>
      <p:sp>
        <p:nvSpPr>
          <p:cNvPr id="7" name="Retângulo 6"/>
          <p:cNvSpPr/>
          <p:nvPr/>
        </p:nvSpPr>
        <p:spPr>
          <a:xfrm rot="18761092">
            <a:off x="-2359172" y="804464"/>
            <a:ext cx="5328000" cy="5328731"/>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8" name="CaixaDeTexto 7"/>
          <p:cNvSpPr txBox="1"/>
          <p:nvPr/>
        </p:nvSpPr>
        <p:spPr>
          <a:xfrm>
            <a:off x="346842" y="1009858"/>
            <a:ext cx="2869696" cy="6447919"/>
          </a:xfrm>
          <a:prstGeom prst="rect">
            <a:avLst/>
          </a:prstGeom>
          <a:noFill/>
        </p:spPr>
        <p:txBody>
          <a:bodyPr wrap="none" rtlCol="0">
            <a:spAutoFit/>
          </a:bodyPr>
          <a:lstStyle/>
          <a:p>
            <a:r>
              <a:rPr lang="pt-BR" sz="41300" b="1" dirty="0">
                <a:solidFill>
                  <a:schemeClr val="bg1"/>
                </a:solidFill>
                <a:latin typeface="Calibri" panose="020F0502020204030204" pitchFamily="34" charset="0"/>
              </a:rPr>
              <a:t>7</a:t>
            </a:r>
          </a:p>
        </p:txBody>
      </p:sp>
    </p:spTree>
    <p:custDataLst>
      <p:tags r:id="rId1"/>
    </p:custDataLst>
    <p:extLst>
      <p:ext uri="{BB962C8B-B14F-4D97-AF65-F5344CB8AC3E}">
        <p14:creationId xmlns:p14="http://schemas.microsoft.com/office/powerpoint/2010/main" val="275278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7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6" dur="75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Controle de prazos automatizados</a:t>
            </a:r>
          </a:p>
        </p:txBody>
      </p:sp>
      <p:pic>
        <p:nvPicPr>
          <p:cNvPr id="5" name="Imagem 4"/>
          <p:cNvPicPr/>
          <p:nvPr/>
        </p:nvPicPr>
        <p:blipFill>
          <a:blip r:embed="rId4" cstate="print"/>
          <a:srcRect/>
          <a:stretch>
            <a:fillRect/>
          </a:stretch>
        </p:blipFill>
        <p:spPr bwMode="auto">
          <a:xfrm>
            <a:off x="1705969" y="1753736"/>
            <a:ext cx="5732062" cy="335052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5849191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Controle de prazos automatizados</a:t>
            </a:r>
          </a:p>
        </p:txBody>
      </p:sp>
      <p:pic>
        <p:nvPicPr>
          <p:cNvPr id="4" name="Imagem 3"/>
          <p:cNvPicPr/>
          <p:nvPr/>
        </p:nvPicPr>
        <p:blipFill>
          <a:blip r:embed="rId4" cstate="print"/>
          <a:srcRect/>
          <a:stretch>
            <a:fillRect/>
          </a:stretch>
        </p:blipFill>
        <p:spPr bwMode="auto">
          <a:xfrm>
            <a:off x="286603" y="1050876"/>
            <a:ext cx="8570794" cy="5807124"/>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8965098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827584" y="980728"/>
            <a:ext cx="184731" cy="369332"/>
          </a:xfrm>
          <a:prstGeom prst="rect">
            <a:avLst/>
          </a:prstGeom>
          <a:noFill/>
        </p:spPr>
        <p:txBody>
          <a:bodyPr wrap="none" rtlCol="0">
            <a:spAutoFit/>
          </a:bodyPr>
          <a:lstStyle/>
          <a:p>
            <a:endParaRPr lang="pt-BR" dirty="0"/>
          </a:p>
        </p:txBody>
      </p:sp>
      <p:sp>
        <p:nvSpPr>
          <p:cNvPr id="21" name="Rectangle 20"/>
          <p:cNvSpPr/>
          <p:nvPr/>
        </p:nvSpPr>
        <p:spPr>
          <a:xfrm>
            <a:off x="600842" y="1723239"/>
            <a:ext cx="2897102" cy="646331"/>
          </a:xfrm>
          <a:prstGeom prst="rect">
            <a:avLst/>
          </a:prstGeom>
        </p:spPr>
        <p:txBody>
          <a:bodyPr wrap="square">
            <a:spAutoFit/>
          </a:bodyPr>
          <a:lstStyle/>
          <a:p>
            <a:pPr algn="ctr"/>
            <a:r>
              <a:rPr lang="pt-BR" sz="3600" b="1" dirty="0">
                <a:solidFill>
                  <a:schemeClr val="bg1"/>
                </a:solidFill>
                <a:latin typeface="+mj-lt"/>
              </a:rPr>
              <a:t>Importância</a:t>
            </a:r>
          </a:p>
        </p:txBody>
      </p:sp>
      <p:sp>
        <p:nvSpPr>
          <p:cNvPr id="36" name="Espaço Reservado para Conteúdo 4"/>
          <p:cNvSpPr txBox="1">
            <a:spLocks/>
          </p:cNvSpPr>
          <p:nvPr/>
        </p:nvSpPr>
        <p:spPr>
          <a:xfrm>
            <a:off x="322884" y="304800"/>
            <a:ext cx="7754316" cy="640080"/>
          </a:xfrm>
          <a:prstGeom prst="rect">
            <a:avLst/>
          </a:prstGeom>
        </p:spPr>
        <p:txBody>
          <a:bodyPr vert="horz" lIns="91440" tIns="45720" rIns="91440" bIns="45720" rtlCol="0">
            <a:noAutofit/>
          </a:bodyPr>
          <a:lstStyle/>
          <a:p>
            <a:pPr marL="228600" indent="-228600">
              <a:lnSpc>
                <a:spcPct val="90000"/>
              </a:lnSpc>
              <a:spcBef>
                <a:spcPts val="1000"/>
              </a:spcBef>
            </a:pPr>
            <a:r>
              <a:rPr lang="pt-BR" sz="2800" dirty="0">
                <a:solidFill>
                  <a:schemeClr val="bg1"/>
                </a:solidFill>
              </a:rPr>
              <a:t>Exemplo de Funcionalidades do Catálogo do SAJ</a:t>
            </a:r>
          </a:p>
        </p:txBody>
      </p:sp>
      <p:sp>
        <p:nvSpPr>
          <p:cNvPr id="37"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Controle de prazos automatizados</a:t>
            </a:r>
          </a:p>
        </p:txBody>
      </p:sp>
      <p:pic>
        <p:nvPicPr>
          <p:cNvPr id="10"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grpSp>
        <p:nvGrpSpPr>
          <p:cNvPr id="13" name="Group 35"/>
          <p:cNvGrpSpPr/>
          <p:nvPr/>
        </p:nvGrpSpPr>
        <p:grpSpPr>
          <a:xfrm>
            <a:off x="369039" y="1608361"/>
            <a:ext cx="5551436" cy="4903004"/>
            <a:chOff x="2195735" y="1423409"/>
            <a:chExt cx="5464327" cy="4819382"/>
          </a:xfrm>
        </p:grpSpPr>
        <p:sp>
          <p:nvSpPr>
            <p:cNvPr id="14" name="Rectangle 30"/>
            <p:cNvSpPr/>
            <p:nvPr/>
          </p:nvSpPr>
          <p:spPr>
            <a:xfrm>
              <a:off x="2195735" y="1423409"/>
              <a:ext cx="5463404" cy="8492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800" dirty="0">
                <a:solidFill>
                  <a:schemeClr val="bg1"/>
                </a:solidFill>
              </a:endParaRPr>
            </a:p>
          </p:txBody>
        </p:sp>
        <p:sp>
          <p:nvSpPr>
            <p:cNvPr id="15" name="Rectangle 26"/>
            <p:cNvSpPr/>
            <p:nvPr/>
          </p:nvSpPr>
          <p:spPr>
            <a:xfrm>
              <a:off x="2199511" y="2298125"/>
              <a:ext cx="5460551" cy="3944666"/>
            </a:xfrm>
            <a:prstGeom prst="rect">
              <a:avLst/>
            </a:prstGeom>
            <a:solidFill>
              <a:srgbClr val="DC0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Rectangle 20"/>
            <p:cNvSpPr/>
            <p:nvPr/>
          </p:nvSpPr>
          <p:spPr>
            <a:xfrm>
              <a:off x="2402992" y="1544578"/>
              <a:ext cx="3287689" cy="632377"/>
            </a:xfrm>
            <a:prstGeom prst="rect">
              <a:avLst/>
            </a:prstGeom>
          </p:spPr>
          <p:txBody>
            <a:bodyPr wrap="square">
              <a:spAutoFit/>
            </a:bodyPr>
            <a:lstStyle/>
            <a:p>
              <a:r>
                <a:rPr lang="pt-BR" sz="3600" b="1" dirty="0">
                  <a:solidFill>
                    <a:schemeClr val="bg1"/>
                  </a:solidFill>
                </a:rPr>
                <a:t>IMPORTÂNCIA</a:t>
              </a:r>
            </a:p>
          </p:txBody>
        </p:sp>
      </p:grpSp>
      <p:sp>
        <p:nvSpPr>
          <p:cNvPr id="9" name="TextBox 8"/>
          <p:cNvSpPr txBox="1"/>
          <p:nvPr/>
        </p:nvSpPr>
        <p:spPr>
          <a:xfrm>
            <a:off x="543600" y="2736000"/>
            <a:ext cx="4301366" cy="2062103"/>
          </a:xfrm>
          <a:prstGeom prst="rect">
            <a:avLst/>
          </a:prstGeom>
          <a:noFill/>
        </p:spPr>
        <p:txBody>
          <a:bodyPr wrap="square" rtlCol="0">
            <a:spAutoFit/>
          </a:bodyPr>
          <a:lstStyle/>
          <a:p>
            <a:r>
              <a:rPr lang="pt-BR" sz="3200" dirty="0">
                <a:solidFill>
                  <a:schemeClr val="bg1"/>
                </a:solidFill>
              </a:rPr>
              <a:t>Possibilita a contabilização</a:t>
            </a:r>
            <a:br>
              <a:rPr lang="pt-BR" sz="3200" dirty="0">
                <a:solidFill>
                  <a:schemeClr val="bg1"/>
                </a:solidFill>
              </a:rPr>
            </a:br>
            <a:r>
              <a:rPr lang="pt-BR" sz="3200" dirty="0">
                <a:solidFill>
                  <a:schemeClr val="bg1"/>
                </a:solidFill>
              </a:rPr>
              <a:t>e o gerenciamento dos prazos. </a:t>
            </a:r>
          </a:p>
        </p:txBody>
      </p:sp>
      <p:sp>
        <p:nvSpPr>
          <p:cNvPr id="11" name="Elipse 10"/>
          <p:cNvSpPr/>
          <p:nvPr/>
        </p:nvSpPr>
        <p:spPr>
          <a:xfrm>
            <a:off x="4294603" y="4537272"/>
            <a:ext cx="2229594" cy="2229595"/>
          </a:xfrm>
          <a:prstGeom prst="ellipse">
            <a:avLst/>
          </a:prstGeom>
          <a:solidFill>
            <a:srgbClr val="000000">
              <a:alpha val="0"/>
            </a:srgbClr>
          </a:solidFill>
          <a:ln w="263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sp>
        <p:nvSpPr>
          <p:cNvPr id="12" name="CaixaDeTexto 11"/>
          <p:cNvSpPr txBox="1"/>
          <p:nvPr/>
        </p:nvSpPr>
        <p:spPr>
          <a:xfrm>
            <a:off x="4867851" y="4308625"/>
            <a:ext cx="723833" cy="2646878"/>
          </a:xfrm>
          <a:prstGeom prst="rect">
            <a:avLst/>
          </a:prstGeom>
          <a:noFill/>
        </p:spPr>
        <p:txBody>
          <a:bodyPr wrap="square" rtlCol="0">
            <a:spAutoFit/>
          </a:bodyPr>
          <a:lstStyle/>
          <a:p>
            <a:r>
              <a:rPr lang="pt-BR" sz="16600" b="1" dirty="0">
                <a:solidFill>
                  <a:schemeClr val="bg1"/>
                </a:solidFill>
              </a:rPr>
              <a:t>!</a:t>
            </a:r>
          </a:p>
        </p:txBody>
      </p:sp>
    </p:spTree>
    <p:custDataLst>
      <p:tags r:id="rId1"/>
    </p:custDataLst>
    <p:extLst>
      <p:ext uri="{BB962C8B-B14F-4D97-AF65-F5344CB8AC3E}">
        <p14:creationId xmlns:p14="http://schemas.microsoft.com/office/powerpoint/2010/main" val="72916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35"/>
          <p:cNvGrpSpPr/>
          <p:nvPr/>
        </p:nvGrpSpPr>
        <p:grpSpPr>
          <a:xfrm>
            <a:off x="367553" y="1608361"/>
            <a:ext cx="5549153" cy="4903004"/>
            <a:chOff x="2194272" y="1423409"/>
            <a:chExt cx="8321069" cy="4819382"/>
          </a:xfrm>
        </p:grpSpPr>
        <p:sp>
          <p:nvSpPr>
            <p:cNvPr id="13" name="Rectangle 30"/>
            <p:cNvSpPr/>
            <p:nvPr/>
          </p:nvSpPr>
          <p:spPr>
            <a:xfrm>
              <a:off x="2195735" y="1423409"/>
              <a:ext cx="8319606" cy="8492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800" dirty="0">
                <a:solidFill>
                  <a:schemeClr val="bg1"/>
                </a:solidFill>
              </a:endParaRPr>
            </a:p>
          </p:txBody>
        </p:sp>
        <p:sp>
          <p:nvSpPr>
            <p:cNvPr id="14" name="Rectangle 26"/>
            <p:cNvSpPr/>
            <p:nvPr/>
          </p:nvSpPr>
          <p:spPr>
            <a:xfrm>
              <a:off x="2194272" y="2298125"/>
              <a:ext cx="8321069" cy="3944666"/>
            </a:xfrm>
            <a:prstGeom prst="rect">
              <a:avLst/>
            </a:prstGeom>
            <a:solidFill>
              <a:srgbClr val="DC0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ctangle 20"/>
            <p:cNvSpPr/>
            <p:nvPr/>
          </p:nvSpPr>
          <p:spPr>
            <a:xfrm>
              <a:off x="2512241" y="1544578"/>
              <a:ext cx="7692926" cy="635308"/>
            </a:xfrm>
            <a:prstGeom prst="rect">
              <a:avLst/>
            </a:prstGeom>
          </p:spPr>
          <p:txBody>
            <a:bodyPr wrap="square">
              <a:spAutoFit/>
            </a:bodyPr>
            <a:lstStyle/>
            <a:p>
              <a:r>
                <a:rPr lang="pt-BR" sz="3600" b="1" dirty="0">
                  <a:solidFill>
                    <a:schemeClr val="bg1"/>
                  </a:solidFill>
                  <a:latin typeface="Calibri" panose="020F0502020204030204" pitchFamily="34" charset="0"/>
                </a:rPr>
                <a:t>NÃO RECOMENDADO</a:t>
              </a:r>
            </a:p>
          </p:txBody>
        </p:sp>
      </p:grpSp>
      <p:sp>
        <p:nvSpPr>
          <p:cNvPr id="16" name="Elipse 15"/>
          <p:cNvSpPr/>
          <p:nvPr/>
        </p:nvSpPr>
        <p:spPr>
          <a:xfrm>
            <a:off x="4326780" y="4490468"/>
            <a:ext cx="2229594" cy="2229595"/>
          </a:xfrm>
          <a:prstGeom prst="ellipse">
            <a:avLst/>
          </a:prstGeom>
          <a:solidFill>
            <a:srgbClr val="000000">
              <a:alpha val="0"/>
            </a:srgbClr>
          </a:solidFill>
          <a:ln w="263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grpSp>
        <p:nvGrpSpPr>
          <p:cNvPr id="17" name="Grupo 16"/>
          <p:cNvGrpSpPr/>
          <p:nvPr/>
        </p:nvGrpSpPr>
        <p:grpSpPr>
          <a:xfrm>
            <a:off x="4966634" y="5197641"/>
            <a:ext cx="743223" cy="702645"/>
            <a:chOff x="4109988" y="4793380"/>
            <a:chExt cx="1973179" cy="1443790"/>
          </a:xfrm>
        </p:grpSpPr>
        <p:cxnSp>
          <p:nvCxnSpPr>
            <p:cNvPr id="18" name="Conector reto 17"/>
            <p:cNvCxnSpPr/>
            <p:nvPr/>
          </p:nvCxnSpPr>
          <p:spPr>
            <a:xfrm>
              <a:off x="4138864" y="4803005"/>
              <a:ext cx="1944303" cy="1395664"/>
            </a:xfrm>
            <a:prstGeom prst="line">
              <a:avLst/>
            </a:prstGeom>
            <a:ln w="285750" cap="sq">
              <a:solidFill>
                <a:schemeClr val="bg1"/>
              </a:solidFill>
            </a:ln>
          </p:spPr>
          <p:style>
            <a:lnRef idx="1">
              <a:schemeClr val="dk1"/>
            </a:lnRef>
            <a:fillRef idx="0">
              <a:schemeClr val="dk1"/>
            </a:fillRef>
            <a:effectRef idx="0">
              <a:schemeClr val="dk1"/>
            </a:effectRef>
            <a:fontRef idx="minor">
              <a:schemeClr val="tx1"/>
            </a:fontRef>
          </p:style>
        </p:cxnSp>
        <p:cxnSp>
          <p:nvCxnSpPr>
            <p:cNvPr id="19" name="Conector reto 18"/>
            <p:cNvCxnSpPr/>
            <p:nvPr/>
          </p:nvCxnSpPr>
          <p:spPr>
            <a:xfrm flipH="1">
              <a:off x="4109988" y="4793380"/>
              <a:ext cx="1828800" cy="1443790"/>
            </a:xfrm>
            <a:prstGeom prst="line">
              <a:avLst/>
            </a:prstGeom>
            <a:ln w="285750" cap="sq">
              <a:solidFill>
                <a:schemeClr val="bg1"/>
              </a:solidFill>
            </a:ln>
          </p:spPr>
          <p:style>
            <a:lnRef idx="1">
              <a:schemeClr val="dk1"/>
            </a:lnRef>
            <a:fillRef idx="0">
              <a:schemeClr val="dk1"/>
            </a:fillRef>
            <a:effectRef idx="0">
              <a:schemeClr val="dk1"/>
            </a:effectRef>
            <a:fontRef idx="minor">
              <a:schemeClr val="tx1"/>
            </a:fontRef>
          </p:style>
        </p:cxnSp>
      </p:grpSp>
      <p:sp>
        <p:nvSpPr>
          <p:cNvPr id="20" name="Triângulo isósceles 19"/>
          <p:cNvSpPr/>
          <p:nvPr/>
        </p:nvSpPr>
        <p:spPr>
          <a:xfrm rot="5400000">
            <a:off x="6188771" y="2030963"/>
            <a:ext cx="415162" cy="278403"/>
          </a:xfrm>
          <a:prstGeom prst="triangle">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0" name="TextBox 29"/>
          <p:cNvSpPr txBox="1"/>
          <p:nvPr/>
        </p:nvSpPr>
        <p:spPr>
          <a:xfrm>
            <a:off x="827584" y="980728"/>
            <a:ext cx="184731" cy="369332"/>
          </a:xfrm>
          <a:prstGeom prst="rect">
            <a:avLst/>
          </a:prstGeom>
          <a:noFill/>
        </p:spPr>
        <p:txBody>
          <a:bodyPr wrap="none" rtlCol="0">
            <a:spAutoFit/>
          </a:bodyPr>
          <a:lstStyle/>
          <a:p>
            <a:endParaRPr lang="pt-BR" dirty="0"/>
          </a:p>
        </p:txBody>
      </p:sp>
      <p:sp>
        <p:nvSpPr>
          <p:cNvPr id="9" name="TextBox 8"/>
          <p:cNvSpPr txBox="1"/>
          <p:nvPr/>
        </p:nvSpPr>
        <p:spPr>
          <a:xfrm>
            <a:off x="543600" y="2736000"/>
            <a:ext cx="3932706" cy="3046988"/>
          </a:xfrm>
          <a:prstGeom prst="rect">
            <a:avLst/>
          </a:prstGeom>
          <a:noFill/>
        </p:spPr>
        <p:txBody>
          <a:bodyPr wrap="square" rtlCol="0">
            <a:spAutoFit/>
          </a:bodyPr>
          <a:lstStyle/>
          <a:p>
            <a:r>
              <a:rPr lang="pt-BR" sz="3200" dirty="0">
                <a:solidFill>
                  <a:schemeClr val="bg1"/>
                </a:solidFill>
              </a:rPr>
              <a:t>Emitir fora do fluxo, encerrando sem decurso.</a:t>
            </a:r>
          </a:p>
          <a:p>
            <a:r>
              <a:rPr lang="pt-BR" sz="3200" dirty="0">
                <a:solidFill>
                  <a:schemeClr val="bg1"/>
                </a:solidFill>
              </a:rPr>
              <a:t>Movimentar manualmente para</a:t>
            </a:r>
            <a:br>
              <a:rPr lang="pt-BR" sz="3200" dirty="0">
                <a:solidFill>
                  <a:schemeClr val="bg1"/>
                </a:solidFill>
              </a:rPr>
            </a:br>
            <a:r>
              <a:rPr lang="pt-BR" sz="3200" dirty="0">
                <a:solidFill>
                  <a:schemeClr val="bg1"/>
                </a:solidFill>
              </a:rPr>
              <a:t>fila de decurso. </a:t>
            </a:r>
          </a:p>
        </p:txBody>
      </p:sp>
      <p:sp>
        <p:nvSpPr>
          <p:cNvPr id="36" name="Espaço Reservado para Conteúdo 4"/>
          <p:cNvSpPr txBox="1">
            <a:spLocks/>
          </p:cNvSpPr>
          <p:nvPr/>
        </p:nvSpPr>
        <p:spPr>
          <a:xfrm>
            <a:off x="322884" y="304800"/>
            <a:ext cx="7754316" cy="640080"/>
          </a:xfrm>
          <a:prstGeom prst="rect">
            <a:avLst/>
          </a:prstGeom>
        </p:spPr>
        <p:txBody>
          <a:bodyPr vert="horz" lIns="91440" tIns="45720" rIns="91440" bIns="45720" rtlCol="0">
            <a:noAutofit/>
          </a:bodyPr>
          <a:lstStyle/>
          <a:p>
            <a:pPr marL="228600" indent="-228600">
              <a:lnSpc>
                <a:spcPct val="90000"/>
              </a:lnSpc>
              <a:spcBef>
                <a:spcPts val="1000"/>
              </a:spcBef>
            </a:pPr>
            <a:r>
              <a:rPr lang="pt-BR" sz="2800" dirty="0">
                <a:solidFill>
                  <a:schemeClr val="bg1"/>
                </a:solidFill>
              </a:rPr>
              <a:t>Exemplo de Funcionalidades do Catálogo do SAJ</a:t>
            </a:r>
          </a:p>
        </p:txBody>
      </p:sp>
      <p:sp>
        <p:nvSpPr>
          <p:cNvPr id="37"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Controle de prazos automatizados</a:t>
            </a:r>
          </a:p>
        </p:txBody>
      </p:sp>
      <p:pic>
        <p:nvPicPr>
          <p:cNvPr id="11"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
        <p:nvSpPr>
          <p:cNvPr id="2" name="Retângulo 1"/>
          <p:cNvSpPr/>
          <p:nvPr/>
        </p:nvSpPr>
        <p:spPr>
          <a:xfrm>
            <a:off x="6512239" y="1973177"/>
            <a:ext cx="2071944" cy="1200329"/>
          </a:xfrm>
          <a:prstGeom prst="rect">
            <a:avLst/>
          </a:prstGeom>
        </p:spPr>
        <p:txBody>
          <a:bodyPr wrap="square">
            <a:spAutoFit/>
          </a:bodyPr>
          <a:lstStyle/>
          <a:p>
            <a:pPr algn="ctr"/>
            <a:r>
              <a:rPr lang="pt-BR" i="1" dirty="0"/>
              <a:t>Implica tempo de </a:t>
            </a:r>
          </a:p>
          <a:p>
            <a:pPr algn="ctr"/>
            <a:r>
              <a:rPr lang="pt-BR" sz="3000" b="1" i="1" dirty="0">
                <a:solidFill>
                  <a:srgbClr val="DC0814"/>
                </a:solidFill>
              </a:rPr>
              <a:t>1,5 minutos</a:t>
            </a:r>
            <a:r>
              <a:rPr lang="pt-BR" sz="2000" b="1" i="1" dirty="0">
                <a:solidFill>
                  <a:srgbClr val="DC0814"/>
                </a:solidFill>
              </a:rPr>
              <a:t/>
            </a:r>
            <a:br>
              <a:rPr lang="pt-BR" sz="2000" b="1" i="1" dirty="0">
                <a:solidFill>
                  <a:srgbClr val="DC0814"/>
                </a:solidFill>
              </a:rPr>
            </a:br>
            <a:r>
              <a:rPr lang="pt-BR" sz="2400" b="1" i="1" dirty="0">
                <a:solidFill>
                  <a:srgbClr val="DC0814"/>
                </a:solidFill>
              </a:rPr>
              <a:t>por processo</a:t>
            </a:r>
          </a:p>
        </p:txBody>
      </p:sp>
    </p:spTree>
    <p:custDataLst>
      <p:tags r:id="rId1"/>
    </p:custDataLst>
    <p:extLst>
      <p:ext uri="{BB962C8B-B14F-4D97-AF65-F5344CB8AC3E}">
        <p14:creationId xmlns:p14="http://schemas.microsoft.com/office/powerpoint/2010/main" val="301223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4854416"/>
            <a:ext cx="1662694" cy="527431"/>
          </a:xfrm>
          <a:prstGeom prst="rect">
            <a:avLst/>
          </a:prstGeom>
        </p:spPr>
      </p:pic>
      <p:sp>
        <p:nvSpPr>
          <p:cNvPr id="15" name="Retângulo 7"/>
          <p:cNvSpPr/>
          <p:nvPr/>
        </p:nvSpPr>
        <p:spPr>
          <a:xfrm rot="16200000">
            <a:off x="43143" y="2029482"/>
            <a:ext cx="4644000" cy="5006731"/>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16" name="Título 3"/>
          <p:cNvSpPr>
            <a:spLocks noGrp="1"/>
          </p:cNvSpPr>
          <p:nvPr>
            <p:ph type="title"/>
          </p:nvPr>
        </p:nvSpPr>
        <p:spPr>
          <a:xfrm>
            <a:off x="139822" y="1041592"/>
            <a:ext cx="5197251" cy="1295338"/>
          </a:xfrm>
        </p:spPr>
        <p:txBody>
          <a:bodyPr>
            <a:normAutofit/>
          </a:bodyPr>
          <a:lstStyle/>
          <a:p>
            <a:r>
              <a:rPr lang="pt-BR" sz="2600" b="1" dirty="0">
                <a:latin typeface="Calibri" panose="020F0502020204030204" pitchFamily="34" charset="0"/>
              </a:rPr>
              <a:t>CATÁLOGO DE FUNCIONALIDADES</a:t>
            </a:r>
          </a:p>
        </p:txBody>
      </p:sp>
      <p:sp>
        <p:nvSpPr>
          <p:cNvPr id="17" name="Espaço Reservado para Conteúdo 4"/>
          <p:cNvSpPr txBox="1">
            <a:spLocks/>
          </p:cNvSpPr>
          <p:nvPr/>
        </p:nvSpPr>
        <p:spPr>
          <a:xfrm>
            <a:off x="119313" y="2418381"/>
            <a:ext cx="4709861" cy="4351338"/>
          </a:xfrm>
          <a:prstGeom prst="rect">
            <a:avLst/>
          </a:prstGeom>
        </p:spPr>
        <p:txBody>
          <a:bodyPr vert="horz" lIns="91440" tIns="45720" rIns="91440" bIns="45720" rtlCol="0">
            <a:normAutofit/>
          </a:bodyPr>
          <a:lstStyle/>
          <a:p>
            <a:pPr marL="457200" indent="-457200">
              <a:buFont typeface="Arial" pitchFamily="34" charset="0"/>
              <a:buChar char="•"/>
            </a:pPr>
            <a:endParaRPr lang="pt-BR" sz="2400" dirty="0">
              <a:solidFill>
                <a:schemeClr val="bg1"/>
              </a:solidFill>
              <a:latin typeface="Calibri" panose="020F0502020204030204" pitchFamily="34" charset="0"/>
              <a:cs typeface="Arial" panose="020B0604020202020204" pitchFamily="34" charset="0"/>
            </a:endParaRPr>
          </a:p>
          <a:p>
            <a:pPr marL="457200" indent="-457200">
              <a:buFont typeface="Arial" pitchFamily="34" charset="0"/>
              <a:buChar char="•"/>
            </a:pPr>
            <a:endParaRPr lang="pt-BR" sz="2400" dirty="0">
              <a:solidFill>
                <a:schemeClr val="bg1"/>
              </a:solidFill>
              <a:latin typeface="Calibri" panose="020F0502020204030204" pitchFamily="34" charset="0"/>
              <a:cs typeface="Arial" panose="020B0604020202020204" pitchFamily="34" charset="0"/>
            </a:endParaRPr>
          </a:p>
          <a:p>
            <a:pPr marL="180000" indent="-180000">
              <a:buFont typeface="Arial" pitchFamily="34" charset="0"/>
              <a:buChar char="•"/>
            </a:pPr>
            <a:r>
              <a:rPr lang="pt-BR" sz="2400" dirty="0">
                <a:solidFill>
                  <a:schemeClr val="bg1"/>
                </a:solidFill>
                <a:latin typeface="Calibri" panose="020F0502020204030204" pitchFamily="34" charset="0"/>
                <a:cs typeface="Arial" panose="020B0604020202020204" pitchFamily="34" charset="0"/>
              </a:rPr>
              <a:t>Maior impacto na produtividade da vara (boa produtividade e taxa de congestionamento), observada por meio de diagnóstico </a:t>
            </a:r>
            <a:r>
              <a:rPr lang="pt-BR" sz="2400" i="1" dirty="0">
                <a:solidFill>
                  <a:schemeClr val="bg1"/>
                </a:solidFill>
                <a:latin typeface="Calibri" panose="020F0502020204030204" pitchFamily="34" charset="0"/>
                <a:cs typeface="Arial" panose="020B0604020202020204" pitchFamily="34" charset="0"/>
              </a:rPr>
              <a:t>in</a:t>
            </a:r>
            <a:r>
              <a:rPr lang="pt-BR" sz="2400" i="1" dirty="0">
                <a:solidFill>
                  <a:schemeClr val="bg1"/>
                </a:solidFill>
                <a:cs typeface="Arial" panose="020B0604020202020204" pitchFamily="34" charset="0"/>
              </a:rPr>
              <a:t> loco</a:t>
            </a:r>
            <a:r>
              <a:rPr lang="pt-BR" sz="2400" dirty="0">
                <a:solidFill>
                  <a:schemeClr val="bg1"/>
                </a:solidFill>
                <a:cs typeface="Arial" panose="020B0604020202020204" pitchFamily="34" charset="0"/>
              </a:rPr>
              <a:t>, projetos piloto e extrações de dados das bases estatísticas do sistema.</a:t>
            </a:r>
          </a:p>
        </p:txBody>
      </p:sp>
      <p:sp>
        <p:nvSpPr>
          <p:cNvPr id="18" name="Retângulo 9"/>
          <p:cNvSpPr/>
          <p:nvPr/>
        </p:nvSpPr>
        <p:spPr>
          <a:xfrm flipV="1">
            <a:off x="0" y="1896428"/>
            <a:ext cx="4860000" cy="180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dirty="0"/>
          </a:p>
        </p:txBody>
      </p:sp>
      <p:grpSp>
        <p:nvGrpSpPr>
          <p:cNvPr id="19" name="Grupo 17"/>
          <p:cNvGrpSpPr/>
          <p:nvPr/>
        </p:nvGrpSpPr>
        <p:grpSpPr>
          <a:xfrm>
            <a:off x="6148166" y="-124151"/>
            <a:ext cx="6338124" cy="7325840"/>
            <a:chOff x="4560715" y="2553886"/>
            <a:chExt cx="5508192" cy="6350971"/>
          </a:xfrm>
        </p:grpSpPr>
        <p:sp>
          <p:nvSpPr>
            <p:cNvPr id="20" name="Retângulo 7"/>
            <p:cNvSpPr/>
            <p:nvPr/>
          </p:nvSpPr>
          <p:spPr>
            <a:xfrm>
              <a:off x="4560715" y="2553886"/>
              <a:ext cx="2155041" cy="4100891"/>
            </a:xfrm>
            <a:custGeom>
              <a:avLst/>
              <a:gdLst>
                <a:gd name="connsiteX0" fmla="*/ 0 w 1037230"/>
                <a:gd name="connsiteY0" fmla="*/ 0 h 1985749"/>
                <a:gd name="connsiteX1" fmla="*/ 1037230 w 1037230"/>
                <a:gd name="connsiteY1" fmla="*/ 0 h 1985749"/>
                <a:gd name="connsiteX2" fmla="*/ 1037230 w 1037230"/>
                <a:gd name="connsiteY2" fmla="*/ 1985749 h 1985749"/>
                <a:gd name="connsiteX3" fmla="*/ 0 w 1037230"/>
                <a:gd name="connsiteY3" fmla="*/ 1985749 h 1985749"/>
                <a:gd name="connsiteX4" fmla="*/ 0 w 1037230"/>
                <a:gd name="connsiteY4" fmla="*/ 0 h 1985749"/>
                <a:gd name="connsiteX0" fmla="*/ 1187355 w 2224585"/>
                <a:gd name="connsiteY0" fmla="*/ 0 h 2122227"/>
                <a:gd name="connsiteX1" fmla="*/ 2224585 w 2224585"/>
                <a:gd name="connsiteY1" fmla="*/ 0 h 2122227"/>
                <a:gd name="connsiteX2" fmla="*/ 2224585 w 2224585"/>
                <a:gd name="connsiteY2" fmla="*/ 1985749 h 2122227"/>
                <a:gd name="connsiteX3" fmla="*/ 0 w 2224585"/>
                <a:gd name="connsiteY3" fmla="*/ 2122227 h 2122227"/>
                <a:gd name="connsiteX4" fmla="*/ 1187355 w 2224585"/>
                <a:gd name="connsiteY4" fmla="*/ 0 h 2122227"/>
                <a:gd name="connsiteX0" fmla="*/ 1037230 w 2224585"/>
                <a:gd name="connsiteY0" fmla="*/ 0 h 2354239"/>
                <a:gd name="connsiteX1" fmla="*/ 2224585 w 2224585"/>
                <a:gd name="connsiteY1" fmla="*/ 232012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2224585"/>
                <a:gd name="connsiteY0" fmla="*/ 0 h 2354239"/>
                <a:gd name="connsiteX1" fmla="*/ 1364776 w 2224585"/>
                <a:gd name="connsiteY1" fmla="*/ 177421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1364776"/>
                <a:gd name="connsiteY0" fmla="*/ 0 h 2354239"/>
                <a:gd name="connsiteX1" fmla="*/ 1364776 w 1364776"/>
                <a:gd name="connsiteY1" fmla="*/ 177421 h 2354239"/>
                <a:gd name="connsiteX2" fmla="*/ 723332 w 1364776"/>
                <a:gd name="connsiteY2" fmla="*/ 1098644 h 2354239"/>
                <a:gd name="connsiteX3" fmla="*/ 0 w 1364776"/>
                <a:gd name="connsiteY3" fmla="*/ 2354239 h 2354239"/>
                <a:gd name="connsiteX4" fmla="*/ 1037230 w 1364776"/>
                <a:gd name="connsiteY4" fmla="*/ 0 h 2354239"/>
                <a:gd name="connsiteX0" fmla="*/ 1037230 w 1282889"/>
                <a:gd name="connsiteY0" fmla="*/ 0 h 2354239"/>
                <a:gd name="connsiteX1" fmla="*/ 1282889 w 1282889"/>
                <a:gd name="connsiteY1" fmla="*/ 150125 h 2354239"/>
                <a:gd name="connsiteX2" fmla="*/ 723332 w 1282889"/>
                <a:gd name="connsiteY2" fmla="*/ 1098644 h 2354239"/>
                <a:gd name="connsiteX3" fmla="*/ 0 w 1282889"/>
                <a:gd name="connsiteY3" fmla="*/ 2354239 h 2354239"/>
                <a:gd name="connsiteX4" fmla="*/ 1037230 w 1282889"/>
                <a:gd name="connsiteY4" fmla="*/ 0 h 2354239"/>
                <a:gd name="connsiteX0" fmla="*/ 1037230 w 1282889"/>
                <a:gd name="connsiteY0" fmla="*/ 0 h 2354239"/>
                <a:gd name="connsiteX1" fmla="*/ 1282889 w 1282889"/>
                <a:gd name="connsiteY1" fmla="*/ 150125 h 2354239"/>
                <a:gd name="connsiteX2" fmla="*/ 0 w 1282889"/>
                <a:gd name="connsiteY2" fmla="*/ 2354239 h 2354239"/>
                <a:gd name="connsiteX3" fmla="*/ 1037230 w 1282889"/>
                <a:gd name="connsiteY3" fmla="*/ 0 h 2354239"/>
                <a:gd name="connsiteX0" fmla="*/ 1064525 w 1310184"/>
                <a:gd name="connsiteY0" fmla="*/ 0 h 1908412"/>
                <a:gd name="connsiteX1" fmla="*/ 1310184 w 1310184"/>
                <a:gd name="connsiteY1" fmla="*/ 150125 h 1908412"/>
                <a:gd name="connsiteX2" fmla="*/ 0 w 1310184"/>
                <a:gd name="connsiteY2" fmla="*/ 1908412 h 1908412"/>
                <a:gd name="connsiteX3" fmla="*/ 1064525 w 1310184"/>
                <a:gd name="connsiteY3" fmla="*/ 0 h 1908412"/>
                <a:gd name="connsiteX0" fmla="*/ 905301 w 1150960"/>
                <a:gd name="connsiteY0" fmla="*/ 0 h 2135874"/>
                <a:gd name="connsiteX1" fmla="*/ 1150960 w 1150960"/>
                <a:gd name="connsiteY1" fmla="*/ 150125 h 2135874"/>
                <a:gd name="connsiteX2" fmla="*/ 0 w 1150960"/>
                <a:gd name="connsiteY2" fmla="*/ 2135874 h 2135874"/>
                <a:gd name="connsiteX3" fmla="*/ 905301 w 1150960"/>
                <a:gd name="connsiteY3" fmla="*/ 0 h 2135874"/>
                <a:gd name="connsiteX0" fmla="*/ 1000836 w 1246495"/>
                <a:gd name="connsiteY0" fmla="*/ 0 h 2363336"/>
                <a:gd name="connsiteX1" fmla="*/ 1246495 w 1246495"/>
                <a:gd name="connsiteY1" fmla="*/ 150125 h 2363336"/>
                <a:gd name="connsiteX2" fmla="*/ 0 w 1246495"/>
                <a:gd name="connsiteY2" fmla="*/ 2363336 h 2363336"/>
                <a:gd name="connsiteX3" fmla="*/ 1000836 w 1246495"/>
                <a:gd name="connsiteY3" fmla="*/ 0 h 2363336"/>
                <a:gd name="connsiteX0" fmla="*/ 1000836 w 1241946"/>
                <a:gd name="connsiteY0" fmla="*/ 0 h 2363336"/>
                <a:gd name="connsiteX1" fmla="*/ 1241946 w 1241946"/>
                <a:gd name="connsiteY1" fmla="*/ 113731 h 2363336"/>
                <a:gd name="connsiteX2" fmla="*/ 0 w 1241946"/>
                <a:gd name="connsiteY2" fmla="*/ 2363336 h 2363336"/>
                <a:gd name="connsiteX3" fmla="*/ 1000836 w 1241946"/>
                <a:gd name="connsiteY3" fmla="*/ 0 h 2363336"/>
              </a:gdLst>
              <a:ahLst/>
              <a:cxnLst>
                <a:cxn ang="0">
                  <a:pos x="connsiteX0" y="connsiteY0"/>
                </a:cxn>
                <a:cxn ang="0">
                  <a:pos x="connsiteX1" y="connsiteY1"/>
                </a:cxn>
                <a:cxn ang="0">
                  <a:pos x="connsiteX2" y="connsiteY2"/>
                </a:cxn>
                <a:cxn ang="0">
                  <a:pos x="connsiteX3" y="connsiteY3"/>
                </a:cxn>
              </a:cxnLst>
              <a:rect l="l" t="t" r="r" b="b"/>
              <a:pathLst>
                <a:path w="1241946" h="2363336">
                  <a:moveTo>
                    <a:pt x="1000836" y="0"/>
                  </a:moveTo>
                  <a:lnTo>
                    <a:pt x="1241946" y="113731"/>
                  </a:lnTo>
                  <a:lnTo>
                    <a:pt x="0" y="2363336"/>
                  </a:lnTo>
                  <a:lnTo>
                    <a:pt x="100083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21" name="Retângulo 7"/>
            <p:cNvSpPr/>
            <p:nvPr/>
          </p:nvSpPr>
          <p:spPr>
            <a:xfrm rot="535073">
              <a:off x="5037820" y="2766425"/>
              <a:ext cx="2077770" cy="3863677"/>
            </a:xfrm>
            <a:custGeom>
              <a:avLst/>
              <a:gdLst>
                <a:gd name="connsiteX0" fmla="*/ 0 w 1037230"/>
                <a:gd name="connsiteY0" fmla="*/ 0 h 1985749"/>
                <a:gd name="connsiteX1" fmla="*/ 1037230 w 1037230"/>
                <a:gd name="connsiteY1" fmla="*/ 0 h 1985749"/>
                <a:gd name="connsiteX2" fmla="*/ 1037230 w 1037230"/>
                <a:gd name="connsiteY2" fmla="*/ 1985749 h 1985749"/>
                <a:gd name="connsiteX3" fmla="*/ 0 w 1037230"/>
                <a:gd name="connsiteY3" fmla="*/ 1985749 h 1985749"/>
                <a:gd name="connsiteX4" fmla="*/ 0 w 1037230"/>
                <a:gd name="connsiteY4" fmla="*/ 0 h 1985749"/>
                <a:gd name="connsiteX0" fmla="*/ 1187355 w 2224585"/>
                <a:gd name="connsiteY0" fmla="*/ 0 h 2122227"/>
                <a:gd name="connsiteX1" fmla="*/ 2224585 w 2224585"/>
                <a:gd name="connsiteY1" fmla="*/ 0 h 2122227"/>
                <a:gd name="connsiteX2" fmla="*/ 2224585 w 2224585"/>
                <a:gd name="connsiteY2" fmla="*/ 1985749 h 2122227"/>
                <a:gd name="connsiteX3" fmla="*/ 0 w 2224585"/>
                <a:gd name="connsiteY3" fmla="*/ 2122227 h 2122227"/>
                <a:gd name="connsiteX4" fmla="*/ 1187355 w 2224585"/>
                <a:gd name="connsiteY4" fmla="*/ 0 h 2122227"/>
                <a:gd name="connsiteX0" fmla="*/ 1037230 w 2224585"/>
                <a:gd name="connsiteY0" fmla="*/ 0 h 2354239"/>
                <a:gd name="connsiteX1" fmla="*/ 2224585 w 2224585"/>
                <a:gd name="connsiteY1" fmla="*/ 232012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2224585"/>
                <a:gd name="connsiteY0" fmla="*/ 0 h 2354239"/>
                <a:gd name="connsiteX1" fmla="*/ 1364776 w 2224585"/>
                <a:gd name="connsiteY1" fmla="*/ 177421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1364776"/>
                <a:gd name="connsiteY0" fmla="*/ 0 h 2354239"/>
                <a:gd name="connsiteX1" fmla="*/ 1364776 w 1364776"/>
                <a:gd name="connsiteY1" fmla="*/ 177421 h 2354239"/>
                <a:gd name="connsiteX2" fmla="*/ 723332 w 1364776"/>
                <a:gd name="connsiteY2" fmla="*/ 1098644 h 2354239"/>
                <a:gd name="connsiteX3" fmla="*/ 0 w 1364776"/>
                <a:gd name="connsiteY3" fmla="*/ 2354239 h 2354239"/>
                <a:gd name="connsiteX4" fmla="*/ 1037230 w 1364776"/>
                <a:gd name="connsiteY4" fmla="*/ 0 h 2354239"/>
                <a:gd name="connsiteX0" fmla="*/ 1037230 w 1282889"/>
                <a:gd name="connsiteY0" fmla="*/ 0 h 2354239"/>
                <a:gd name="connsiteX1" fmla="*/ 1282889 w 1282889"/>
                <a:gd name="connsiteY1" fmla="*/ 150125 h 2354239"/>
                <a:gd name="connsiteX2" fmla="*/ 723332 w 1282889"/>
                <a:gd name="connsiteY2" fmla="*/ 1098644 h 2354239"/>
                <a:gd name="connsiteX3" fmla="*/ 0 w 1282889"/>
                <a:gd name="connsiteY3" fmla="*/ 2354239 h 2354239"/>
                <a:gd name="connsiteX4" fmla="*/ 1037230 w 1282889"/>
                <a:gd name="connsiteY4" fmla="*/ 0 h 2354239"/>
                <a:gd name="connsiteX0" fmla="*/ 1037230 w 1282889"/>
                <a:gd name="connsiteY0" fmla="*/ 0 h 2354239"/>
                <a:gd name="connsiteX1" fmla="*/ 1282889 w 1282889"/>
                <a:gd name="connsiteY1" fmla="*/ 150125 h 2354239"/>
                <a:gd name="connsiteX2" fmla="*/ 0 w 1282889"/>
                <a:gd name="connsiteY2" fmla="*/ 2354239 h 2354239"/>
                <a:gd name="connsiteX3" fmla="*/ 1037230 w 1282889"/>
                <a:gd name="connsiteY3" fmla="*/ 0 h 2354239"/>
                <a:gd name="connsiteX0" fmla="*/ 928316 w 1173975"/>
                <a:gd name="connsiteY0" fmla="*/ 0 h 2226630"/>
                <a:gd name="connsiteX1" fmla="*/ 1173975 w 1173975"/>
                <a:gd name="connsiteY1" fmla="*/ 150125 h 2226630"/>
                <a:gd name="connsiteX2" fmla="*/ 0 w 1173975"/>
                <a:gd name="connsiteY2" fmla="*/ 2226630 h 2226630"/>
                <a:gd name="connsiteX3" fmla="*/ 928316 w 1173975"/>
                <a:gd name="connsiteY3" fmla="*/ 0 h 2226630"/>
                <a:gd name="connsiteX0" fmla="*/ 928316 w 1197415"/>
                <a:gd name="connsiteY0" fmla="*/ 0 h 2226630"/>
                <a:gd name="connsiteX1" fmla="*/ 1197415 w 1197415"/>
                <a:gd name="connsiteY1" fmla="*/ 123422 h 2226630"/>
                <a:gd name="connsiteX2" fmla="*/ 0 w 1197415"/>
                <a:gd name="connsiteY2" fmla="*/ 2226630 h 2226630"/>
                <a:gd name="connsiteX3" fmla="*/ 928316 w 1197415"/>
                <a:gd name="connsiteY3" fmla="*/ 0 h 2226630"/>
              </a:gdLst>
              <a:ahLst/>
              <a:cxnLst>
                <a:cxn ang="0">
                  <a:pos x="connsiteX0" y="connsiteY0"/>
                </a:cxn>
                <a:cxn ang="0">
                  <a:pos x="connsiteX1" y="connsiteY1"/>
                </a:cxn>
                <a:cxn ang="0">
                  <a:pos x="connsiteX2" y="connsiteY2"/>
                </a:cxn>
                <a:cxn ang="0">
                  <a:pos x="connsiteX3" y="connsiteY3"/>
                </a:cxn>
              </a:cxnLst>
              <a:rect l="l" t="t" r="r" b="b"/>
              <a:pathLst>
                <a:path w="1197415" h="2226630">
                  <a:moveTo>
                    <a:pt x="928316" y="0"/>
                  </a:moveTo>
                  <a:lnTo>
                    <a:pt x="1197415" y="123422"/>
                  </a:lnTo>
                  <a:lnTo>
                    <a:pt x="0" y="2226630"/>
                  </a:lnTo>
                  <a:lnTo>
                    <a:pt x="92831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22" name="Retângulo 20"/>
            <p:cNvSpPr/>
            <p:nvPr/>
          </p:nvSpPr>
          <p:spPr>
            <a:xfrm rot="18697769">
              <a:off x="5513697" y="4349647"/>
              <a:ext cx="4554266" cy="4556154"/>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grpSp>
    </p:spTree>
    <p:custDataLst>
      <p:tags r:id="rId1"/>
    </p:custDataLst>
    <p:extLst>
      <p:ext uri="{BB962C8B-B14F-4D97-AF65-F5344CB8AC3E}">
        <p14:creationId xmlns:p14="http://schemas.microsoft.com/office/powerpoint/2010/main" val="357244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1+#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17">
                                            <p:txEl>
                                              <p:pRg st="2" end="2"/>
                                            </p:txEl>
                                          </p:spTgt>
                                        </p:tgtEl>
                                        <p:attrNameLst>
                                          <p:attrName>style.visibility</p:attrName>
                                        </p:attrNameLst>
                                      </p:cBhvr>
                                      <p:to>
                                        <p:strVal val="visible"/>
                                      </p:to>
                                    </p:set>
                                    <p:animEffect transition="in" filter="fade">
                                      <p:cBhvr>
                                        <p:cTn id="18" dur="10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build="p"/>
      <p:bldP spid="1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35"/>
          <p:cNvGrpSpPr/>
          <p:nvPr/>
        </p:nvGrpSpPr>
        <p:grpSpPr>
          <a:xfrm>
            <a:off x="367553" y="1608361"/>
            <a:ext cx="5549153" cy="4903004"/>
            <a:chOff x="2194272" y="1423409"/>
            <a:chExt cx="8321069" cy="4819382"/>
          </a:xfrm>
        </p:grpSpPr>
        <p:sp>
          <p:nvSpPr>
            <p:cNvPr id="13" name="Rectangle 30"/>
            <p:cNvSpPr/>
            <p:nvPr/>
          </p:nvSpPr>
          <p:spPr>
            <a:xfrm>
              <a:off x="2195735" y="1423409"/>
              <a:ext cx="8319606" cy="8492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800" dirty="0">
                <a:solidFill>
                  <a:schemeClr val="bg1"/>
                </a:solidFill>
              </a:endParaRPr>
            </a:p>
          </p:txBody>
        </p:sp>
        <p:sp>
          <p:nvSpPr>
            <p:cNvPr id="14" name="Rectangle 26"/>
            <p:cNvSpPr/>
            <p:nvPr/>
          </p:nvSpPr>
          <p:spPr>
            <a:xfrm>
              <a:off x="2194272" y="2298125"/>
              <a:ext cx="8321069" cy="3944666"/>
            </a:xfrm>
            <a:prstGeom prst="rect">
              <a:avLst/>
            </a:prstGeom>
            <a:solidFill>
              <a:srgbClr val="DC0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ctangle 20"/>
            <p:cNvSpPr/>
            <p:nvPr/>
          </p:nvSpPr>
          <p:spPr>
            <a:xfrm>
              <a:off x="2512241" y="1544578"/>
              <a:ext cx="7060963" cy="635308"/>
            </a:xfrm>
            <a:prstGeom prst="rect">
              <a:avLst/>
            </a:prstGeom>
          </p:spPr>
          <p:txBody>
            <a:bodyPr wrap="square">
              <a:spAutoFit/>
            </a:bodyPr>
            <a:lstStyle/>
            <a:p>
              <a:r>
                <a:rPr lang="pt-BR" sz="3600" b="1" dirty="0">
                  <a:solidFill>
                    <a:schemeClr val="bg1"/>
                  </a:solidFill>
                  <a:latin typeface="Calibri" panose="020F0502020204030204" pitchFamily="34" charset="0"/>
                </a:rPr>
                <a:t>RECOMENDADO</a:t>
              </a:r>
            </a:p>
          </p:txBody>
        </p:sp>
      </p:grpSp>
      <p:sp>
        <p:nvSpPr>
          <p:cNvPr id="16" name="Elipse 15"/>
          <p:cNvSpPr/>
          <p:nvPr/>
        </p:nvSpPr>
        <p:spPr>
          <a:xfrm>
            <a:off x="4326780" y="4500093"/>
            <a:ext cx="2229594" cy="2229595"/>
          </a:xfrm>
          <a:prstGeom prst="ellipse">
            <a:avLst/>
          </a:prstGeom>
          <a:solidFill>
            <a:srgbClr val="000000">
              <a:alpha val="0"/>
            </a:srgbClr>
          </a:solidFill>
          <a:ln w="263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grpSp>
        <p:nvGrpSpPr>
          <p:cNvPr id="17" name="Grupo 16"/>
          <p:cNvGrpSpPr/>
          <p:nvPr/>
        </p:nvGrpSpPr>
        <p:grpSpPr>
          <a:xfrm rot="20480407">
            <a:off x="4841269" y="5186559"/>
            <a:ext cx="1804229" cy="539015"/>
            <a:chOff x="6218427" y="2653494"/>
            <a:chExt cx="1804229" cy="539015"/>
          </a:xfrm>
        </p:grpSpPr>
        <p:sp>
          <p:nvSpPr>
            <p:cNvPr id="18" name="Retângulo 17"/>
            <p:cNvSpPr/>
            <p:nvPr/>
          </p:nvSpPr>
          <p:spPr>
            <a:xfrm rot="19842922">
              <a:off x="6218427" y="2653494"/>
              <a:ext cx="298383" cy="539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Retângulo 18"/>
            <p:cNvSpPr/>
            <p:nvPr/>
          </p:nvSpPr>
          <p:spPr>
            <a:xfrm rot="3533538">
              <a:off x="6987940" y="1992666"/>
              <a:ext cx="336884" cy="1732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0" name="Triângulo isósceles 19"/>
          <p:cNvSpPr/>
          <p:nvPr/>
        </p:nvSpPr>
        <p:spPr>
          <a:xfrm rot="5400000">
            <a:off x="6188771" y="2030963"/>
            <a:ext cx="415162" cy="278403"/>
          </a:xfrm>
          <a:prstGeom prst="triangle">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0" name="TextBox 29"/>
          <p:cNvSpPr txBox="1"/>
          <p:nvPr/>
        </p:nvSpPr>
        <p:spPr>
          <a:xfrm>
            <a:off x="827584" y="980728"/>
            <a:ext cx="184731" cy="369332"/>
          </a:xfrm>
          <a:prstGeom prst="rect">
            <a:avLst/>
          </a:prstGeom>
          <a:noFill/>
        </p:spPr>
        <p:txBody>
          <a:bodyPr wrap="none" rtlCol="0">
            <a:spAutoFit/>
          </a:bodyPr>
          <a:lstStyle/>
          <a:p>
            <a:endParaRPr lang="pt-BR" dirty="0"/>
          </a:p>
        </p:txBody>
      </p:sp>
      <p:sp>
        <p:nvSpPr>
          <p:cNvPr id="9" name="TextBox 8"/>
          <p:cNvSpPr txBox="1"/>
          <p:nvPr/>
        </p:nvSpPr>
        <p:spPr>
          <a:xfrm>
            <a:off x="543600" y="2736000"/>
            <a:ext cx="4186394" cy="2554545"/>
          </a:xfrm>
          <a:prstGeom prst="rect">
            <a:avLst/>
          </a:prstGeom>
          <a:noFill/>
        </p:spPr>
        <p:txBody>
          <a:bodyPr wrap="square" rtlCol="0">
            <a:spAutoFit/>
          </a:bodyPr>
          <a:lstStyle/>
          <a:p>
            <a:r>
              <a:rPr lang="pt-BR" sz="3200" dirty="0">
                <a:solidFill>
                  <a:schemeClr val="bg1"/>
                </a:solidFill>
              </a:rPr>
              <a:t>Configurar corretamente permite movimentação automática para a fila decurso de prazo. </a:t>
            </a:r>
          </a:p>
        </p:txBody>
      </p:sp>
      <p:sp>
        <p:nvSpPr>
          <p:cNvPr id="36" name="Espaço Reservado para Conteúdo 4"/>
          <p:cNvSpPr txBox="1">
            <a:spLocks/>
          </p:cNvSpPr>
          <p:nvPr/>
        </p:nvSpPr>
        <p:spPr>
          <a:xfrm>
            <a:off x="322884" y="304800"/>
            <a:ext cx="7754316" cy="640080"/>
          </a:xfrm>
          <a:prstGeom prst="rect">
            <a:avLst/>
          </a:prstGeom>
        </p:spPr>
        <p:txBody>
          <a:bodyPr vert="horz" lIns="91440" tIns="45720" rIns="91440" bIns="45720" rtlCol="0">
            <a:noAutofit/>
          </a:bodyPr>
          <a:lstStyle/>
          <a:p>
            <a:pPr marL="228600" indent="-228600">
              <a:lnSpc>
                <a:spcPct val="90000"/>
              </a:lnSpc>
              <a:spcBef>
                <a:spcPts val="1000"/>
              </a:spcBef>
            </a:pPr>
            <a:r>
              <a:rPr lang="pt-BR" sz="2800" dirty="0">
                <a:solidFill>
                  <a:schemeClr val="bg1"/>
                </a:solidFill>
              </a:rPr>
              <a:t>Exemplo de Funcionalidades do Catálogo do SAJ</a:t>
            </a:r>
          </a:p>
        </p:txBody>
      </p:sp>
      <p:sp>
        <p:nvSpPr>
          <p:cNvPr id="37"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Controle de prazos automatizados</a:t>
            </a:r>
          </a:p>
        </p:txBody>
      </p:sp>
      <p:pic>
        <p:nvPicPr>
          <p:cNvPr id="11"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
        <p:nvSpPr>
          <p:cNvPr id="2" name="Retângulo 1"/>
          <p:cNvSpPr/>
          <p:nvPr/>
        </p:nvSpPr>
        <p:spPr>
          <a:xfrm>
            <a:off x="6646244" y="1893052"/>
            <a:ext cx="3171524" cy="646331"/>
          </a:xfrm>
          <a:prstGeom prst="rect">
            <a:avLst/>
          </a:prstGeom>
        </p:spPr>
        <p:txBody>
          <a:bodyPr wrap="square">
            <a:spAutoFit/>
          </a:bodyPr>
          <a:lstStyle/>
          <a:p>
            <a:r>
              <a:rPr lang="pt-BR" sz="3600" b="1" i="1" dirty="0"/>
              <a:t>100%</a:t>
            </a:r>
            <a:endParaRPr lang="pt-BR" sz="2400" b="1" i="1" dirty="0"/>
          </a:p>
        </p:txBody>
      </p:sp>
      <p:sp>
        <p:nvSpPr>
          <p:cNvPr id="4" name="Retângulo 3"/>
          <p:cNvSpPr/>
          <p:nvPr/>
        </p:nvSpPr>
        <p:spPr>
          <a:xfrm>
            <a:off x="6598118" y="2348432"/>
            <a:ext cx="2250914" cy="1046440"/>
          </a:xfrm>
          <a:prstGeom prst="rect">
            <a:avLst/>
          </a:prstGeom>
        </p:spPr>
        <p:txBody>
          <a:bodyPr wrap="square">
            <a:spAutoFit/>
          </a:bodyPr>
          <a:lstStyle/>
          <a:p>
            <a:r>
              <a:rPr lang="pt-BR" sz="2400" b="1" i="1" dirty="0"/>
              <a:t>automatizado </a:t>
            </a:r>
          </a:p>
          <a:p>
            <a:r>
              <a:rPr lang="pt-BR" i="1" dirty="0"/>
              <a:t>Gasto de </a:t>
            </a:r>
            <a:r>
              <a:rPr lang="pt-BR" sz="2000" b="1" i="1" dirty="0"/>
              <a:t>0 minutos</a:t>
            </a:r>
            <a:r>
              <a:rPr lang="pt-BR" b="1" i="1" dirty="0"/>
              <a:t> </a:t>
            </a:r>
            <a:r>
              <a:rPr lang="pt-BR" i="1" dirty="0"/>
              <a:t>por processo.</a:t>
            </a:r>
          </a:p>
        </p:txBody>
      </p:sp>
    </p:spTree>
    <p:custDataLst>
      <p:tags r:id="rId1"/>
    </p:custDataLst>
    <p:extLst>
      <p:ext uri="{BB962C8B-B14F-4D97-AF65-F5344CB8AC3E}">
        <p14:creationId xmlns:p14="http://schemas.microsoft.com/office/powerpoint/2010/main" val="33601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
        <p:nvSpPr>
          <p:cNvPr id="9"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Controle de prazos automatizados</a:t>
            </a:r>
          </a:p>
        </p:txBody>
      </p:sp>
      <p:sp>
        <p:nvSpPr>
          <p:cNvPr id="8" name="CaixaDeTexto 7"/>
          <p:cNvSpPr txBox="1"/>
          <p:nvPr/>
        </p:nvSpPr>
        <p:spPr>
          <a:xfrm>
            <a:off x="2515027" y="1935842"/>
            <a:ext cx="2470548" cy="2308324"/>
          </a:xfrm>
          <a:prstGeom prst="rect">
            <a:avLst/>
          </a:prstGeom>
          <a:noFill/>
        </p:spPr>
        <p:txBody>
          <a:bodyPr wrap="none" rtlCol="0">
            <a:spAutoFit/>
          </a:bodyPr>
          <a:lstStyle/>
          <a:p>
            <a:r>
              <a:rPr lang="pt-BR" sz="14400" b="1" dirty="0"/>
              <a:t>75</a:t>
            </a:r>
            <a:r>
              <a:rPr lang="pt-BR" sz="6000" b="1" dirty="0"/>
              <a:t>h</a:t>
            </a:r>
            <a:endParaRPr lang="pt-BR" sz="14400" dirty="0"/>
          </a:p>
        </p:txBody>
      </p:sp>
      <p:sp>
        <p:nvSpPr>
          <p:cNvPr id="10" name="Triângulo isósceles 9"/>
          <p:cNvSpPr/>
          <p:nvPr/>
        </p:nvSpPr>
        <p:spPr>
          <a:xfrm rot="5400000">
            <a:off x="905961" y="1413485"/>
            <a:ext cx="698500" cy="468406"/>
          </a:xfrm>
          <a:prstGeom prst="triangle">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CaixaDeTexto 10"/>
          <p:cNvSpPr txBox="1"/>
          <p:nvPr/>
        </p:nvSpPr>
        <p:spPr>
          <a:xfrm>
            <a:off x="1567108" y="1349238"/>
            <a:ext cx="3213100" cy="461665"/>
          </a:xfrm>
          <a:prstGeom prst="rect">
            <a:avLst/>
          </a:prstGeom>
          <a:noFill/>
        </p:spPr>
        <p:txBody>
          <a:bodyPr wrap="square" rtlCol="0">
            <a:spAutoFit/>
          </a:bodyPr>
          <a:lstStyle/>
          <a:p>
            <a:r>
              <a:rPr lang="pt-BR" sz="2400" b="1" dirty="0"/>
              <a:t>ECONOMIA DE TEMPO</a:t>
            </a:r>
          </a:p>
        </p:txBody>
      </p:sp>
      <p:sp>
        <p:nvSpPr>
          <p:cNvPr id="13" name="Retângulo 12"/>
          <p:cNvSpPr/>
          <p:nvPr/>
        </p:nvSpPr>
        <p:spPr>
          <a:xfrm flipV="1">
            <a:off x="1554408" y="1797866"/>
            <a:ext cx="5436000" cy="180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dirty="0"/>
          </a:p>
        </p:txBody>
      </p:sp>
      <p:grpSp>
        <p:nvGrpSpPr>
          <p:cNvPr id="19" name="Grupo 18"/>
          <p:cNvGrpSpPr/>
          <p:nvPr/>
        </p:nvGrpSpPr>
        <p:grpSpPr>
          <a:xfrm>
            <a:off x="-1482789" y="4328899"/>
            <a:ext cx="6338124" cy="7325840"/>
            <a:chOff x="4560715" y="2553886"/>
            <a:chExt cx="5508192" cy="6350971"/>
          </a:xfrm>
        </p:grpSpPr>
        <p:sp>
          <p:nvSpPr>
            <p:cNvPr id="20" name="Retângulo 7"/>
            <p:cNvSpPr/>
            <p:nvPr/>
          </p:nvSpPr>
          <p:spPr>
            <a:xfrm>
              <a:off x="4560715" y="2553886"/>
              <a:ext cx="2155041" cy="4100891"/>
            </a:xfrm>
            <a:custGeom>
              <a:avLst/>
              <a:gdLst>
                <a:gd name="connsiteX0" fmla="*/ 0 w 1037230"/>
                <a:gd name="connsiteY0" fmla="*/ 0 h 1985749"/>
                <a:gd name="connsiteX1" fmla="*/ 1037230 w 1037230"/>
                <a:gd name="connsiteY1" fmla="*/ 0 h 1985749"/>
                <a:gd name="connsiteX2" fmla="*/ 1037230 w 1037230"/>
                <a:gd name="connsiteY2" fmla="*/ 1985749 h 1985749"/>
                <a:gd name="connsiteX3" fmla="*/ 0 w 1037230"/>
                <a:gd name="connsiteY3" fmla="*/ 1985749 h 1985749"/>
                <a:gd name="connsiteX4" fmla="*/ 0 w 1037230"/>
                <a:gd name="connsiteY4" fmla="*/ 0 h 1985749"/>
                <a:gd name="connsiteX0" fmla="*/ 1187355 w 2224585"/>
                <a:gd name="connsiteY0" fmla="*/ 0 h 2122227"/>
                <a:gd name="connsiteX1" fmla="*/ 2224585 w 2224585"/>
                <a:gd name="connsiteY1" fmla="*/ 0 h 2122227"/>
                <a:gd name="connsiteX2" fmla="*/ 2224585 w 2224585"/>
                <a:gd name="connsiteY2" fmla="*/ 1985749 h 2122227"/>
                <a:gd name="connsiteX3" fmla="*/ 0 w 2224585"/>
                <a:gd name="connsiteY3" fmla="*/ 2122227 h 2122227"/>
                <a:gd name="connsiteX4" fmla="*/ 1187355 w 2224585"/>
                <a:gd name="connsiteY4" fmla="*/ 0 h 2122227"/>
                <a:gd name="connsiteX0" fmla="*/ 1037230 w 2224585"/>
                <a:gd name="connsiteY0" fmla="*/ 0 h 2354239"/>
                <a:gd name="connsiteX1" fmla="*/ 2224585 w 2224585"/>
                <a:gd name="connsiteY1" fmla="*/ 232012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2224585"/>
                <a:gd name="connsiteY0" fmla="*/ 0 h 2354239"/>
                <a:gd name="connsiteX1" fmla="*/ 1364776 w 2224585"/>
                <a:gd name="connsiteY1" fmla="*/ 177421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1364776"/>
                <a:gd name="connsiteY0" fmla="*/ 0 h 2354239"/>
                <a:gd name="connsiteX1" fmla="*/ 1364776 w 1364776"/>
                <a:gd name="connsiteY1" fmla="*/ 177421 h 2354239"/>
                <a:gd name="connsiteX2" fmla="*/ 723332 w 1364776"/>
                <a:gd name="connsiteY2" fmla="*/ 1098644 h 2354239"/>
                <a:gd name="connsiteX3" fmla="*/ 0 w 1364776"/>
                <a:gd name="connsiteY3" fmla="*/ 2354239 h 2354239"/>
                <a:gd name="connsiteX4" fmla="*/ 1037230 w 1364776"/>
                <a:gd name="connsiteY4" fmla="*/ 0 h 2354239"/>
                <a:gd name="connsiteX0" fmla="*/ 1037230 w 1282889"/>
                <a:gd name="connsiteY0" fmla="*/ 0 h 2354239"/>
                <a:gd name="connsiteX1" fmla="*/ 1282889 w 1282889"/>
                <a:gd name="connsiteY1" fmla="*/ 150125 h 2354239"/>
                <a:gd name="connsiteX2" fmla="*/ 723332 w 1282889"/>
                <a:gd name="connsiteY2" fmla="*/ 1098644 h 2354239"/>
                <a:gd name="connsiteX3" fmla="*/ 0 w 1282889"/>
                <a:gd name="connsiteY3" fmla="*/ 2354239 h 2354239"/>
                <a:gd name="connsiteX4" fmla="*/ 1037230 w 1282889"/>
                <a:gd name="connsiteY4" fmla="*/ 0 h 2354239"/>
                <a:gd name="connsiteX0" fmla="*/ 1037230 w 1282889"/>
                <a:gd name="connsiteY0" fmla="*/ 0 h 2354239"/>
                <a:gd name="connsiteX1" fmla="*/ 1282889 w 1282889"/>
                <a:gd name="connsiteY1" fmla="*/ 150125 h 2354239"/>
                <a:gd name="connsiteX2" fmla="*/ 0 w 1282889"/>
                <a:gd name="connsiteY2" fmla="*/ 2354239 h 2354239"/>
                <a:gd name="connsiteX3" fmla="*/ 1037230 w 1282889"/>
                <a:gd name="connsiteY3" fmla="*/ 0 h 2354239"/>
                <a:gd name="connsiteX0" fmla="*/ 1064525 w 1310184"/>
                <a:gd name="connsiteY0" fmla="*/ 0 h 1908412"/>
                <a:gd name="connsiteX1" fmla="*/ 1310184 w 1310184"/>
                <a:gd name="connsiteY1" fmla="*/ 150125 h 1908412"/>
                <a:gd name="connsiteX2" fmla="*/ 0 w 1310184"/>
                <a:gd name="connsiteY2" fmla="*/ 1908412 h 1908412"/>
                <a:gd name="connsiteX3" fmla="*/ 1064525 w 1310184"/>
                <a:gd name="connsiteY3" fmla="*/ 0 h 1908412"/>
                <a:gd name="connsiteX0" fmla="*/ 905301 w 1150960"/>
                <a:gd name="connsiteY0" fmla="*/ 0 h 2135874"/>
                <a:gd name="connsiteX1" fmla="*/ 1150960 w 1150960"/>
                <a:gd name="connsiteY1" fmla="*/ 150125 h 2135874"/>
                <a:gd name="connsiteX2" fmla="*/ 0 w 1150960"/>
                <a:gd name="connsiteY2" fmla="*/ 2135874 h 2135874"/>
                <a:gd name="connsiteX3" fmla="*/ 905301 w 1150960"/>
                <a:gd name="connsiteY3" fmla="*/ 0 h 2135874"/>
                <a:gd name="connsiteX0" fmla="*/ 1000836 w 1246495"/>
                <a:gd name="connsiteY0" fmla="*/ 0 h 2363336"/>
                <a:gd name="connsiteX1" fmla="*/ 1246495 w 1246495"/>
                <a:gd name="connsiteY1" fmla="*/ 150125 h 2363336"/>
                <a:gd name="connsiteX2" fmla="*/ 0 w 1246495"/>
                <a:gd name="connsiteY2" fmla="*/ 2363336 h 2363336"/>
                <a:gd name="connsiteX3" fmla="*/ 1000836 w 1246495"/>
                <a:gd name="connsiteY3" fmla="*/ 0 h 2363336"/>
                <a:gd name="connsiteX0" fmla="*/ 1000836 w 1241946"/>
                <a:gd name="connsiteY0" fmla="*/ 0 h 2363336"/>
                <a:gd name="connsiteX1" fmla="*/ 1241946 w 1241946"/>
                <a:gd name="connsiteY1" fmla="*/ 113731 h 2363336"/>
                <a:gd name="connsiteX2" fmla="*/ 0 w 1241946"/>
                <a:gd name="connsiteY2" fmla="*/ 2363336 h 2363336"/>
                <a:gd name="connsiteX3" fmla="*/ 1000836 w 1241946"/>
                <a:gd name="connsiteY3" fmla="*/ 0 h 2363336"/>
              </a:gdLst>
              <a:ahLst/>
              <a:cxnLst>
                <a:cxn ang="0">
                  <a:pos x="connsiteX0" y="connsiteY0"/>
                </a:cxn>
                <a:cxn ang="0">
                  <a:pos x="connsiteX1" y="connsiteY1"/>
                </a:cxn>
                <a:cxn ang="0">
                  <a:pos x="connsiteX2" y="connsiteY2"/>
                </a:cxn>
                <a:cxn ang="0">
                  <a:pos x="connsiteX3" y="connsiteY3"/>
                </a:cxn>
              </a:cxnLst>
              <a:rect l="l" t="t" r="r" b="b"/>
              <a:pathLst>
                <a:path w="1241946" h="2363336">
                  <a:moveTo>
                    <a:pt x="1000836" y="0"/>
                  </a:moveTo>
                  <a:lnTo>
                    <a:pt x="1241946" y="113731"/>
                  </a:lnTo>
                  <a:lnTo>
                    <a:pt x="0" y="2363336"/>
                  </a:lnTo>
                  <a:lnTo>
                    <a:pt x="100083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21" name="Retângulo 7"/>
            <p:cNvSpPr/>
            <p:nvPr/>
          </p:nvSpPr>
          <p:spPr>
            <a:xfrm rot="535073">
              <a:off x="5037820" y="2766425"/>
              <a:ext cx="2077770" cy="3863677"/>
            </a:xfrm>
            <a:custGeom>
              <a:avLst/>
              <a:gdLst>
                <a:gd name="connsiteX0" fmla="*/ 0 w 1037230"/>
                <a:gd name="connsiteY0" fmla="*/ 0 h 1985749"/>
                <a:gd name="connsiteX1" fmla="*/ 1037230 w 1037230"/>
                <a:gd name="connsiteY1" fmla="*/ 0 h 1985749"/>
                <a:gd name="connsiteX2" fmla="*/ 1037230 w 1037230"/>
                <a:gd name="connsiteY2" fmla="*/ 1985749 h 1985749"/>
                <a:gd name="connsiteX3" fmla="*/ 0 w 1037230"/>
                <a:gd name="connsiteY3" fmla="*/ 1985749 h 1985749"/>
                <a:gd name="connsiteX4" fmla="*/ 0 w 1037230"/>
                <a:gd name="connsiteY4" fmla="*/ 0 h 1985749"/>
                <a:gd name="connsiteX0" fmla="*/ 1187355 w 2224585"/>
                <a:gd name="connsiteY0" fmla="*/ 0 h 2122227"/>
                <a:gd name="connsiteX1" fmla="*/ 2224585 w 2224585"/>
                <a:gd name="connsiteY1" fmla="*/ 0 h 2122227"/>
                <a:gd name="connsiteX2" fmla="*/ 2224585 w 2224585"/>
                <a:gd name="connsiteY2" fmla="*/ 1985749 h 2122227"/>
                <a:gd name="connsiteX3" fmla="*/ 0 w 2224585"/>
                <a:gd name="connsiteY3" fmla="*/ 2122227 h 2122227"/>
                <a:gd name="connsiteX4" fmla="*/ 1187355 w 2224585"/>
                <a:gd name="connsiteY4" fmla="*/ 0 h 2122227"/>
                <a:gd name="connsiteX0" fmla="*/ 1037230 w 2224585"/>
                <a:gd name="connsiteY0" fmla="*/ 0 h 2354239"/>
                <a:gd name="connsiteX1" fmla="*/ 2224585 w 2224585"/>
                <a:gd name="connsiteY1" fmla="*/ 232012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2224585"/>
                <a:gd name="connsiteY0" fmla="*/ 0 h 2354239"/>
                <a:gd name="connsiteX1" fmla="*/ 1364776 w 2224585"/>
                <a:gd name="connsiteY1" fmla="*/ 177421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1364776"/>
                <a:gd name="connsiteY0" fmla="*/ 0 h 2354239"/>
                <a:gd name="connsiteX1" fmla="*/ 1364776 w 1364776"/>
                <a:gd name="connsiteY1" fmla="*/ 177421 h 2354239"/>
                <a:gd name="connsiteX2" fmla="*/ 723332 w 1364776"/>
                <a:gd name="connsiteY2" fmla="*/ 1098644 h 2354239"/>
                <a:gd name="connsiteX3" fmla="*/ 0 w 1364776"/>
                <a:gd name="connsiteY3" fmla="*/ 2354239 h 2354239"/>
                <a:gd name="connsiteX4" fmla="*/ 1037230 w 1364776"/>
                <a:gd name="connsiteY4" fmla="*/ 0 h 2354239"/>
                <a:gd name="connsiteX0" fmla="*/ 1037230 w 1282889"/>
                <a:gd name="connsiteY0" fmla="*/ 0 h 2354239"/>
                <a:gd name="connsiteX1" fmla="*/ 1282889 w 1282889"/>
                <a:gd name="connsiteY1" fmla="*/ 150125 h 2354239"/>
                <a:gd name="connsiteX2" fmla="*/ 723332 w 1282889"/>
                <a:gd name="connsiteY2" fmla="*/ 1098644 h 2354239"/>
                <a:gd name="connsiteX3" fmla="*/ 0 w 1282889"/>
                <a:gd name="connsiteY3" fmla="*/ 2354239 h 2354239"/>
                <a:gd name="connsiteX4" fmla="*/ 1037230 w 1282889"/>
                <a:gd name="connsiteY4" fmla="*/ 0 h 2354239"/>
                <a:gd name="connsiteX0" fmla="*/ 1037230 w 1282889"/>
                <a:gd name="connsiteY0" fmla="*/ 0 h 2354239"/>
                <a:gd name="connsiteX1" fmla="*/ 1282889 w 1282889"/>
                <a:gd name="connsiteY1" fmla="*/ 150125 h 2354239"/>
                <a:gd name="connsiteX2" fmla="*/ 0 w 1282889"/>
                <a:gd name="connsiteY2" fmla="*/ 2354239 h 2354239"/>
                <a:gd name="connsiteX3" fmla="*/ 1037230 w 1282889"/>
                <a:gd name="connsiteY3" fmla="*/ 0 h 2354239"/>
                <a:gd name="connsiteX0" fmla="*/ 928316 w 1173975"/>
                <a:gd name="connsiteY0" fmla="*/ 0 h 2226630"/>
                <a:gd name="connsiteX1" fmla="*/ 1173975 w 1173975"/>
                <a:gd name="connsiteY1" fmla="*/ 150125 h 2226630"/>
                <a:gd name="connsiteX2" fmla="*/ 0 w 1173975"/>
                <a:gd name="connsiteY2" fmla="*/ 2226630 h 2226630"/>
                <a:gd name="connsiteX3" fmla="*/ 928316 w 1173975"/>
                <a:gd name="connsiteY3" fmla="*/ 0 h 2226630"/>
                <a:gd name="connsiteX0" fmla="*/ 928316 w 1197415"/>
                <a:gd name="connsiteY0" fmla="*/ 0 h 2226630"/>
                <a:gd name="connsiteX1" fmla="*/ 1197415 w 1197415"/>
                <a:gd name="connsiteY1" fmla="*/ 123422 h 2226630"/>
                <a:gd name="connsiteX2" fmla="*/ 0 w 1197415"/>
                <a:gd name="connsiteY2" fmla="*/ 2226630 h 2226630"/>
                <a:gd name="connsiteX3" fmla="*/ 928316 w 1197415"/>
                <a:gd name="connsiteY3" fmla="*/ 0 h 2226630"/>
              </a:gdLst>
              <a:ahLst/>
              <a:cxnLst>
                <a:cxn ang="0">
                  <a:pos x="connsiteX0" y="connsiteY0"/>
                </a:cxn>
                <a:cxn ang="0">
                  <a:pos x="connsiteX1" y="connsiteY1"/>
                </a:cxn>
                <a:cxn ang="0">
                  <a:pos x="connsiteX2" y="connsiteY2"/>
                </a:cxn>
                <a:cxn ang="0">
                  <a:pos x="connsiteX3" y="connsiteY3"/>
                </a:cxn>
              </a:cxnLst>
              <a:rect l="l" t="t" r="r" b="b"/>
              <a:pathLst>
                <a:path w="1197415" h="2226630">
                  <a:moveTo>
                    <a:pt x="928316" y="0"/>
                  </a:moveTo>
                  <a:lnTo>
                    <a:pt x="1197415" y="123422"/>
                  </a:lnTo>
                  <a:lnTo>
                    <a:pt x="0" y="2226630"/>
                  </a:lnTo>
                  <a:lnTo>
                    <a:pt x="92831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22" name="Retângulo 21"/>
            <p:cNvSpPr/>
            <p:nvPr/>
          </p:nvSpPr>
          <p:spPr>
            <a:xfrm rot="18697769">
              <a:off x="5513697" y="4349647"/>
              <a:ext cx="4554266" cy="4556154"/>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grpSp>
      <p:grpSp>
        <p:nvGrpSpPr>
          <p:cNvPr id="23" name="Grupo 22"/>
          <p:cNvGrpSpPr/>
          <p:nvPr/>
        </p:nvGrpSpPr>
        <p:grpSpPr>
          <a:xfrm>
            <a:off x="1562620" y="2970140"/>
            <a:ext cx="638815" cy="638815"/>
            <a:chOff x="7035800" y="469900"/>
            <a:chExt cx="1676400" cy="1676400"/>
          </a:xfrm>
        </p:grpSpPr>
        <p:sp>
          <p:nvSpPr>
            <p:cNvPr id="24" name="Elipse 23"/>
            <p:cNvSpPr/>
            <p:nvPr/>
          </p:nvSpPr>
          <p:spPr>
            <a:xfrm>
              <a:off x="7035800" y="469900"/>
              <a:ext cx="1676400" cy="1676400"/>
            </a:xfrm>
            <a:prstGeom prst="ellipse">
              <a:avLst/>
            </a:prstGeom>
            <a:noFill/>
            <a:ln w="107950">
              <a:solidFill>
                <a:srgbClr val="E12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25" name="Conector de seta reta 24"/>
            <p:cNvCxnSpPr/>
            <p:nvPr/>
          </p:nvCxnSpPr>
          <p:spPr>
            <a:xfrm>
              <a:off x="7786370" y="876019"/>
              <a:ext cx="0" cy="622300"/>
            </a:xfrm>
            <a:prstGeom prst="straightConnector1">
              <a:avLst/>
            </a:prstGeom>
            <a:ln w="73025"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Conector de seta reta 25"/>
            <p:cNvCxnSpPr/>
            <p:nvPr/>
          </p:nvCxnSpPr>
          <p:spPr>
            <a:xfrm flipH="1" flipV="1">
              <a:off x="7689195" y="1411155"/>
              <a:ext cx="516032" cy="3430"/>
            </a:xfrm>
            <a:prstGeom prst="straightConnector1">
              <a:avLst/>
            </a:prstGeom>
            <a:ln w="76200"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grpSp>
    </p:spTree>
    <p:custDataLst>
      <p:tags r:id="rId1"/>
    </p:custDataLst>
    <p:extLst>
      <p:ext uri="{BB962C8B-B14F-4D97-AF65-F5344CB8AC3E}">
        <p14:creationId xmlns:p14="http://schemas.microsoft.com/office/powerpoint/2010/main" val="408632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9144000" cy="88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10" name="Retângulo 9"/>
          <p:cNvSpPr/>
          <p:nvPr/>
        </p:nvSpPr>
        <p:spPr>
          <a:xfrm>
            <a:off x="152400" y="5967663"/>
            <a:ext cx="9144000" cy="8903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6" name="Espaço Reservado para Conteúdo 4"/>
          <p:cNvSpPr>
            <a:spLocks noGrp="1"/>
          </p:cNvSpPr>
          <p:nvPr>
            <p:ph idx="1"/>
          </p:nvPr>
        </p:nvSpPr>
        <p:spPr>
          <a:xfrm>
            <a:off x="3927108" y="1968785"/>
            <a:ext cx="5055344" cy="3857489"/>
          </a:xfrm>
        </p:spPr>
        <p:txBody>
          <a:bodyPr>
            <a:normAutofit/>
          </a:bodyPr>
          <a:lstStyle/>
          <a:p>
            <a:pPr marL="0" indent="0" algn="ctr">
              <a:lnSpc>
                <a:spcPct val="100000"/>
              </a:lnSpc>
              <a:spcBef>
                <a:spcPts val="0"/>
              </a:spcBef>
              <a:buNone/>
            </a:pPr>
            <a:r>
              <a:rPr lang="pt-BR" sz="4400" b="1" dirty="0">
                <a:effectLst>
                  <a:outerShdw blurRad="38100" dist="38100" dir="2700000" algn="tl">
                    <a:srgbClr val="000000">
                      <a:alpha val="43137"/>
                    </a:srgbClr>
                  </a:outerShdw>
                </a:effectLst>
              </a:rPr>
              <a:t>MODELOS DE DOCUMENTOS</a:t>
            </a:r>
          </a:p>
          <a:p>
            <a:pPr marL="0" indent="0" algn="ctr">
              <a:lnSpc>
                <a:spcPct val="100000"/>
              </a:lnSpc>
              <a:spcBef>
                <a:spcPts val="0"/>
              </a:spcBef>
              <a:buNone/>
            </a:pPr>
            <a:r>
              <a:rPr lang="pt-BR" sz="4400" b="1" dirty="0">
                <a:effectLst>
                  <a:outerShdw blurRad="38100" dist="38100" dir="2700000" algn="tl">
                    <a:srgbClr val="000000">
                      <a:alpha val="43137"/>
                    </a:srgbClr>
                  </a:outerShdw>
                </a:effectLst>
              </a:rPr>
              <a:t>E CONFIGURAÇÃO</a:t>
            </a:r>
          </a:p>
          <a:p>
            <a:pPr marL="0" indent="0" algn="ctr">
              <a:lnSpc>
                <a:spcPct val="100000"/>
              </a:lnSpc>
              <a:spcBef>
                <a:spcPts val="0"/>
              </a:spcBef>
              <a:buNone/>
            </a:pPr>
            <a:r>
              <a:rPr lang="pt-BR" sz="4400" b="1" dirty="0">
                <a:effectLst>
                  <a:outerShdw blurRad="38100" dist="38100" dir="2700000" algn="tl">
                    <a:srgbClr val="000000">
                      <a:alpha val="43137"/>
                    </a:srgbClr>
                  </a:outerShdw>
                </a:effectLst>
              </a:rPr>
              <a:t>DE ATOS</a:t>
            </a:r>
          </a:p>
        </p:txBody>
      </p:sp>
      <p:sp>
        <p:nvSpPr>
          <p:cNvPr id="7" name="Retângulo 6"/>
          <p:cNvSpPr/>
          <p:nvPr/>
        </p:nvSpPr>
        <p:spPr>
          <a:xfrm rot="18761092">
            <a:off x="-2374937" y="899056"/>
            <a:ext cx="5328000" cy="5328731"/>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8" name="CaixaDeTexto 7"/>
          <p:cNvSpPr txBox="1"/>
          <p:nvPr/>
        </p:nvSpPr>
        <p:spPr>
          <a:xfrm>
            <a:off x="346842" y="1009858"/>
            <a:ext cx="2869696" cy="6447919"/>
          </a:xfrm>
          <a:prstGeom prst="rect">
            <a:avLst/>
          </a:prstGeom>
          <a:noFill/>
        </p:spPr>
        <p:txBody>
          <a:bodyPr wrap="none" rtlCol="0">
            <a:spAutoFit/>
          </a:bodyPr>
          <a:lstStyle/>
          <a:p>
            <a:r>
              <a:rPr lang="pt-BR" sz="41300" b="1" dirty="0">
                <a:solidFill>
                  <a:schemeClr val="bg1"/>
                </a:solidFill>
                <a:latin typeface="Calibri" panose="020F0502020204030204" pitchFamily="34" charset="0"/>
              </a:rPr>
              <a:t>8</a:t>
            </a:r>
          </a:p>
        </p:txBody>
      </p:sp>
    </p:spTree>
    <p:custDataLst>
      <p:tags r:id="rId1"/>
    </p:custDataLst>
    <p:extLst>
      <p:ext uri="{BB962C8B-B14F-4D97-AF65-F5344CB8AC3E}">
        <p14:creationId xmlns:p14="http://schemas.microsoft.com/office/powerpoint/2010/main" val="204384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7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6" dur="750" fill="hold"/>
                                        <p:tgtEl>
                                          <p:spTgt spid="6">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75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0" dur="750" fill="hold"/>
                                        <p:tgtEl>
                                          <p:spTgt spid="6">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75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4" dur="75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p:nvPr/>
        </p:nvPicPr>
        <p:blipFill>
          <a:blip r:embed="rId4" cstate="print"/>
          <a:srcRect/>
          <a:stretch>
            <a:fillRect/>
          </a:stretch>
        </p:blipFill>
        <p:spPr bwMode="auto">
          <a:xfrm>
            <a:off x="0" y="1153238"/>
            <a:ext cx="9144000" cy="5397690"/>
          </a:xfrm>
          <a:prstGeom prst="rect">
            <a:avLst/>
          </a:prstGeom>
          <a:noFill/>
          <a:ln w="9525">
            <a:noFill/>
            <a:miter lim="800000"/>
            <a:headEnd/>
            <a:tailEnd/>
          </a:ln>
        </p:spPr>
      </p:pic>
      <p:sp>
        <p:nvSpPr>
          <p:cNvPr id="4"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Modelos de documentos e configuração de atos</a:t>
            </a:r>
          </a:p>
        </p:txBody>
      </p:sp>
    </p:spTree>
    <p:custDataLst>
      <p:tags r:id="rId1"/>
    </p:custDataLst>
    <p:extLst>
      <p:ext uri="{BB962C8B-B14F-4D97-AF65-F5344CB8AC3E}">
        <p14:creationId xmlns:p14="http://schemas.microsoft.com/office/powerpoint/2010/main" val="1657586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827584" y="980728"/>
            <a:ext cx="184731" cy="369332"/>
          </a:xfrm>
          <a:prstGeom prst="rect">
            <a:avLst/>
          </a:prstGeom>
          <a:noFill/>
        </p:spPr>
        <p:txBody>
          <a:bodyPr wrap="none" rtlCol="0">
            <a:spAutoFit/>
          </a:bodyPr>
          <a:lstStyle/>
          <a:p>
            <a:endParaRPr lang="pt-BR" dirty="0"/>
          </a:p>
        </p:txBody>
      </p:sp>
      <p:grpSp>
        <p:nvGrpSpPr>
          <p:cNvPr id="3" name="Group 35"/>
          <p:cNvGrpSpPr/>
          <p:nvPr/>
        </p:nvGrpSpPr>
        <p:grpSpPr>
          <a:xfrm>
            <a:off x="367552" y="1608359"/>
            <a:ext cx="5547600" cy="4903002"/>
            <a:chOff x="2194271" y="1423409"/>
            <a:chExt cx="5460552" cy="4819382"/>
          </a:xfrm>
        </p:grpSpPr>
        <p:sp>
          <p:nvSpPr>
            <p:cNvPr id="31" name="Rectangle 30"/>
            <p:cNvSpPr/>
            <p:nvPr/>
          </p:nvSpPr>
          <p:spPr>
            <a:xfrm>
              <a:off x="2195734" y="1423409"/>
              <a:ext cx="5444456" cy="8492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800" dirty="0">
                <a:solidFill>
                  <a:schemeClr val="bg1"/>
                </a:solidFill>
              </a:endParaRPr>
            </a:p>
          </p:txBody>
        </p:sp>
        <p:sp>
          <p:nvSpPr>
            <p:cNvPr id="27" name="Rectangle 26"/>
            <p:cNvSpPr/>
            <p:nvPr/>
          </p:nvSpPr>
          <p:spPr>
            <a:xfrm>
              <a:off x="2194271" y="2298125"/>
              <a:ext cx="5460552" cy="3944666"/>
            </a:xfrm>
            <a:prstGeom prst="rect">
              <a:avLst/>
            </a:prstGeom>
            <a:solidFill>
              <a:srgbClr val="DC0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TextBox 8"/>
            <p:cNvSpPr txBox="1"/>
            <p:nvPr/>
          </p:nvSpPr>
          <p:spPr>
            <a:xfrm>
              <a:off x="2366517" y="2530856"/>
              <a:ext cx="3983878" cy="1542890"/>
            </a:xfrm>
            <a:prstGeom prst="rect">
              <a:avLst/>
            </a:prstGeom>
            <a:noFill/>
          </p:spPr>
          <p:txBody>
            <a:bodyPr wrap="square" rtlCol="0">
              <a:spAutoFit/>
            </a:bodyPr>
            <a:lstStyle/>
            <a:p>
              <a:r>
                <a:rPr lang="pt-BR" sz="3200" dirty="0">
                  <a:solidFill>
                    <a:schemeClr val="bg1"/>
                  </a:solidFill>
                  <a:latin typeface="Calibri" panose="020F0502020204030204" pitchFamily="34" charset="0"/>
                </a:rPr>
                <a:t>Agiliza o cumprimento dos comandos judiciais.</a:t>
              </a:r>
            </a:p>
          </p:txBody>
        </p:sp>
        <p:sp>
          <p:nvSpPr>
            <p:cNvPr id="21" name="Rectangle 20"/>
            <p:cNvSpPr/>
            <p:nvPr/>
          </p:nvSpPr>
          <p:spPr>
            <a:xfrm>
              <a:off x="2404247" y="1544577"/>
              <a:ext cx="3287689" cy="632377"/>
            </a:xfrm>
            <a:prstGeom prst="rect">
              <a:avLst/>
            </a:prstGeom>
          </p:spPr>
          <p:txBody>
            <a:bodyPr wrap="square">
              <a:spAutoFit/>
            </a:bodyPr>
            <a:lstStyle/>
            <a:p>
              <a:r>
                <a:rPr lang="pt-BR" sz="3600" b="1" dirty="0">
                  <a:solidFill>
                    <a:schemeClr val="bg1"/>
                  </a:solidFill>
                </a:rPr>
                <a:t>IMPORTÂNCIA</a:t>
              </a:r>
            </a:p>
          </p:txBody>
        </p:sp>
      </p:grpSp>
      <p:sp>
        <p:nvSpPr>
          <p:cNvPr id="36" name="Espaço Reservado para Conteúdo 4"/>
          <p:cNvSpPr txBox="1">
            <a:spLocks/>
          </p:cNvSpPr>
          <p:nvPr/>
        </p:nvSpPr>
        <p:spPr>
          <a:xfrm>
            <a:off x="322884" y="304800"/>
            <a:ext cx="7754316" cy="640080"/>
          </a:xfrm>
          <a:prstGeom prst="rect">
            <a:avLst/>
          </a:prstGeom>
        </p:spPr>
        <p:txBody>
          <a:bodyPr vert="horz" lIns="91440" tIns="45720" rIns="91440" bIns="45720" rtlCol="0">
            <a:noAutofit/>
          </a:bodyPr>
          <a:lstStyle/>
          <a:p>
            <a:pPr marL="228600" indent="-228600">
              <a:lnSpc>
                <a:spcPct val="90000"/>
              </a:lnSpc>
              <a:spcBef>
                <a:spcPts val="1000"/>
              </a:spcBef>
            </a:pPr>
            <a:r>
              <a:rPr lang="pt-BR" sz="2800" dirty="0">
                <a:solidFill>
                  <a:schemeClr val="bg1"/>
                </a:solidFill>
              </a:rPr>
              <a:t>Exemplo de Funcionalidades do Catálogo do SAJ</a:t>
            </a:r>
          </a:p>
        </p:txBody>
      </p:sp>
      <p:sp>
        <p:nvSpPr>
          <p:cNvPr id="37"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Modelos de documentos e configuração de atos</a:t>
            </a:r>
          </a:p>
        </p:txBody>
      </p:sp>
      <p:pic>
        <p:nvPicPr>
          <p:cNvPr id="10"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
        <p:nvSpPr>
          <p:cNvPr id="13" name="Elipse 12"/>
          <p:cNvSpPr/>
          <p:nvPr/>
        </p:nvSpPr>
        <p:spPr>
          <a:xfrm>
            <a:off x="4236850" y="4681653"/>
            <a:ext cx="2229594" cy="2229595"/>
          </a:xfrm>
          <a:prstGeom prst="ellipse">
            <a:avLst/>
          </a:prstGeom>
          <a:solidFill>
            <a:srgbClr val="000000">
              <a:alpha val="0"/>
            </a:srgbClr>
          </a:solidFill>
          <a:ln w="263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sp>
        <p:nvSpPr>
          <p:cNvPr id="2" name="CaixaDeTexto 1"/>
          <p:cNvSpPr txBox="1"/>
          <p:nvPr/>
        </p:nvSpPr>
        <p:spPr>
          <a:xfrm>
            <a:off x="4810098" y="4453006"/>
            <a:ext cx="723833" cy="2646878"/>
          </a:xfrm>
          <a:prstGeom prst="rect">
            <a:avLst/>
          </a:prstGeom>
          <a:noFill/>
        </p:spPr>
        <p:txBody>
          <a:bodyPr wrap="square" rtlCol="0">
            <a:spAutoFit/>
          </a:bodyPr>
          <a:lstStyle/>
          <a:p>
            <a:r>
              <a:rPr lang="pt-BR" sz="16600" b="1" dirty="0">
                <a:solidFill>
                  <a:schemeClr val="bg1"/>
                </a:solidFill>
              </a:rPr>
              <a:t>!</a:t>
            </a:r>
          </a:p>
        </p:txBody>
      </p:sp>
      <p:sp>
        <p:nvSpPr>
          <p:cNvPr id="14" name="Retângulo 13"/>
          <p:cNvSpPr/>
          <p:nvPr/>
        </p:nvSpPr>
        <p:spPr>
          <a:xfrm flipV="1">
            <a:off x="387459" y="2242003"/>
            <a:ext cx="5508000" cy="180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dirty="0"/>
          </a:p>
        </p:txBody>
      </p:sp>
    </p:spTree>
    <p:custDataLst>
      <p:tags r:id="rId1"/>
    </p:custDataLst>
    <p:extLst>
      <p:ext uri="{BB962C8B-B14F-4D97-AF65-F5344CB8AC3E}">
        <p14:creationId xmlns:p14="http://schemas.microsoft.com/office/powerpoint/2010/main" val="20645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35"/>
          <p:cNvGrpSpPr/>
          <p:nvPr/>
        </p:nvGrpSpPr>
        <p:grpSpPr>
          <a:xfrm>
            <a:off x="367553" y="1608361"/>
            <a:ext cx="5549153" cy="4903004"/>
            <a:chOff x="2194272" y="1423409"/>
            <a:chExt cx="8321069" cy="4819382"/>
          </a:xfrm>
        </p:grpSpPr>
        <p:sp>
          <p:nvSpPr>
            <p:cNvPr id="19" name="Rectangle 30"/>
            <p:cNvSpPr/>
            <p:nvPr/>
          </p:nvSpPr>
          <p:spPr>
            <a:xfrm>
              <a:off x="2195735" y="1423409"/>
              <a:ext cx="8319606" cy="8492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800" dirty="0">
                <a:solidFill>
                  <a:schemeClr val="bg1"/>
                </a:solidFill>
              </a:endParaRPr>
            </a:p>
          </p:txBody>
        </p:sp>
        <p:sp>
          <p:nvSpPr>
            <p:cNvPr id="20" name="Rectangle 26"/>
            <p:cNvSpPr/>
            <p:nvPr/>
          </p:nvSpPr>
          <p:spPr>
            <a:xfrm>
              <a:off x="2194272" y="2298125"/>
              <a:ext cx="8321069" cy="3944666"/>
            </a:xfrm>
            <a:prstGeom prst="rect">
              <a:avLst/>
            </a:prstGeom>
            <a:solidFill>
              <a:srgbClr val="DC0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3" name="Rectangle 20"/>
            <p:cNvSpPr/>
            <p:nvPr/>
          </p:nvSpPr>
          <p:spPr>
            <a:xfrm>
              <a:off x="2512241" y="1544578"/>
              <a:ext cx="7326149" cy="635308"/>
            </a:xfrm>
            <a:prstGeom prst="rect">
              <a:avLst/>
            </a:prstGeom>
          </p:spPr>
          <p:txBody>
            <a:bodyPr wrap="square">
              <a:spAutoFit/>
            </a:bodyPr>
            <a:lstStyle/>
            <a:p>
              <a:r>
                <a:rPr lang="pt-BR" sz="3600" b="1" dirty="0">
                  <a:solidFill>
                    <a:schemeClr val="bg1"/>
                  </a:solidFill>
                  <a:latin typeface="Calibri" panose="020F0502020204030204" pitchFamily="34" charset="0"/>
                </a:rPr>
                <a:t>NÃO RECOMENDADO</a:t>
              </a:r>
            </a:p>
          </p:txBody>
        </p:sp>
      </p:grpSp>
      <p:sp>
        <p:nvSpPr>
          <p:cNvPr id="30" name="TextBox 29"/>
          <p:cNvSpPr txBox="1"/>
          <p:nvPr/>
        </p:nvSpPr>
        <p:spPr>
          <a:xfrm>
            <a:off x="827584" y="980728"/>
            <a:ext cx="184731" cy="369332"/>
          </a:xfrm>
          <a:prstGeom prst="rect">
            <a:avLst/>
          </a:prstGeom>
          <a:noFill/>
        </p:spPr>
        <p:txBody>
          <a:bodyPr wrap="none" rtlCol="0">
            <a:spAutoFit/>
          </a:bodyPr>
          <a:lstStyle/>
          <a:p>
            <a:endParaRPr lang="pt-BR" dirty="0"/>
          </a:p>
        </p:txBody>
      </p:sp>
      <p:sp>
        <p:nvSpPr>
          <p:cNvPr id="36" name="Espaço Reservado para Conteúdo 4"/>
          <p:cNvSpPr txBox="1">
            <a:spLocks/>
          </p:cNvSpPr>
          <p:nvPr/>
        </p:nvSpPr>
        <p:spPr>
          <a:xfrm>
            <a:off x="322884" y="304800"/>
            <a:ext cx="7754316" cy="640080"/>
          </a:xfrm>
          <a:prstGeom prst="rect">
            <a:avLst/>
          </a:prstGeom>
        </p:spPr>
        <p:txBody>
          <a:bodyPr vert="horz" lIns="91440" tIns="45720" rIns="91440" bIns="45720" rtlCol="0">
            <a:noAutofit/>
          </a:bodyPr>
          <a:lstStyle/>
          <a:p>
            <a:pPr marL="228600" indent="-228600">
              <a:lnSpc>
                <a:spcPct val="90000"/>
              </a:lnSpc>
              <a:spcBef>
                <a:spcPts val="1000"/>
              </a:spcBef>
            </a:pPr>
            <a:r>
              <a:rPr lang="pt-BR" sz="2800" dirty="0">
                <a:solidFill>
                  <a:schemeClr val="bg1"/>
                </a:solidFill>
              </a:rPr>
              <a:t>Exemplo de Funcionalidades do Catálogo do SAJ</a:t>
            </a:r>
          </a:p>
        </p:txBody>
      </p:sp>
      <p:sp>
        <p:nvSpPr>
          <p:cNvPr id="37"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Modelos de documentos e configuração de atos</a:t>
            </a:r>
          </a:p>
        </p:txBody>
      </p:sp>
      <p:pic>
        <p:nvPicPr>
          <p:cNvPr id="11"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2410" y="6486700"/>
            <a:ext cx="1662694" cy="527431"/>
          </a:xfrm>
          <a:prstGeom prst="rect">
            <a:avLst/>
          </a:prstGeom>
        </p:spPr>
      </p:pic>
      <p:sp>
        <p:nvSpPr>
          <p:cNvPr id="24" name="Elipse 23"/>
          <p:cNvSpPr/>
          <p:nvPr/>
        </p:nvSpPr>
        <p:spPr>
          <a:xfrm>
            <a:off x="4563270" y="4632362"/>
            <a:ext cx="2229594" cy="2229595"/>
          </a:xfrm>
          <a:prstGeom prst="ellipse">
            <a:avLst/>
          </a:prstGeom>
          <a:solidFill>
            <a:srgbClr val="000000">
              <a:alpha val="0"/>
            </a:srgbClr>
          </a:solidFill>
          <a:ln w="263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sp>
        <p:nvSpPr>
          <p:cNvPr id="9" name="TextBox 8"/>
          <p:cNvSpPr txBox="1"/>
          <p:nvPr/>
        </p:nvSpPr>
        <p:spPr>
          <a:xfrm>
            <a:off x="543599" y="2736000"/>
            <a:ext cx="4193501" cy="2492990"/>
          </a:xfrm>
          <a:prstGeom prst="rect">
            <a:avLst/>
          </a:prstGeom>
          <a:noFill/>
        </p:spPr>
        <p:txBody>
          <a:bodyPr wrap="square" rtlCol="0">
            <a:spAutoFit/>
          </a:bodyPr>
          <a:lstStyle/>
          <a:p>
            <a:r>
              <a:rPr lang="pt-BR" sz="2600" dirty="0">
                <a:solidFill>
                  <a:schemeClr val="bg1"/>
                </a:solidFill>
              </a:rPr>
              <a:t>Preencher ou configurar incorretamente, necessitando consultar fila “Aguardando Análise” do documento pai, analisar instrução do emissor e configurar o ato à mão. </a:t>
            </a:r>
          </a:p>
        </p:txBody>
      </p:sp>
      <p:grpSp>
        <p:nvGrpSpPr>
          <p:cNvPr id="33" name="Grupo 32"/>
          <p:cNvGrpSpPr/>
          <p:nvPr/>
        </p:nvGrpSpPr>
        <p:grpSpPr>
          <a:xfrm>
            <a:off x="5203124" y="5339535"/>
            <a:ext cx="743223" cy="702645"/>
            <a:chOff x="4109988" y="4793380"/>
            <a:chExt cx="1973179" cy="1443790"/>
          </a:xfrm>
        </p:grpSpPr>
        <p:cxnSp>
          <p:nvCxnSpPr>
            <p:cNvPr id="7" name="Conector reto 6"/>
            <p:cNvCxnSpPr/>
            <p:nvPr/>
          </p:nvCxnSpPr>
          <p:spPr>
            <a:xfrm>
              <a:off x="4138864" y="4803005"/>
              <a:ext cx="1944303" cy="1395664"/>
            </a:xfrm>
            <a:prstGeom prst="line">
              <a:avLst/>
            </a:prstGeom>
            <a:ln w="285750" cap="sq">
              <a:solidFill>
                <a:schemeClr val="bg1"/>
              </a:solidFill>
            </a:ln>
          </p:spPr>
          <p:style>
            <a:lnRef idx="1">
              <a:schemeClr val="dk1"/>
            </a:lnRef>
            <a:fillRef idx="0">
              <a:schemeClr val="dk1"/>
            </a:fillRef>
            <a:effectRef idx="0">
              <a:schemeClr val="dk1"/>
            </a:effectRef>
            <a:fontRef idx="minor">
              <a:schemeClr val="tx1"/>
            </a:fontRef>
          </p:style>
        </p:cxnSp>
        <p:cxnSp>
          <p:nvCxnSpPr>
            <p:cNvPr id="26" name="Conector reto 25"/>
            <p:cNvCxnSpPr/>
            <p:nvPr/>
          </p:nvCxnSpPr>
          <p:spPr>
            <a:xfrm flipH="1">
              <a:off x="4109988" y="4793380"/>
              <a:ext cx="1828800" cy="1443790"/>
            </a:xfrm>
            <a:prstGeom prst="line">
              <a:avLst/>
            </a:prstGeom>
            <a:ln w="285750" cap="sq">
              <a:solidFill>
                <a:schemeClr val="bg1"/>
              </a:solidFill>
            </a:ln>
          </p:spPr>
          <p:style>
            <a:lnRef idx="1">
              <a:schemeClr val="dk1"/>
            </a:lnRef>
            <a:fillRef idx="0">
              <a:schemeClr val="dk1"/>
            </a:fillRef>
            <a:effectRef idx="0">
              <a:schemeClr val="dk1"/>
            </a:effectRef>
            <a:fontRef idx="minor">
              <a:schemeClr val="tx1"/>
            </a:fontRef>
          </p:style>
        </p:cxnSp>
      </p:grpSp>
      <p:sp>
        <p:nvSpPr>
          <p:cNvPr id="38" name="Triângulo isósceles 37"/>
          <p:cNvSpPr/>
          <p:nvPr/>
        </p:nvSpPr>
        <p:spPr>
          <a:xfrm rot="5400000">
            <a:off x="6188771" y="2030963"/>
            <a:ext cx="415162" cy="278403"/>
          </a:xfrm>
          <a:prstGeom prst="triangle">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4" name="CaixaDeTexto 33"/>
          <p:cNvSpPr txBox="1"/>
          <p:nvPr/>
        </p:nvSpPr>
        <p:spPr>
          <a:xfrm>
            <a:off x="6622182" y="2002054"/>
            <a:ext cx="2290813" cy="1477328"/>
          </a:xfrm>
          <a:prstGeom prst="rect">
            <a:avLst/>
          </a:prstGeom>
          <a:noFill/>
        </p:spPr>
        <p:txBody>
          <a:bodyPr wrap="square" rtlCol="0">
            <a:spAutoFit/>
          </a:bodyPr>
          <a:lstStyle/>
          <a:p>
            <a:r>
              <a:rPr lang="pt-BR" i="1" dirty="0"/>
              <a:t>Implica tempo de</a:t>
            </a:r>
            <a:br>
              <a:rPr lang="pt-BR" i="1" dirty="0"/>
            </a:br>
            <a:r>
              <a:rPr lang="pt-BR" sz="3000" b="1" i="1" dirty="0">
                <a:solidFill>
                  <a:srgbClr val="DC0814"/>
                </a:solidFill>
              </a:rPr>
              <a:t>5 minutos</a:t>
            </a:r>
            <a:r>
              <a:rPr lang="pt-BR" sz="2400" b="1" i="1" dirty="0">
                <a:solidFill>
                  <a:srgbClr val="DC0814"/>
                </a:solidFill>
              </a:rPr>
              <a:t> </a:t>
            </a:r>
            <a:r>
              <a:rPr lang="pt-BR" i="1" dirty="0"/>
              <a:t>para </a:t>
            </a:r>
            <a:r>
              <a:rPr lang="pt-BR" sz="2400" b="1" i="1" dirty="0">
                <a:solidFill>
                  <a:srgbClr val="DC0814"/>
                </a:solidFill>
              </a:rPr>
              <a:t>cada documento</a:t>
            </a:r>
          </a:p>
          <a:p>
            <a:endParaRPr lang="pt-BR" dirty="0"/>
          </a:p>
        </p:txBody>
      </p:sp>
    </p:spTree>
    <p:custDataLst>
      <p:tags r:id="rId1"/>
    </p:custDataLst>
    <p:extLst>
      <p:ext uri="{BB962C8B-B14F-4D97-AF65-F5344CB8AC3E}">
        <p14:creationId xmlns:p14="http://schemas.microsoft.com/office/powerpoint/2010/main" val="358001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827584" y="980728"/>
            <a:ext cx="184731" cy="369332"/>
          </a:xfrm>
          <a:prstGeom prst="rect">
            <a:avLst/>
          </a:prstGeom>
          <a:noFill/>
        </p:spPr>
        <p:txBody>
          <a:bodyPr wrap="none" rtlCol="0">
            <a:spAutoFit/>
          </a:bodyPr>
          <a:lstStyle/>
          <a:p>
            <a:endParaRPr lang="pt-BR" dirty="0"/>
          </a:p>
        </p:txBody>
      </p:sp>
      <p:sp>
        <p:nvSpPr>
          <p:cNvPr id="21" name="Rectangle 20"/>
          <p:cNvSpPr/>
          <p:nvPr/>
        </p:nvSpPr>
        <p:spPr>
          <a:xfrm>
            <a:off x="600842" y="1723239"/>
            <a:ext cx="2897102" cy="646331"/>
          </a:xfrm>
          <a:prstGeom prst="rect">
            <a:avLst/>
          </a:prstGeom>
        </p:spPr>
        <p:txBody>
          <a:bodyPr wrap="square">
            <a:spAutoFit/>
          </a:bodyPr>
          <a:lstStyle/>
          <a:p>
            <a:pPr algn="ctr"/>
            <a:r>
              <a:rPr lang="pt-BR" sz="3600" b="1" dirty="0">
                <a:solidFill>
                  <a:schemeClr val="bg1"/>
                </a:solidFill>
                <a:latin typeface="+mj-lt"/>
              </a:rPr>
              <a:t>Bom uso</a:t>
            </a:r>
          </a:p>
        </p:txBody>
      </p:sp>
      <p:sp>
        <p:nvSpPr>
          <p:cNvPr id="36" name="Espaço Reservado para Conteúdo 4"/>
          <p:cNvSpPr txBox="1">
            <a:spLocks/>
          </p:cNvSpPr>
          <p:nvPr/>
        </p:nvSpPr>
        <p:spPr>
          <a:xfrm>
            <a:off x="322884" y="304800"/>
            <a:ext cx="7754316" cy="640080"/>
          </a:xfrm>
          <a:prstGeom prst="rect">
            <a:avLst/>
          </a:prstGeom>
        </p:spPr>
        <p:txBody>
          <a:bodyPr vert="horz" lIns="91440" tIns="45720" rIns="91440" bIns="45720" rtlCol="0">
            <a:noAutofit/>
          </a:bodyPr>
          <a:lstStyle/>
          <a:p>
            <a:pPr marL="228600" indent="-228600">
              <a:lnSpc>
                <a:spcPct val="90000"/>
              </a:lnSpc>
              <a:spcBef>
                <a:spcPts val="1000"/>
              </a:spcBef>
            </a:pPr>
            <a:r>
              <a:rPr lang="pt-BR" sz="2800" dirty="0">
                <a:solidFill>
                  <a:schemeClr val="bg1"/>
                </a:solidFill>
              </a:rPr>
              <a:t>Exemplo de Funcionalidades do Catálogo do SAJ</a:t>
            </a:r>
          </a:p>
        </p:txBody>
      </p:sp>
      <p:sp>
        <p:nvSpPr>
          <p:cNvPr id="37"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Modelos de documentos e configuração de atos</a:t>
            </a:r>
          </a:p>
        </p:txBody>
      </p:sp>
      <p:pic>
        <p:nvPicPr>
          <p:cNvPr id="11"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grpSp>
        <p:nvGrpSpPr>
          <p:cNvPr id="13" name="Group 35"/>
          <p:cNvGrpSpPr/>
          <p:nvPr/>
        </p:nvGrpSpPr>
        <p:grpSpPr>
          <a:xfrm>
            <a:off x="367553" y="1608361"/>
            <a:ext cx="5549153" cy="4903004"/>
            <a:chOff x="2194272" y="1423409"/>
            <a:chExt cx="8321069" cy="4819382"/>
          </a:xfrm>
        </p:grpSpPr>
        <p:sp>
          <p:nvSpPr>
            <p:cNvPr id="14" name="Rectangle 30"/>
            <p:cNvSpPr/>
            <p:nvPr/>
          </p:nvSpPr>
          <p:spPr>
            <a:xfrm>
              <a:off x="2195735" y="1423409"/>
              <a:ext cx="8319606" cy="8492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800" dirty="0">
                <a:solidFill>
                  <a:schemeClr val="bg1"/>
                </a:solidFill>
              </a:endParaRPr>
            </a:p>
          </p:txBody>
        </p:sp>
        <p:sp>
          <p:nvSpPr>
            <p:cNvPr id="15" name="Rectangle 26"/>
            <p:cNvSpPr/>
            <p:nvPr/>
          </p:nvSpPr>
          <p:spPr>
            <a:xfrm>
              <a:off x="2194272" y="2298125"/>
              <a:ext cx="8321069" cy="3944666"/>
            </a:xfrm>
            <a:prstGeom prst="rect">
              <a:avLst/>
            </a:prstGeom>
            <a:solidFill>
              <a:srgbClr val="DC0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6" name="Rectangle 20"/>
            <p:cNvSpPr/>
            <p:nvPr/>
          </p:nvSpPr>
          <p:spPr>
            <a:xfrm>
              <a:off x="2512241" y="1544578"/>
              <a:ext cx="7132862" cy="635308"/>
            </a:xfrm>
            <a:prstGeom prst="rect">
              <a:avLst/>
            </a:prstGeom>
          </p:spPr>
          <p:txBody>
            <a:bodyPr wrap="square">
              <a:spAutoFit/>
            </a:bodyPr>
            <a:lstStyle/>
            <a:p>
              <a:r>
                <a:rPr lang="pt-BR" sz="3600" b="1" dirty="0">
                  <a:solidFill>
                    <a:schemeClr val="bg1"/>
                  </a:solidFill>
                  <a:latin typeface="Calibri" panose="020F0502020204030204" pitchFamily="34" charset="0"/>
                </a:rPr>
                <a:t>RECOMENDADO</a:t>
              </a:r>
            </a:p>
          </p:txBody>
        </p:sp>
      </p:grpSp>
      <p:sp>
        <p:nvSpPr>
          <p:cNvPr id="9" name="TextBox 8"/>
          <p:cNvSpPr txBox="1"/>
          <p:nvPr/>
        </p:nvSpPr>
        <p:spPr>
          <a:xfrm>
            <a:off x="543600" y="2736000"/>
            <a:ext cx="3788327" cy="3108543"/>
          </a:xfrm>
          <a:prstGeom prst="rect">
            <a:avLst/>
          </a:prstGeom>
          <a:noFill/>
        </p:spPr>
        <p:txBody>
          <a:bodyPr wrap="square" rtlCol="0">
            <a:spAutoFit/>
          </a:bodyPr>
          <a:lstStyle/>
          <a:p>
            <a:r>
              <a:rPr lang="pt-BR" sz="2800" dirty="0">
                <a:solidFill>
                  <a:schemeClr val="bg1"/>
                </a:solidFill>
              </a:rPr>
              <a:t>Preencher por completo os campos de configuração dos atos do documento, inclusive marcando a opção “automática” quando disponível. </a:t>
            </a:r>
          </a:p>
        </p:txBody>
      </p:sp>
      <p:sp>
        <p:nvSpPr>
          <p:cNvPr id="17" name="Elipse 16"/>
          <p:cNvSpPr/>
          <p:nvPr/>
        </p:nvSpPr>
        <p:spPr>
          <a:xfrm>
            <a:off x="4326780" y="4490468"/>
            <a:ext cx="2229594" cy="2229595"/>
          </a:xfrm>
          <a:prstGeom prst="ellipse">
            <a:avLst/>
          </a:prstGeom>
          <a:solidFill>
            <a:srgbClr val="000000">
              <a:alpha val="0"/>
            </a:srgbClr>
          </a:solidFill>
          <a:ln w="263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grpSp>
        <p:nvGrpSpPr>
          <p:cNvPr id="20" name="Grupo 19"/>
          <p:cNvGrpSpPr/>
          <p:nvPr/>
        </p:nvGrpSpPr>
        <p:grpSpPr>
          <a:xfrm rot="20480407">
            <a:off x="4851133" y="5178392"/>
            <a:ext cx="1795110" cy="539015"/>
            <a:chOff x="6227546" y="2656573"/>
            <a:chExt cx="1795110" cy="539015"/>
          </a:xfrm>
        </p:grpSpPr>
        <p:sp>
          <p:nvSpPr>
            <p:cNvPr id="18" name="Retângulo 17"/>
            <p:cNvSpPr/>
            <p:nvPr/>
          </p:nvSpPr>
          <p:spPr>
            <a:xfrm rot="19993641">
              <a:off x="6227546" y="2656573"/>
              <a:ext cx="298383" cy="539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Retângulo 18"/>
            <p:cNvSpPr/>
            <p:nvPr/>
          </p:nvSpPr>
          <p:spPr>
            <a:xfrm rot="3533538">
              <a:off x="6987940" y="1992666"/>
              <a:ext cx="336884" cy="1732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8" name="Triângulo isósceles 27"/>
          <p:cNvSpPr/>
          <p:nvPr/>
        </p:nvSpPr>
        <p:spPr>
          <a:xfrm rot="5400000">
            <a:off x="6188771" y="2030963"/>
            <a:ext cx="415162" cy="278403"/>
          </a:xfrm>
          <a:prstGeom prst="triangle">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2" name="Retângulo 21"/>
          <p:cNvSpPr/>
          <p:nvPr/>
        </p:nvSpPr>
        <p:spPr>
          <a:xfrm>
            <a:off x="6566586" y="1970054"/>
            <a:ext cx="2545882" cy="1200329"/>
          </a:xfrm>
          <a:prstGeom prst="rect">
            <a:avLst/>
          </a:prstGeom>
        </p:spPr>
        <p:txBody>
          <a:bodyPr wrap="square">
            <a:spAutoFit/>
          </a:bodyPr>
          <a:lstStyle/>
          <a:p>
            <a:r>
              <a:rPr lang="pt-BR" i="1" dirty="0"/>
              <a:t>Implica tempo de</a:t>
            </a:r>
            <a:br>
              <a:rPr lang="pt-BR" i="1" dirty="0"/>
            </a:br>
            <a:r>
              <a:rPr lang="pt-BR" sz="3000" b="1" i="1" dirty="0"/>
              <a:t>2,5 minutos</a:t>
            </a:r>
            <a:r>
              <a:rPr lang="pt-BR" sz="2400" b="1" i="1" dirty="0"/>
              <a:t> </a:t>
            </a:r>
            <a:r>
              <a:rPr lang="pt-BR" i="1" dirty="0"/>
              <a:t>para </a:t>
            </a:r>
            <a:r>
              <a:rPr lang="pt-BR" sz="2400" b="1" i="1" dirty="0"/>
              <a:t>cada documento</a:t>
            </a:r>
          </a:p>
        </p:txBody>
      </p:sp>
    </p:spTree>
    <p:custDataLst>
      <p:tags r:id="rId1"/>
    </p:custDataLst>
    <p:extLst>
      <p:ext uri="{BB962C8B-B14F-4D97-AF65-F5344CB8AC3E}">
        <p14:creationId xmlns:p14="http://schemas.microsoft.com/office/powerpoint/2010/main" val="421104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
        <p:nvSpPr>
          <p:cNvPr id="2" name="CaixaDeTexto 1"/>
          <p:cNvSpPr txBox="1"/>
          <p:nvPr/>
        </p:nvSpPr>
        <p:spPr>
          <a:xfrm>
            <a:off x="2356602" y="1875380"/>
            <a:ext cx="3834704" cy="5201424"/>
          </a:xfrm>
          <a:prstGeom prst="rect">
            <a:avLst/>
          </a:prstGeom>
          <a:noFill/>
        </p:spPr>
        <p:txBody>
          <a:bodyPr wrap="none" rtlCol="0">
            <a:spAutoFit/>
          </a:bodyPr>
          <a:lstStyle/>
          <a:p>
            <a:r>
              <a:rPr lang="pt-BR" sz="16600" b="1" dirty="0"/>
              <a:t>150</a:t>
            </a:r>
            <a:r>
              <a:rPr lang="pt-BR" sz="6000" b="1" dirty="0"/>
              <a:t>h</a:t>
            </a:r>
          </a:p>
          <a:p>
            <a:endParaRPr lang="pt-BR" sz="16600" b="1" dirty="0"/>
          </a:p>
        </p:txBody>
      </p:sp>
      <p:sp>
        <p:nvSpPr>
          <p:cNvPr id="3" name="Triângulo isósceles 2"/>
          <p:cNvSpPr/>
          <p:nvPr/>
        </p:nvSpPr>
        <p:spPr>
          <a:xfrm rot="5400000">
            <a:off x="905961" y="1413485"/>
            <a:ext cx="698500" cy="468406"/>
          </a:xfrm>
          <a:prstGeom prst="triangle">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CaixaDeTexto 3"/>
          <p:cNvSpPr txBox="1"/>
          <p:nvPr/>
        </p:nvSpPr>
        <p:spPr>
          <a:xfrm>
            <a:off x="1567108" y="1349238"/>
            <a:ext cx="3213100" cy="461665"/>
          </a:xfrm>
          <a:prstGeom prst="rect">
            <a:avLst/>
          </a:prstGeom>
          <a:noFill/>
        </p:spPr>
        <p:txBody>
          <a:bodyPr wrap="square" rtlCol="0">
            <a:spAutoFit/>
          </a:bodyPr>
          <a:lstStyle/>
          <a:p>
            <a:r>
              <a:rPr lang="pt-BR" sz="2400" b="1" dirty="0"/>
              <a:t>ECONOMIA DE TEMPO</a:t>
            </a:r>
          </a:p>
        </p:txBody>
      </p:sp>
      <p:sp>
        <p:nvSpPr>
          <p:cNvPr id="10" name="Retângulo 9"/>
          <p:cNvSpPr/>
          <p:nvPr/>
        </p:nvSpPr>
        <p:spPr>
          <a:xfrm flipV="1">
            <a:off x="1554408" y="1797866"/>
            <a:ext cx="5436000" cy="180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dirty="0"/>
          </a:p>
        </p:txBody>
      </p:sp>
      <p:grpSp>
        <p:nvGrpSpPr>
          <p:cNvPr id="18" name="Grupo 17"/>
          <p:cNvGrpSpPr/>
          <p:nvPr/>
        </p:nvGrpSpPr>
        <p:grpSpPr>
          <a:xfrm>
            <a:off x="-1482789" y="4328899"/>
            <a:ext cx="6338124" cy="7325840"/>
            <a:chOff x="4560715" y="2553886"/>
            <a:chExt cx="5508192" cy="6350971"/>
          </a:xfrm>
        </p:grpSpPr>
        <p:sp>
          <p:nvSpPr>
            <p:cNvPr id="19" name="Retângulo 7"/>
            <p:cNvSpPr/>
            <p:nvPr/>
          </p:nvSpPr>
          <p:spPr>
            <a:xfrm>
              <a:off x="4560715" y="2553886"/>
              <a:ext cx="2155041" cy="4100891"/>
            </a:xfrm>
            <a:custGeom>
              <a:avLst/>
              <a:gdLst>
                <a:gd name="connsiteX0" fmla="*/ 0 w 1037230"/>
                <a:gd name="connsiteY0" fmla="*/ 0 h 1985749"/>
                <a:gd name="connsiteX1" fmla="*/ 1037230 w 1037230"/>
                <a:gd name="connsiteY1" fmla="*/ 0 h 1985749"/>
                <a:gd name="connsiteX2" fmla="*/ 1037230 w 1037230"/>
                <a:gd name="connsiteY2" fmla="*/ 1985749 h 1985749"/>
                <a:gd name="connsiteX3" fmla="*/ 0 w 1037230"/>
                <a:gd name="connsiteY3" fmla="*/ 1985749 h 1985749"/>
                <a:gd name="connsiteX4" fmla="*/ 0 w 1037230"/>
                <a:gd name="connsiteY4" fmla="*/ 0 h 1985749"/>
                <a:gd name="connsiteX0" fmla="*/ 1187355 w 2224585"/>
                <a:gd name="connsiteY0" fmla="*/ 0 h 2122227"/>
                <a:gd name="connsiteX1" fmla="*/ 2224585 w 2224585"/>
                <a:gd name="connsiteY1" fmla="*/ 0 h 2122227"/>
                <a:gd name="connsiteX2" fmla="*/ 2224585 w 2224585"/>
                <a:gd name="connsiteY2" fmla="*/ 1985749 h 2122227"/>
                <a:gd name="connsiteX3" fmla="*/ 0 w 2224585"/>
                <a:gd name="connsiteY3" fmla="*/ 2122227 h 2122227"/>
                <a:gd name="connsiteX4" fmla="*/ 1187355 w 2224585"/>
                <a:gd name="connsiteY4" fmla="*/ 0 h 2122227"/>
                <a:gd name="connsiteX0" fmla="*/ 1037230 w 2224585"/>
                <a:gd name="connsiteY0" fmla="*/ 0 h 2354239"/>
                <a:gd name="connsiteX1" fmla="*/ 2224585 w 2224585"/>
                <a:gd name="connsiteY1" fmla="*/ 232012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2224585"/>
                <a:gd name="connsiteY0" fmla="*/ 0 h 2354239"/>
                <a:gd name="connsiteX1" fmla="*/ 1364776 w 2224585"/>
                <a:gd name="connsiteY1" fmla="*/ 177421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1364776"/>
                <a:gd name="connsiteY0" fmla="*/ 0 h 2354239"/>
                <a:gd name="connsiteX1" fmla="*/ 1364776 w 1364776"/>
                <a:gd name="connsiteY1" fmla="*/ 177421 h 2354239"/>
                <a:gd name="connsiteX2" fmla="*/ 723332 w 1364776"/>
                <a:gd name="connsiteY2" fmla="*/ 1098644 h 2354239"/>
                <a:gd name="connsiteX3" fmla="*/ 0 w 1364776"/>
                <a:gd name="connsiteY3" fmla="*/ 2354239 h 2354239"/>
                <a:gd name="connsiteX4" fmla="*/ 1037230 w 1364776"/>
                <a:gd name="connsiteY4" fmla="*/ 0 h 2354239"/>
                <a:gd name="connsiteX0" fmla="*/ 1037230 w 1282889"/>
                <a:gd name="connsiteY0" fmla="*/ 0 h 2354239"/>
                <a:gd name="connsiteX1" fmla="*/ 1282889 w 1282889"/>
                <a:gd name="connsiteY1" fmla="*/ 150125 h 2354239"/>
                <a:gd name="connsiteX2" fmla="*/ 723332 w 1282889"/>
                <a:gd name="connsiteY2" fmla="*/ 1098644 h 2354239"/>
                <a:gd name="connsiteX3" fmla="*/ 0 w 1282889"/>
                <a:gd name="connsiteY3" fmla="*/ 2354239 h 2354239"/>
                <a:gd name="connsiteX4" fmla="*/ 1037230 w 1282889"/>
                <a:gd name="connsiteY4" fmla="*/ 0 h 2354239"/>
                <a:gd name="connsiteX0" fmla="*/ 1037230 w 1282889"/>
                <a:gd name="connsiteY0" fmla="*/ 0 h 2354239"/>
                <a:gd name="connsiteX1" fmla="*/ 1282889 w 1282889"/>
                <a:gd name="connsiteY1" fmla="*/ 150125 h 2354239"/>
                <a:gd name="connsiteX2" fmla="*/ 0 w 1282889"/>
                <a:gd name="connsiteY2" fmla="*/ 2354239 h 2354239"/>
                <a:gd name="connsiteX3" fmla="*/ 1037230 w 1282889"/>
                <a:gd name="connsiteY3" fmla="*/ 0 h 2354239"/>
                <a:gd name="connsiteX0" fmla="*/ 1064525 w 1310184"/>
                <a:gd name="connsiteY0" fmla="*/ 0 h 1908412"/>
                <a:gd name="connsiteX1" fmla="*/ 1310184 w 1310184"/>
                <a:gd name="connsiteY1" fmla="*/ 150125 h 1908412"/>
                <a:gd name="connsiteX2" fmla="*/ 0 w 1310184"/>
                <a:gd name="connsiteY2" fmla="*/ 1908412 h 1908412"/>
                <a:gd name="connsiteX3" fmla="*/ 1064525 w 1310184"/>
                <a:gd name="connsiteY3" fmla="*/ 0 h 1908412"/>
                <a:gd name="connsiteX0" fmla="*/ 905301 w 1150960"/>
                <a:gd name="connsiteY0" fmla="*/ 0 h 2135874"/>
                <a:gd name="connsiteX1" fmla="*/ 1150960 w 1150960"/>
                <a:gd name="connsiteY1" fmla="*/ 150125 h 2135874"/>
                <a:gd name="connsiteX2" fmla="*/ 0 w 1150960"/>
                <a:gd name="connsiteY2" fmla="*/ 2135874 h 2135874"/>
                <a:gd name="connsiteX3" fmla="*/ 905301 w 1150960"/>
                <a:gd name="connsiteY3" fmla="*/ 0 h 2135874"/>
                <a:gd name="connsiteX0" fmla="*/ 1000836 w 1246495"/>
                <a:gd name="connsiteY0" fmla="*/ 0 h 2363336"/>
                <a:gd name="connsiteX1" fmla="*/ 1246495 w 1246495"/>
                <a:gd name="connsiteY1" fmla="*/ 150125 h 2363336"/>
                <a:gd name="connsiteX2" fmla="*/ 0 w 1246495"/>
                <a:gd name="connsiteY2" fmla="*/ 2363336 h 2363336"/>
                <a:gd name="connsiteX3" fmla="*/ 1000836 w 1246495"/>
                <a:gd name="connsiteY3" fmla="*/ 0 h 2363336"/>
                <a:gd name="connsiteX0" fmla="*/ 1000836 w 1241946"/>
                <a:gd name="connsiteY0" fmla="*/ 0 h 2363336"/>
                <a:gd name="connsiteX1" fmla="*/ 1241946 w 1241946"/>
                <a:gd name="connsiteY1" fmla="*/ 113731 h 2363336"/>
                <a:gd name="connsiteX2" fmla="*/ 0 w 1241946"/>
                <a:gd name="connsiteY2" fmla="*/ 2363336 h 2363336"/>
                <a:gd name="connsiteX3" fmla="*/ 1000836 w 1241946"/>
                <a:gd name="connsiteY3" fmla="*/ 0 h 2363336"/>
              </a:gdLst>
              <a:ahLst/>
              <a:cxnLst>
                <a:cxn ang="0">
                  <a:pos x="connsiteX0" y="connsiteY0"/>
                </a:cxn>
                <a:cxn ang="0">
                  <a:pos x="connsiteX1" y="connsiteY1"/>
                </a:cxn>
                <a:cxn ang="0">
                  <a:pos x="connsiteX2" y="connsiteY2"/>
                </a:cxn>
                <a:cxn ang="0">
                  <a:pos x="connsiteX3" y="connsiteY3"/>
                </a:cxn>
              </a:cxnLst>
              <a:rect l="l" t="t" r="r" b="b"/>
              <a:pathLst>
                <a:path w="1241946" h="2363336">
                  <a:moveTo>
                    <a:pt x="1000836" y="0"/>
                  </a:moveTo>
                  <a:lnTo>
                    <a:pt x="1241946" y="113731"/>
                  </a:lnTo>
                  <a:lnTo>
                    <a:pt x="0" y="2363336"/>
                  </a:lnTo>
                  <a:lnTo>
                    <a:pt x="100083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20" name="Retângulo 7"/>
            <p:cNvSpPr/>
            <p:nvPr/>
          </p:nvSpPr>
          <p:spPr>
            <a:xfrm rot="535073">
              <a:off x="5037820" y="2766425"/>
              <a:ext cx="2077770" cy="3863677"/>
            </a:xfrm>
            <a:custGeom>
              <a:avLst/>
              <a:gdLst>
                <a:gd name="connsiteX0" fmla="*/ 0 w 1037230"/>
                <a:gd name="connsiteY0" fmla="*/ 0 h 1985749"/>
                <a:gd name="connsiteX1" fmla="*/ 1037230 w 1037230"/>
                <a:gd name="connsiteY1" fmla="*/ 0 h 1985749"/>
                <a:gd name="connsiteX2" fmla="*/ 1037230 w 1037230"/>
                <a:gd name="connsiteY2" fmla="*/ 1985749 h 1985749"/>
                <a:gd name="connsiteX3" fmla="*/ 0 w 1037230"/>
                <a:gd name="connsiteY3" fmla="*/ 1985749 h 1985749"/>
                <a:gd name="connsiteX4" fmla="*/ 0 w 1037230"/>
                <a:gd name="connsiteY4" fmla="*/ 0 h 1985749"/>
                <a:gd name="connsiteX0" fmla="*/ 1187355 w 2224585"/>
                <a:gd name="connsiteY0" fmla="*/ 0 h 2122227"/>
                <a:gd name="connsiteX1" fmla="*/ 2224585 w 2224585"/>
                <a:gd name="connsiteY1" fmla="*/ 0 h 2122227"/>
                <a:gd name="connsiteX2" fmla="*/ 2224585 w 2224585"/>
                <a:gd name="connsiteY2" fmla="*/ 1985749 h 2122227"/>
                <a:gd name="connsiteX3" fmla="*/ 0 w 2224585"/>
                <a:gd name="connsiteY3" fmla="*/ 2122227 h 2122227"/>
                <a:gd name="connsiteX4" fmla="*/ 1187355 w 2224585"/>
                <a:gd name="connsiteY4" fmla="*/ 0 h 2122227"/>
                <a:gd name="connsiteX0" fmla="*/ 1037230 w 2224585"/>
                <a:gd name="connsiteY0" fmla="*/ 0 h 2354239"/>
                <a:gd name="connsiteX1" fmla="*/ 2224585 w 2224585"/>
                <a:gd name="connsiteY1" fmla="*/ 232012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2224585"/>
                <a:gd name="connsiteY0" fmla="*/ 0 h 2354239"/>
                <a:gd name="connsiteX1" fmla="*/ 1364776 w 2224585"/>
                <a:gd name="connsiteY1" fmla="*/ 177421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1364776"/>
                <a:gd name="connsiteY0" fmla="*/ 0 h 2354239"/>
                <a:gd name="connsiteX1" fmla="*/ 1364776 w 1364776"/>
                <a:gd name="connsiteY1" fmla="*/ 177421 h 2354239"/>
                <a:gd name="connsiteX2" fmla="*/ 723332 w 1364776"/>
                <a:gd name="connsiteY2" fmla="*/ 1098644 h 2354239"/>
                <a:gd name="connsiteX3" fmla="*/ 0 w 1364776"/>
                <a:gd name="connsiteY3" fmla="*/ 2354239 h 2354239"/>
                <a:gd name="connsiteX4" fmla="*/ 1037230 w 1364776"/>
                <a:gd name="connsiteY4" fmla="*/ 0 h 2354239"/>
                <a:gd name="connsiteX0" fmla="*/ 1037230 w 1282889"/>
                <a:gd name="connsiteY0" fmla="*/ 0 h 2354239"/>
                <a:gd name="connsiteX1" fmla="*/ 1282889 w 1282889"/>
                <a:gd name="connsiteY1" fmla="*/ 150125 h 2354239"/>
                <a:gd name="connsiteX2" fmla="*/ 723332 w 1282889"/>
                <a:gd name="connsiteY2" fmla="*/ 1098644 h 2354239"/>
                <a:gd name="connsiteX3" fmla="*/ 0 w 1282889"/>
                <a:gd name="connsiteY3" fmla="*/ 2354239 h 2354239"/>
                <a:gd name="connsiteX4" fmla="*/ 1037230 w 1282889"/>
                <a:gd name="connsiteY4" fmla="*/ 0 h 2354239"/>
                <a:gd name="connsiteX0" fmla="*/ 1037230 w 1282889"/>
                <a:gd name="connsiteY0" fmla="*/ 0 h 2354239"/>
                <a:gd name="connsiteX1" fmla="*/ 1282889 w 1282889"/>
                <a:gd name="connsiteY1" fmla="*/ 150125 h 2354239"/>
                <a:gd name="connsiteX2" fmla="*/ 0 w 1282889"/>
                <a:gd name="connsiteY2" fmla="*/ 2354239 h 2354239"/>
                <a:gd name="connsiteX3" fmla="*/ 1037230 w 1282889"/>
                <a:gd name="connsiteY3" fmla="*/ 0 h 2354239"/>
                <a:gd name="connsiteX0" fmla="*/ 928316 w 1173975"/>
                <a:gd name="connsiteY0" fmla="*/ 0 h 2226630"/>
                <a:gd name="connsiteX1" fmla="*/ 1173975 w 1173975"/>
                <a:gd name="connsiteY1" fmla="*/ 150125 h 2226630"/>
                <a:gd name="connsiteX2" fmla="*/ 0 w 1173975"/>
                <a:gd name="connsiteY2" fmla="*/ 2226630 h 2226630"/>
                <a:gd name="connsiteX3" fmla="*/ 928316 w 1173975"/>
                <a:gd name="connsiteY3" fmla="*/ 0 h 2226630"/>
                <a:gd name="connsiteX0" fmla="*/ 928316 w 1197415"/>
                <a:gd name="connsiteY0" fmla="*/ 0 h 2226630"/>
                <a:gd name="connsiteX1" fmla="*/ 1197415 w 1197415"/>
                <a:gd name="connsiteY1" fmla="*/ 123422 h 2226630"/>
                <a:gd name="connsiteX2" fmla="*/ 0 w 1197415"/>
                <a:gd name="connsiteY2" fmla="*/ 2226630 h 2226630"/>
                <a:gd name="connsiteX3" fmla="*/ 928316 w 1197415"/>
                <a:gd name="connsiteY3" fmla="*/ 0 h 2226630"/>
              </a:gdLst>
              <a:ahLst/>
              <a:cxnLst>
                <a:cxn ang="0">
                  <a:pos x="connsiteX0" y="connsiteY0"/>
                </a:cxn>
                <a:cxn ang="0">
                  <a:pos x="connsiteX1" y="connsiteY1"/>
                </a:cxn>
                <a:cxn ang="0">
                  <a:pos x="connsiteX2" y="connsiteY2"/>
                </a:cxn>
                <a:cxn ang="0">
                  <a:pos x="connsiteX3" y="connsiteY3"/>
                </a:cxn>
              </a:cxnLst>
              <a:rect l="l" t="t" r="r" b="b"/>
              <a:pathLst>
                <a:path w="1197415" h="2226630">
                  <a:moveTo>
                    <a:pt x="928316" y="0"/>
                  </a:moveTo>
                  <a:lnTo>
                    <a:pt x="1197415" y="123422"/>
                  </a:lnTo>
                  <a:lnTo>
                    <a:pt x="0" y="2226630"/>
                  </a:lnTo>
                  <a:lnTo>
                    <a:pt x="92831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21" name="Retângulo 20"/>
            <p:cNvSpPr/>
            <p:nvPr/>
          </p:nvSpPr>
          <p:spPr>
            <a:xfrm rot="18697769">
              <a:off x="5513697" y="4349647"/>
              <a:ext cx="4554266" cy="4556154"/>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grpSp>
      <p:grpSp>
        <p:nvGrpSpPr>
          <p:cNvPr id="16" name="Grupo 15"/>
          <p:cNvGrpSpPr/>
          <p:nvPr/>
        </p:nvGrpSpPr>
        <p:grpSpPr>
          <a:xfrm>
            <a:off x="1562620" y="2970140"/>
            <a:ext cx="638815" cy="638815"/>
            <a:chOff x="7035800" y="469900"/>
            <a:chExt cx="1676400" cy="1676400"/>
          </a:xfrm>
        </p:grpSpPr>
        <p:sp>
          <p:nvSpPr>
            <p:cNvPr id="22" name="Elipse 21"/>
            <p:cNvSpPr/>
            <p:nvPr/>
          </p:nvSpPr>
          <p:spPr>
            <a:xfrm>
              <a:off x="7035800" y="469900"/>
              <a:ext cx="1676400" cy="1676400"/>
            </a:xfrm>
            <a:prstGeom prst="ellipse">
              <a:avLst/>
            </a:prstGeom>
            <a:noFill/>
            <a:ln w="107950">
              <a:solidFill>
                <a:srgbClr val="E12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23" name="Conector de seta reta 22"/>
            <p:cNvCxnSpPr/>
            <p:nvPr/>
          </p:nvCxnSpPr>
          <p:spPr>
            <a:xfrm>
              <a:off x="7786370" y="876019"/>
              <a:ext cx="0" cy="622300"/>
            </a:xfrm>
            <a:prstGeom prst="straightConnector1">
              <a:avLst/>
            </a:prstGeom>
            <a:ln w="73025"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4" name="Conector de seta reta 23"/>
            <p:cNvCxnSpPr/>
            <p:nvPr/>
          </p:nvCxnSpPr>
          <p:spPr>
            <a:xfrm flipH="1" flipV="1">
              <a:off x="7689195" y="1411155"/>
              <a:ext cx="516032" cy="3430"/>
            </a:xfrm>
            <a:prstGeom prst="straightConnector1">
              <a:avLst/>
            </a:prstGeom>
            <a:ln w="76200"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15"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Modelos de documentos e configuração de atos</a:t>
            </a:r>
          </a:p>
        </p:txBody>
      </p:sp>
    </p:spTree>
    <p:custDataLst>
      <p:tags r:id="rId1"/>
    </p:custDataLst>
    <p:extLst>
      <p:ext uri="{BB962C8B-B14F-4D97-AF65-F5344CB8AC3E}">
        <p14:creationId xmlns:p14="http://schemas.microsoft.com/office/powerpoint/2010/main" val="213338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827584" y="980728"/>
            <a:ext cx="184731" cy="369332"/>
          </a:xfrm>
          <a:prstGeom prst="rect">
            <a:avLst/>
          </a:prstGeom>
          <a:noFill/>
        </p:spPr>
        <p:txBody>
          <a:bodyPr wrap="none" rtlCol="0">
            <a:spAutoFit/>
          </a:bodyPr>
          <a:lstStyle/>
          <a:p>
            <a:endParaRPr lang="pt-BR" dirty="0"/>
          </a:p>
        </p:txBody>
      </p:sp>
      <p:sp>
        <p:nvSpPr>
          <p:cNvPr id="36" name="Espaço Reservado para Conteúdo 4"/>
          <p:cNvSpPr txBox="1">
            <a:spLocks/>
          </p:cNvSpPr>
          <p:nvPr/>
        </p:nvSpPr>
        <p:spPr>
          <a:xfrm>
            <a:off x="322884" y="304800"/>
            <a:ext cx="7754316" cy="640080"/>
          </a:xfrm>
          <a:prstGeom prst="rect">
            <a:avLst/>
          </a:prstGeom>
        </p:spPr>
        <p:txBody>
          <a:bodyPr vert="horz" lIns="91440" tIns="45720" rIns="91440" bIns="45720" rtlCol="0">
            <a:noAutofit/>
          </a:bodyPr>
          <a:lstStyle/>
          <a:p>
            <a:pPr marL="228600" indent="-228600">
              <a:lnSpc>
                <a:spcPct val="90000"/>
              </a:lnSpc>
              <a:spcBef>
                <a:spcPts val="1000"/>
              </a:spcBef>
            </a:pPr>
            <a:r>
              <a:rPr lang="pt-BR" sz="2800" dirty="0">
                <a:solidFill>
                  <a:schemeClr val="bg1"/>
                </a:solidFill>
              </a:rPr>
              <a:t>Exemplo de Funcionalidades do Catálogo do SAJ</a:t>
            </a:r>
          </a:p>
        </p:txBody>
      </p:sp>
      <p:sp>
        <p:nvSpPr>
          <p:cNvPr id="37"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Recapitulando</a:t>
            </a:r>
          </a:p>
        </p:txBody>
      </p:sp>
      <p:sp>
        <p:nvSpPr>
          <p:cNvPr id="4" name="Retângulo 3"/>
          <p:cNvSpPr/>
          <p:nvPr/>
        </p:nvSpPr>
        <p:spPr>
          <a:xfrm>
            <a:off x="181941" y="1219875"/>
            <a:ext cx="2092132" cy="923330"/>
          </a:xfrm>
          <a:prstGeom prst="rect">
            <a:avLst/>
          </a:prstGeom>
        </p:spPr>
        <p:txBody>
          <a:bodyPr wrap="square">
            <a:spAutoFit/>
          </a:bodyPr>
          <a:lstStyle/>
          <a:p>
            <a:r>
              <a:rPr lang="pt-BR" b="1" dirty="0">
                <a:latin typeface="Calibri" panose="020F0502020204030204" pitchFamily="34" charset="0"/>
              </a:rPr>
              <a:t>CONFIGURAÇÃO AUTOMATIZADA</a:t>
            </a:r>
            <a:br>
              <a:rPr lang="pt-BR" b="1" dirty="0">
                <a:latin typeface="Calibri" panose="020F0502020204030204" pitchFamily="34" charset="0"/>
              </a:rPr>
            </a:br>
            <a:r>
              <a:rPr lang="pt-BR" b="1" dirty="0">
                <a:latin typeface="Calibri" panose="020F0502020204030204" pitchFamily="34" charset="0"/>
              </a:rPr>
              <a:t>DE ATOS</a:t>
            </a:r>
          </a:p>
        </p:txBody>
      </p:sp>
      <p:sp>
        <p:nvSpPr>
          <p:cNvPr id="15" name="Retângulo 14"/>
          <p:cNvSpPr/>
          <p:nvPr/>
        </p:nvSpPr>
        <p:spPr>
          <a:xfrm>
            <a:off x="2397510" y="3429000"/>
            <a:ext cx="2230491" cy="1200329"/>
          </a:xfrm>
          <a:prstGeom prst="rect">
            <a:avLst/>
          </a:prstGeom>
        </p:spPr>
        <p:txBody>
          <a:bodyPr wrap="square">
            <a:spAutoFit/>
          </a:bodyPr>
          <a:lstStyle/>
          <a:p>
            <a:r>
              <a:rPr lang="pt-BR" b="1" dirty="0">
                <a:latin typeface="Calibri" panose="020F0502020204030204" pitchFamily="34" charset="0"/>
              </a:rPr>
              <a:t>ARQUIVAMENTO</a:t>
            </a:r>
            <a:br>
              <a:rPr lang="pt-BR" b="1" dirty="0">
                <a:latin typeface="Calibri" panose="020F0502020204030204" pitchFamily="34" charset="0"/>
              </a:rPr>
            </a:br>
            <a:r>
              <a:rPr lang="pt-BR" b="1" dirty="0">
                <a:latin typeface="Calibri" panose="020F0502020204030204" pitchFamily="34" charset="0"/>
              </a:rPr>
              <a:t>E GERAÇÃO DE CERTIDÕES</a:t>
            </a:r>
            <a:br>
              <a:rPr lang="pt-BR" b="1" dirty="0">
                <a:latin typeface="Calibri" panose="020F0502020204030204" pitchFamily="34" charset="0"/>
              </a:rPr>
            </a:br>
            <a:r>
              <a:rPr lang="pt-BR" b="1" dirty="0">
                <a:latin typeface="Calibri" panose="020F0502020204030204" pitchFamily="34" charset="0"/>
              </a:rPr>
              <a:t>EM LOTE (FÍSICO)</a:t>
            </a:r>
          </a:p>
        </p:txBody>
      </p:sp>
      <p:sp>
        <p:nvSpPr>
          <p:cNvPr id="17" name="Retângulo 16"/>
          <p:cNvSpPr/>
          <p:nvPr/>
        </p:nvSpPr>
        <p:spPr>
          <a:xfrm>
            <a:off x="171810" y="3429000"/>
            <a:ext cx="2230491" cy="923330"/>
          </a:xfrm>
          <a:prstGeom prst="rect">
            <a:avLst/>
          </a:prstGeom>
        </p:spPr>
        <p:txBody>
          <a:bodyPr wrap="square">
            <a:spAutoFit/>
          </a:bodyPr>
          <a:lstStyle/>
          <a:p>
            <a:r>
              <a:rPr lang="pt-BR" b="1" dirty="0">
                <a:latin typeface="Calibri" panose="020F0502020204030204" pitchFamily="34" charset="0"/>
              </a:rPr>
              <a:t>PUBLICAÇÃO E CERTIFICAÇÃO EM LOTE, PELO FLUXO</a:t>
            </a:r>
          </a:p>
        </p:txBody>
      </p:sp>
      <p:sp>
        <p:nvSpPr>
          <p:cNvPr id="19" name="Retângulo 18"/>
          <p:cNvSpPr/>
          <p:nvPr/>
        </p:nvSpPr>
        <p:spPr>
          <a:xfrm>
            <a:off x="2347531" y="1219875"/>
            <a:ext cx="2230491" cy="923330"/>
          </a:xfrm>
          <a:prstGeom prst="rect">
            <a:avLst/>
          </a:prstGeom>
        </p:spPr>
        <p:txBody>
          <a:bodyPr wrap="square">
            <a:spAutoFit/>
          </a:bodyPr>
          <a:lstStyle/>
          <a:p>
            <a:r>
              <a:rPr lang="pt-BR" b="1" dirty="0">
                <a:latin typeface="Calibri" panose="020F0502020204030204" pitchFamily="34" charset="0"/>
              </a:rPr>
              <a:t>CONTROLE</a:t>
            </a:r>
            <a:br>
              <a:rPr lang="pt-BR" b="1" dirty="0">
                <a:latin typeface="Calibri" panose="020F0502020204030204" pitchFamily="34" charset="0"/>
              </a:rPr>
            </a:br>
            <a:r>
              <a:rPr lang="pt-BR" b="1" dirty="0">
                <a:latin typeface="Calibri" panose="020F0502020204030204" pitchFamily="34" charset="0"/>
              </a:rPr>
              <a:t>DE PRAZOS AUTOMATIZADOS</a:t>
            </a:r>
          </a:p>
        </p:txBody>
      </p:sp>
      <p:sp>
        <p:nvSpPr>
          <p:cNvPr id="22" name="Retângulo 21"/>
          <p:cNvSpPr/>
          <p:nvPr/>
        </p:nvSpPr>
        <p:spPr>
          <a:xfrm>
            <a:off x="4499881" y="1219875"/>
            <a:ext cx="2454442" cy="923330"/>
          </a:xfrm>
          <a:prstGeom prst="rect">
            <a:avLst/>
          </a:prstGeom>
        </p:spPr>
        <p:txBody>
          <a:bodyPr wrap="square">
            <a:spAutoFit/>
          </a:bodyPr>
          <a:lstStyle/>
          <a:p>
            <a:r>
              <a:rPr lang="pt-BR" b="1" dirty="0">
                <a:latin typeface="Calibri" panose="020F0502020204030204" pitchFamily="34" charset="0"/>
              </a:rPr>
              <a:t>CONFIGURAÇÃO DE COLUNAS E CAMPO OBSERVAÇÃO</a:t>
            </a:r>
          </a:p>
        </p:txBody>
      </p:sp>
      <p:sp>
        <p:nvSpPr>
          <p:cNvPr id="24" name="Retângulo 23"/>
          <p:cNvSpPr/>
          <p:nvPr/>
        </p:nvSpPr>
        <p:spPr>
          <a:xfrm>
            <a:off x="6730373" y="1219875"/>
            <a:ext cx="2492305" cy="923330"/>
          </a:xfrm>
          <a:prstGeom prst="rect">
            <a:avLst/>
          </a:prstGeom>
        </p:spPr>
        <p:txBody>
          <a:bodyPr wrap="square">
            <a:spAutoFit/>
          </a:bodyPr>
          <a:lstStyle/>
          <a:p>
            <a:r>
              <a:rPr lang="pt-BR" b="1" dirty="0">
                <a:latin typeface="Calibri" panose="020F0502020204030204" pitchFamily="34" charset="0"/>
              </a:rPr>
              <a:t>RECURSO DE ANOTAÇÕES NO PROCESSO</a:t>
            </a:r>
          </a:p>
        </p:txBody>
      </p:sp>
      <p:sp>
        <p:nvSpPr>
          <p:cNvPr id="21" name="Retângulo 20"/>
          <p:cNvSpPr/>
          <p:nvPr/>
        </p:nvSpPr>
        <p:spPr>
          <a:xfrm>
            <a:off x="6728059" y="3429000"/>
            <a:ext cx="2230491" cy="1200329"/>
          </a:xfrm>
          <a:prstGeom prst="rect">
            <a:avLst/>
          </a:prstGeom>
        </p:spPr>
        <p:txBody>
          <a:bodyPr wrap="square">
            <a:spAutoFit/>
          </a:bodyPr>
          <a:lstStyle/>
          <a:p>
            <a:r>
              <a:rPr lang="pt-BR" b="1" dirty="0">
                <a:latin typeface="Calibri" panose="020F0502020204030204" pitchFamily="34" charset="0"/>
              </a:rPr>
              <a:t>LANÇAMENTO DE EVENTOS NO HISTÓRICO DE PARTES (CRIMINAIS)</a:t>
            </a:r>
          </a:p>
        </p:txBody>
      </p:sp>
      <p:pic>
        <p:nvPicPr>
          <p:cNvPr id="27"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grpSp>
        <p:nvGrpSpPr>
          <p:cNvPr id="29" name="Grupo 28"/>
          <p:cNvGrpSpPr/>
          <p:nvPr/>
        </p:nvGrpSpPr>
        <p:grpSpPr>
          <a:xfrm>
            <a:off x="510933" y="2530344"/>
            <a:ext cx="397784" cy="397784"/>
            <a:chOff x="7035800" y="469900"/>
            <a:chExt cx="1676400" cy="1676400"/>
          </a:xfrm>
        </p:grpSpPr>
        <p:sp>
          <p:nvSpPr>
            <p:cNvPr id="31" name="Elipse 30"/>
            <p:cNvSpPr/>
            <p:nvPr/>
          </p:nvSpPr>
          <p:spPr>
            <a:xfrm>
              <a:off x="7035800" y="469900"/>
              <a:ext cx="1676400" cy="1676400"/>
            </a:xfrm>
            <a:prstGeom prst="ellipse">
              <a:avLst/>
            </a:prstGeom>
            <a:noFill/>
            <a:ln w="66675">
              <a:solidFill>
                <a:srgbClr val="E12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32" name="Conector de seta reta 31"/>
            <p:cNvCxnSpPr/>
            <p:nvPr/>
          </p:nvCxnSpPr>
          <p:spPr>
            <a:xfrm>
              <a:off x="7758649" y="876020"/>
              <a:ext cx="0" cy="622299"/>
            </a:xfrm>
            <a:prstGeom prst="straightConnector1">
              <a:avLst/>
            </a:prstGeom>
            <a:ln w="57150"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3" name="Conector de seta reta 32"/>
            <p:cNvCxnSpPr/>
            <p:nvPr/>
          </p:nvCxnSpPr>
          <p:spPr>
            <a:xfrm flipH="1" flipV="1">
              <a:off x="7647609" y="1411153"/>
              <a:ext cx="516030" cy="3430"/>
            </a:xfrm>
            <a:prstGeom prst="straightConnector1">
              <a:avLst/>
            </a:prstGeom>
            <a:ln w="57150"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2" name="Retângulo 1"/>
          <p:cNvSpPr/>
          <p:nvPr/>
        </p:nvSpPr>
        <p:spPr>
          <a:xfrm>
            <a:off x="979720" y="2436849"/>
            <a:ext cx="947695" cy="584775"/>
          </a:xfrm>
          <a:prstGeom prst="rect">
            <a:avLst/>
          </a:prstGeom>
        </p:spPr>
        <p:txBody>
          <a:bodyPr wrap="none">
            <a:spAutoFit/>
          </a:bodyPr>
          <a:lstStyle/>
          <a:p>
            <a:pPr algn="ctr"/>
            <a:r>
              <a:rPr lang="pt-BR" sz="3200" b="1" dirty="0"/>
              <a:t>150</a:t>
            </a:r>
            <a:r>
              <a:rPr lang="pt-BR" sz="2000" b="1" dirty="0"/>
              <a:t>h</a:t>
            </a:r>
          </a:p>
        </p:txBody>
      </p:sp>
      <p:grpSp>
        <p:nvGrpSpPr>
          <p:cNvPr id="34" name="Grupo 33"/>
          <p:cNvGrpSpPr/>
          <p:nvPr/>
        </p:nvGrpSpPr>
        <p:grpSpPr>
          <a:xfrm>
            <a:off x="2754529" y="2514442"/>
            <a:ext cx="397784" cy="397784"/>
            <a:chOff x="7035800" y="469900"/>
            <a:chExt cx="1676400" cy="1676400"/>
          </a:xfrm>
        </p:grpSpPr>
        <p:sp>
          <p:nvSpPr>
            <p:cNvPr id="35" name="Elipse 34"/>
            <p:cNvSpPr/>
            <p:nvPr/>
          </p:nvSpPr>
          <p:spPr>
            <a:xfrm>
              <a:off x="7035800" y="469900"/>
              <a:ext cx="1676400" cy="1676400"/>
            </a:xfrm>
            <a:prstGeom prst="ellipse">
              <a:avLst/>
            </a:prstGeom>
            <a:noFill/>
            <a:ln w="66675">
              <a:solidFill>
                <a:srgbClr val="E12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38" name="Conector de seta reta 37"/>
            <p:cNvCxnSpPr/>
            <p:nvPr/>
          </p:nvCxnSpPr>
          <p:spPr>
            <a:xfrm>
              <a:off x="7758649" y="876020"/>
              <a:ext cx="0" cy="622299"/>
            </a:xfrm>
            <a:prstGeom prst="straightConnector1">
              <a:avLst/>
            </a:prstGeom>
            <a:ln w="57150"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9" name="Conector de seta reta 38"/>
            <p:cNvCxnSpPr/>
            <p:nvPr/>
          </p:nvCxnSpPr>
          <p:spPr>
            <a:xfrm flipH="1" flipV="1">
              <a:off x="7647609" y="1411153"/>
              <a:ext cx="516030" cy="3430"/>
            </a:xfrm>
            <a:prstGeom prst="straightConnector1">
              <a:avLst/>
            </a:prstGeom>
            <a:ln w="57150"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40" name="Retângulo 39"/>
          <p:cNvSpPr/>
          <p:nvPr/>
        </p:nvSpPr>
        <p:spPr>
          <a:xfrm>
            <a:off x="3247999" y="2420947"/>
            <a:ext cx="739305" cy="584775"/>
          </a:xfrm>
          <a:prstGeom prst="rect">
            <a:avLst/>
          </a:prstGeom>
        </p:spPr>
        <p:txBody>
          <a:bodyPr wrap="none">
            <a:spAutoFit/>
          </a:bodyPr>
          <a:lstStyle/>
          <a:p>
            <a:pPr algn="ctr"/>
            <a:r>
              <a:rPr lang="pt-BR" sz="3200" b="1" dirty="0"/>
              <a:t>75</a:t>
            </a:r>
            <a:r>
              <a:rPr lang="pt-BR" sz="2000" b="1" dirty="0"/>
              <a:t>h</a:t>
            </a:r>
          </a:p>
        </p:txBody>
      </p:sp>
      <p:grpSp>
        <p:nvGrpSpPr>
          <p:cNvPr id="41" name="Grupo 40"/>
          <p:cNvGrpSpPr/>
          <p:nvPr/>
        </p:nvGrpSpPr>
        <p:grpSpPr>
          <a:xfrm>
            <a:off x="4910656" y="2506491"/>
            <a:ext cx="397784" cy="397784"/>
            <a:chOff x="7035800" y="469900"/>
            <a:chExt cx="1676400" cy="1676400"/>
          </a:xfrm>
        </p:grpSpPr>
        <p:sp>
          <p:nvSpPr>
            <p:cNvPr id="42" name="Elipse 41"/>
            <p:cNvSpPr/>
            <p:nvPr/>
          </p:nvSpPr>
          <p:spPr>
            <a:xfrm>
              <a:off x="7035800" y="469900"/>
              <a:ext cx="1676400" cy="1676400"/>
            </a:xfrm>
            <a:prstGeom prst="ellipse">
              <a:avLst/>
            </a:prstGeom>
            <a:noFill/>
            <a:ln w="66675">
              <a:solidFill>
                <a:srgbClr val="E12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43" name="Conector de seta reta 42"/>
            <p:cNvCxnSpPr/>
            <p:nvPr/>
          </p:nvCxnSpPr>
          <p:spPr>
            <a:xfrm>
              <a:off x="7758649" y="876020"/>
              <a:ext cx="0" cy="622299"/>
            </a:xfrm>
            <a:prstGeom prst="straightConnector1">
              <a:avLst/>
            </a:prstGeom>
            <a:ln w="57150"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Conector de seta reta 43"/>
            <p:cNvCxnSpPr/>
            <p:nvPr/>
          </p:nvCxnSpPr>
          <p:spPr>
            <a:xfrm flipH="1" flipV="1">
              <a:off x="7647609" y="1411153"/>
              <a:ext cx="516030" cy="3430"/>
            </a:xfrm>
            <a:prstGeom prst="straightConnector1">
              <a:avLst/>
            </a:prstGeom>
            <a:ln w="57150"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45" name="Retângulo 44"/>
          <p:cNvSpPr/>
          <p:nvPr/>
        </p:nvSpPr>
        <p:spPr>
          <a:xfrm>
            <a:off x="5404126" y="2412996"/>
            <a:ext cx="739305" cy="584775"/>
          </a:xfrm>
          <a:prstGeom prst="rect">
            <a:avLst/>
          </a:prstGeom>
        </p:spPr>
        <p:txBody>
          <a:bodyPr wrap="none">
            <a:spAutoFit/>
          </a:bodyPr>
          <a:lstStyle/>
          <a:p>
            <a:pPr algn="ctr"/>
            <a:r>
              <a:rPr lang="pt-BR" sz="3200" b="1" dirty="0"/>
              <a:t>20</a:t>
            </a:r>
            <a:r>
              <a:rPr lang="pt-BR" sz="2000" b="1" dirty="0"/>
              <a:t>h</a:t>
            </a:r>
          </a:p>
        </p:txBody>
      </p:sp>
      <p:grpSp>
        <p:nvGrpSpPr>
          <p:cNvPr id="46" name="Grupo 45"/>
          <p:cNvGrpSpPr/>
          <p:nvPr/>
        </p:nvGrpSpPr>
        <p:grpSpPr>
          <a:xfrm>
            <a:off x="7074738" y="2490589"/>
            <a:ext cx="397784" cy="397784"/>
            <a:chOff x="7035800" y="469900"/>
            <a:chExt cx="1676400" cy="1676400"/>
          </a:xfrm>
        </p:grpSpPr>
        <p:sp>
          <p:nvSpPr>
            <p:cNvPr id="47" name="Elipse 46"/>
            <p:cNvSpPr/>
            <p:nvPr/>
          </p:nvSpPr>
          <p:spPr>
            <a:xfrm>
              <a:off x="7035800" y="469900"/>
              <a:ext cx="1676400" cy="1676400"/>
            </a:xfrm>
            <a:prstGeom prst="ellipse">
              <a:avLst/>
            </a:prstGeom>
            <a:noFill/>
            <a:ln w="66675">
              <a:solidFill>
                <a:srgbClr val="E12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48" name="Conector de seta reta 47"/>
            <p:cNvCxnSpPr/>
            <p:nvPr/>
          </p:nvCxnSpPr>
          <p:spPr>
            <a:xfrm>
              <a:off x="7758649" y="876020"/>
              <a:ext cx="0" cy="622299"/>
            </a:xfrm>
            <a:prstGeom prst="straightConnector1">
              <a:avLst/>
            </a:prstGeom>
            <a:ln w="57150"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9" name="Conector de seta reta 48"/>
            <p:cNvCxnSpPr/>
            <p:nvPr/>
          </p:nvCxnSpPr>
          <p:spPr>
            <a:xfrm flipH="1" flipV="1">
              <a:off x="7647609" y="1411153"/>
              <a:ext cx="516030" cy="3430"/>
            </a:xfrm>
            <a:prstGeom prst="straightConnector1">
              <a:avLst/>
            </a:prstGeom>
            <a:ln w="57150"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50" name="Retângulo 49"/>
          <p:cNvSpPr/>
          <p:nvPr/>
        </p:nvSpPr>
        <p:spPr>
          <a:xfrm>
            <a:off x="7568208" y="2397094"/>
            <a:ext cx="739305" cy="584775"/>
          </a:xfrm>
          <a:prstGeom prst="rect">
            <a:avLst/>
          </a:prstGeom>
        </p:spPr>
        <p:txBody>
          <a:bodyPr wrap="none">
            <a:spAutoFit/>
          </a:bodyPr>
          <a:lstStyle/>
          <a:p>
            <a:pPr algn="ctr"/>
            <a:r>
              <a:rPr lang="pt-BR" sz="3200" b="1" dirty="0"/>
              <a:t>30</a:t>
            </a:r>
            <a:r>
              <a:rPr lang="pt-BR" sz="2000" b="1" dirty="0"/>
              <a:t>h</a:t>
            </a:r>
          </a:p>
        </p:txBody>
      </p:sp>
      <p:grpSp>
        <p:nvGrpSpPr>
          <p:cNvPr id="51" name="Grupo 50"/>
          <p:cNvGrpSpPr/>
          <p:nvPr/>
        </p:nvGrpSpPr>
        <p:grpSpPr>
          <a:xfrm>
            <a:off x="464554" y="4813696"/>
            <a:ext cx="397784" cy="397784"/>
            <a:chOff x="7035800" y="469900"/>
            <a:chExt cx="1676400" cy="1676400"/>
          </a:xfrm>
        </p:grpSpPr>
        <p:sp>
          <p:nvSpPr>
            <p:cNvPr id="52" name="Elipse 51"/>
            <p:cNvSpPr/>
            <p:nvPr/>
          </p:nvSpPr>
          <p:spPr>
            <a:xfrm>
              <a:off x="7035800" y="469900"/>
              <a:ext cx="1676400" cy="1676400"/>
            </a:xfrm>
            <a:prstGeom prst="ellipse">
              <a:avLst/>
            </a:prstGeom>
            <a:noFill/>
            <a:ln w="66675">
              <a:solidFill>
                <a:srgbClr val="E12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53" name="Conector de seta reta 52"/>
            <p:cNvCxnSpPr/>
            <p:nvPr/>
          </p:nvCxnSpPr>
          <p:spPr>
            <a:xfrm>
              <a:off x="7758649" y="876020"/>
              <a:ext cx="0" cy="622299"/>
            </a:xfrm>
            <a:prstGeom prst="straightConnector1">
              <a:avLst/>
            </a:prstGeom>
            <a:ln w="57150"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4" name="Conector de seta reta 53"/>
            <p:cNvCxnSpPr/>
            <p:nvPr/>
          </p:nvCxnSpPr>
          <p:spPr>
            <a:xfrm flipH="1" flipV="1">
              <a:off x="7647609" y="1411153"/>
              <a:ext cx="516030" cy="3430"/>
            </a:xfrm>
            <a:prstGeom prst="straightConnector1">
              <a:avLst/>
            </a:prstGeom>
            <a:ln w="57150"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55" name="Retângulo 54"/>
          <p:cNvSpPr/>
          <p:nvPr/>
        </p:nvSpPr>
        <p:spPr>
          <a:xfrm>
            <a:off x="981879" y="4720201"/>
            <a:ext cx="739305" cy="584775"/>
          </a:xfrm>
          <a:prstGeom prst="rect">
            <a:avLst/>
          </a:prstGeom>
        </p:spPr>
        <p:txBody>
          <a:bodyPr wrap="none">
            <a:spAutoFit/>
          </a:bodyPr>
          <a:lstStyle/>
          <a:p>
            <a:pPr algn="ctr"/>
            <a:r>
              <a:rPr lang="pt-BR" sz="3200" b="1" dirty="0"/>
              <a:t>15</a:t>
            </a:r>
            <a:r>
              <a:rPr lang="pt-BR" sz="2000" b="1" dirty="0"/>
              <a:t>h</a:t>
            </a:r>
          </a:p>
        </p:txBody>
      </p:sp>
      <p:grpSp>
        <p:nvGrpSpPr>
          <p:cNvPr id="56" name="Grupo 55"/>
          <p:cNvGrpSpPr/>
          <p:nvPr/>
        </p:nvGrpSpPr>
        <p:grpSpPr>
          <a:xfrm>
            <a:off x="2747904" y="4799118"/>
            <a:ext cx="397784" cy="397784"/>
            <a:chOff x="7035800" y="469900"/>
            <a:chExt cx="1676400" cy="1676400"/>
          </a:xfrm>
        </p:grpSpPr>
        <p:sp>
          <p:nvSpPr>
            <p:cNvPr id="57" name="Elipse 56"/>
            <p:cNvSpPr/>
            <p:nvPr/>
          </p:nvSpPr>
          <p:spPr>
            <a:xfrm>
              <a:off x="7035800" y="469900"/>
              <a:ext cx="1676400" cy="1676400"/>
            </a:xfrm>
            <a:prstGeom prst="ellipse">
              <a:avLst/>
            </a:prstGeom>
            <a:noFill/>
            <a:ln w="66675">
              <a:solidFill>
                <a:srgbClr val="E12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58" name="Conector de seta reta 57"/>
            <p:cNvCxnSpPr/>
            <p:nvPr/>
          </p:nvCxnSpPr>
          <p:spPr>
            <a:xfrm>
              <a:off x="7758649" y="876020"/>
              <a:ext cx="0" cy="622299"/>
            </a:xfrm>
            <a:prstGeom prst="straightConnector1">
              <a:avLst/>
            </a:prstGeom>
            <a:ln w="57150"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9" name="Conector de seta reta 58"/>
            <p:cNvCxnSpPr/>
            <p:nvPr/>
          </p:nvCxnSpPr>
          <p:spPr>
            <a:xfrm flipH="1" flipV="1">
              <a:off x="7647609" y="1411153"/>
              <a:ext cx="516030" cy="3430"/>
            </a:xfrm>
            <a:prstGeom prst="straightConnector1">
              <a:avLst/>
            </a:prstGeom>
            <a:ln w="57150"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60" name="Retângulo 59"/>
          <p:cNvSpPr/>
          <p:nvPr/>
        </p:nvSpPr>
        <p:spPr>
          <a:xfrm>
            <a:off x="3265229" y="4705623"/>
            <a:ext cx="739305" cy="584775"/>
          </a:xfrm>
          <a:prstGeom prst="rect">
            <a:avLst/>
          </a:prstGeom>
        </p:spPr>
        <p:txBody>
          <a:bodyPr wrap="none">
            <a:spAutoFit/>
          </a:bodyPr>
          <a:lstStyle/>
          <a:p>
            <a:pPr algn="ctr"/>
            <a:r>
              <a:rPr lang="pt-BR" sz="3200" b="1" dirty="0"/>
              <a:t>15</a:t>
            </a:r>
            <a:r>
              <a:rPr lang="pt-BR" sz="2000" b="1" dirty="0"/>
              <a:t>h</a:t>
            </a:r>
          </a:p>
        </p:txBody>
      </p:sp>
      <p:grpSp>
        <p:nvGrpSpPr>
          <p:cNvPr id="61" name="Grupo 60"/>
          <p:cNvGrpSpPr/>
          <p:nvPr/>
        </p:nvGrpSpPr>
        <p:grpSpPr>
          <a:xfrm>
            <a:off x="7258874" y="4776589"/>
            <a:ext cx="397784" cy="397784"/>
            <a:chOff x="7035800" y="469900"/>
            <a:chExt cx="1676400" cy="1676400"/>
          </a:xfrm>
        </p:grpSpPr>
        <p:sp>
          <p:nvSpPr>
            <p:cNvPr id="62" name="Elipse 61"/>
            <p:cNvSpPr/>
            <p:nvPr/>
          </p:nvSpPr>
          <p:spPr>
            <a:xfrm>
              <a:off x="7035800" y="469900"/>
              <a:ext cx="1676400" cy="1676400"/>
            </a:xfrm>
            <a:prstGeom prst="ellipse">
              <a:avLst/>
            </a:prstGeom>
            <a:noFill/>
            <a:ln w="66675">
              <a:solidFill>
                <a:srgbClr val="E12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63" name="Conector de seta reta 62"/>
            <p:cNvCxnSpPr/>
            <p:nvPr/>
          </p:nvCxnSpPr>
          <p:spPr>
            <a:xfrm>
              <a:off x="7758649" y="876020"/>
              <a:ext cx="0" cy="622299"/>
            </a:xfrm>
            <a:prstGeom prst="straightConnector1">
              <a:avLst/>
            </a:prstGeom>
            <a:ln w="57150"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4" name="Conector de seta reta 63"/>
            <p:cNvCxnSpPr/>
            <p:nvPr/>
          </p:nvCxnSpPr>
          <p:spPr>
            <a:xfrm flipH="1" flipV="1">
              <a:off x="7647609" y="1411153"/>
              <a:ext cx="516030" cy="3430"/>
            </a:xfrm>
            <a:prstGeom prst="straightConnector1">
              <a:avLst/>
            </a:prstGeom>
            <a:ln w="57150"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65" name="Retângulo 64"/>
          <p:cNvSpPr/>
          <p:nvPr/>
        </p:nvSpPr>
        <p:spPr>
          <a:xfrm>
            <a:off x="7776199" y="4683094"/>
            <a:ext cx="739305" cy="584775"/>
          </a:xfrm>
          <a:prstGeom prst="rect">
            <a:avLst/>
          </a:prstGeom>
        </p:spPr>
        <p:txBody>
          <a:bodyPr wrap="none">
            <a:spAutoFit/>
          </a:bodyPr>
          <a:lstStyle/>
          <a:p>
            <a:pPr algn="ctr"/>
            <a:r>
              <a:rPr lang="pt-BR" sz="3200" b="1" dirty="0"/>
              <a:t>20</a:t>
            </a:r>
            <a:r>
              <a:rPr lang="pt-BR" sz="2000" b="1" dirty="0"/>
              <a:t>h</a:t>
            </a:r>
          </a:p>
        </p:txBody>
      </p:sp>
      <p:sp>
        <p:nvSpPr>
          <p:cNvPr id="3" name="Retângulo 2"/>
          <p:cNvSpPr/>
          <p:nvPr/>
        </p:nvSpPr>
        <p:spPr>
          <a:xfrm>
            <a:off x="166977" y="1192696"/>
            <a:ext cx="2083242" cy="189241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6" name="Retângulo 65"/>
          <p:cNvSpPr/>
          <p:nvPr/>
        </p:nvSpPr>
        <p:spPr>
          <a:xfrm>
            <a:off x="2331057" y="1186070"/>
            <a:ext cx="2083242" cy="189241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7" name="Retângulo 66"/>
          <p:cNvSpPr/>
          <p:nvPr/>
        </p:nvSpPr>
        <p:spPr>
          <a:xfrm>
            <a:off x="4495137" y="1179444"/>
            <a:ext cx="2083242" cy="189241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8" name="Retângulo 67"/>
          <p:cNvSpPr/>
          <p:nvPr/>
        </p:nvSpPr>
        <p:spPr>
          <a:xfrm>
            <a:off x="6659217" y="1172818"/>
            <a:ext cx="2083242" cy="189241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0" name="Retângulo 69"/>
          <p:cNvSpPr/>
          <p:nvPr/>
        </p:nvSpPr>
        <p:spPr>
          <a:xfrm>
            <a:off x="160351" y="3429000"/>
            <a:ext cx="2083242" cy="189241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1" name="Retângulo 70"/>
          <p:cNvSpPr/>
          <p:nvPr/>
        </p:nvSpPr>
        <p:spPr>
          <a:xfrm>
            <a:off x="2348285" y="3429000"/>
            <a:ext cx="2083242" cy="189241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2" name="Retângulo 71"/>
          <p:cNvSpPr/>
          <p:nvPr/>
        </p:nvSpPr>
        <p:spPr>
          <a:xfrm>
            <a:off x="6692278" y="3429000"/>
            <a:ext cx="2083242" cy="189241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9" name="Retângulo 78"/>
          <p:cNvSpPr/>
          <p:nvPr/>
        </p:nvSpPr>
        <p:spPr>
          <a:xfrm>
            <a:off x="4573100" y="3427013"/>
            <a:ext cx="2230491" cy="646331"/>
          </a:xfrm>
          <a:prstGeom prst="rect">
            <a:avLst/>
          </a:prstGeom>
        </p:spPr>
        <p:txBody>
          <a:bodyPr wrap="square">
            <a:spAutoFit/>
          </a:bodyPr>
          <a:lstStyle/>
          <a:p>
            <a:r>
              <a:rPr lang="pt-BR" b="1" dirty="0">
                <a:latin typeface="Calibri" panose="020F0502020204030204" pitchFamily="34" charset="0"/>
              </a:rPr>
              <a:t>PAUTA DE AUDIÊNCIAS</a:t>
            </a:r>
          </a:p>
        </p:txBody>
      </p:sp>
      <p:grpSp>
        <p:nvGrpSpPr>
          <p:cNvPr id="80" name="Grupo 79"/>
          <p:cNvGrpSpPr/>
          <p:nvPr/>
        </p:nvGrpSpPr>
        <p:grpSpPr>
          <a:xfrm>
            <a:off x="4923494" y="4797131"/>
            <a:ext cx="397784" cy="397784"/>
            <a:chOff x="7035800" y="469900"/>
            <a:chExt cx="1676400" cy="1676400"/>
          </a:xfrm>
        </p:grpSpPr>
        <p:sp>
          <p:nvSpPr>
            <p:cNvPr id="81" name="Elipse 80"/>
            <p:cNvSpPr/>
            <p:nvPr/>
          </p:nvSpPr>
          <p:spPr>
            <a:xfrm>
              <a:off x="7035800" y="469900"/>
              <a:ext cx="1676400" cy="1676400"/>
            </a:xfrm>
            <a:prstGeom prst="ellipse">
              <a:avLst/>
            </a:prstGeom>
            <a:noFill/>
            <a:ln w="66675">
              <a:solidFill>
                <a:srgbClr val="E12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82" name="Conector de seta reta 81"/>
            <p:cNvCxnSpPr/>
            <p:nvPr/>
          </p:nvCxnSpPr>
          <p:spPr>
            <a:xfrm>
              <a:off x="7758649" y="876020"/>
              <a:ext cx="0" cy="622299"/>
            </a:xfrm>
            <a:prstGeom prst="straightConnector1">
              <a:avLst/>
            </a:prstGeom>
            <a:ln w="57150"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Conector de seta reta 82"/>
            <p:cNvCxnSpPr/>
            <p:nvPr/>
          </p:nvCxnSpPr>
          <p:spPr>
            <a:xfrm flipH="1" flipV="1">
              <a:off x="7647609" y="1411153"/>
              <a:ext cx="516030" cy="3430"/>
            </a:xfrm>
            <a:prstGeom prst="straightConnector1">
              <a:avLst/>
            </a:prstGeom>
            <a:ln w="57150"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84" name="Retângulo 83"/>
          <p:cNvSpPr/>
          <p:nvPr/>
        </p:nvSpPr>
        <p:spPr>
          <a:xfrm>
            <a:off x="5545014" y="4703636"/>
            <a:ext cx="530915" cy="584775"/>
          </a:xfrm>
          <a:prstGeom prst="rect">
            <a:avLst/>
          </a:prstGeom>
        </p:spPr>
        <p:txBody>
          <a:bodyPr wrap="none">
            <a:spAutoFit/>
          </a:bodyPr>
          <a:lstStyle/>
          <a:p>
            <a:pPr algn="ctr"/>
            <a:r>
              <a:rPr lang="pt-BR" sz="3200" b="1" dirty="0"/>
              <a:t>5</a:t>
            </a:r>
            <a:r>
              <a:rPr lang="pt-BR" sz="2000" b="1" dirty="0"/>
              <a:t>h</a:t>
            </a:r>
          </a:p>
        </p:txBody>
      </p:sp>
      <p:sp>
        <p:nvSpPr>
          <p:cNvPr id="85" name="Retângulo 84"/>
          <p:cNvSpPr/>
          <p:nvPr/>
        </p:nvSpPr>
        <p:spPr>
          <a:xfrm>
            <a:off x="4523875" y="3427013"/>
            <a:ext cx="2083242" cy="189241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custDataLst>
      <p:tags r:id="rId1"/>
    </p:custDataLst>
    <p:extLst>
      <p:ext uri="{BB962C8B-B14F-4D97-AF65-F5344CB8AC3E}">
        <p14:creationId xmlns:p14="http://schemas.microsoft.com/office/powerpoint/2010/main" val="23672131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9144000" cy="88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10" name="Retângulo 9"/>
          <p:cNvSpPr/>
          <p:nvPr/>
        </p:nvSpPr>
        <p:spPr>
          <a:xfrm>
            <a:off x="152400" y="5967663"/>
            <a:ext cx="9144000" cy="8903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6" name="Espaço Reservado para Conteúdo 4"/>
          <p:cNvSpPr>
            <a:spLocks noGrp="1"/>
          </p:cNvSpPr>
          <p:nvPr>
            <p:ph idx="1"/>
          </p:nvPr>
        </p:nvSpPr>
        <p:spPr>
          <a:xfrm>
            <a:off x="3927108" y="2533267"/>
            <a:ext cx="5055344" cy="1791084"/>
          </a:xfrm>
        </p:spPr>
        <p:txBody>
          <a:bodyPr>
            <a:normAutofit/>
          </a:bodyPr>
          <a:lstStyle/>
          <a:p>
            <a:pPr marL="0" indent="0" algn="ctr">
              <a:lnSpc>
                <a:spcPct val="100000"/>
              </a:lnSpc>
              <a:spcBef>
                <a:spcPts val="0"/>
              </a:spcBef>
              <a:buNone/>
            </a:pPr>
            <a:r>
              <a:rPr lang="pt-BR" sz="4400" b="1" dirty="0">
                <a:effectLst>
                  <a:outerShdw blurRad="38100" dist="38100" dir="2700000" algn="tl">
                    <a:srgbClr val="000000">
                      <a:alpha val="43137"/>
                    </a:srgbClr>
                  </a:outerShdw>
                </a:effectLst>
              </a:rPr>
              <a:t>ARQUIVAMENTO</a:t>
            </a:r>
            <a:br>
              <a:rPr lang="pt-BR" sz="4400" b="1" dirty="0">
                <a:effectLst>
                  <a:outerShdw blurRad="38100" dist="38100" dir="2700000" algn="tl">
                    <a:srgbClr val="000000">
                      <a:alpha val="43137"/>
                    </a:srgbClr>
                  </a:outerShdw>
                </a:effectLst>
              </a:rPr>
            </a:br>
            <a:r>
              <a:rPr lang="pt-BR" sz="4400" b="1" dirty="0">
                <a:effectLst>
                  <a:outerShdw blurRad="38100" dist="38100" dir="2700000" algn="tl">
                    <a:srgbClr val="000000">
                      <a:alpha val="43137"/>
                    </a:srgbClr>
                  </a:outerShdw>
                </a:effectLst>
              </a:rPr>
              <a:t>DIGITAL</a:t>
            </a:r>
          </a:p>
        </p:txBody>
      </p:sp>
      <p:sp>
        <p:nvSpPr>
          <p:cNvPr id="7" name="Retângulo 6"/>
          <p:cNvSpPr/>
          <p:nvPr/>
        </p:nvSpPr>
        <p:spPr>
          <a:xfrm rot="18761092">
            <a:off x="-2374937" y="899056"/>
            <a:ext cx="5328000" cy="5328731"/>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8" name="Espaço Reservado para Conteúdo 4"/>
          <p:cNvSpPr txBox="1">
            <a:spLocks/>
          </p:cNvSpPr>
          <p:nvPr/>
        </p:nvSpPr>
        <p:spPr>
          <a:xfrm>
            <a:off x="381000" y="133236"/>
            <a:ext cx="8506202" cy="8809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pt-BR" sz="3200" dirty="0">
                <a:solidFill>
                  <a:schemeClr val="bg1"/>
                </a:solidFill>
              </a:rPr>
              <a:t>Outras funcionalidades</a:t>
            </a:r>
          </a:p>
        </p:txBody>
      </p:sp>
    </p:spTree>
    <p:custDataLst>
      <p:tags r:id="rId1"/>
    </p:custDataLst>
    <p:extLst>
      <p:ext uri="{BB962C8B-B14F-4D97-AF65-F5344CB8AC3E}">
        <p14:creationId xmlns:p14="http://schemas.microsoft.com/office/powerpoint/2010/main" val="299921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7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2" dur="75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9144000" cy="88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10" name="Retângulo 9"/>
          <p:cNvSpPr/>
          <p:nvPr/>
        </p:nvSpPr>
        <p:spPr>
          <a:xfrm>
            <a:off x="152400" y="5967663"/>
            <a:ext cx="9144000" cy="8903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6" name="Espaço Reservado para Conteúdo 4"/>
          <p:cNvSpPr>
            <a:spLocks noGrp="1"/>
          </p:cNvSpPr>
          <p:nvPr>
            <p:ph idx="1"/>
          </p:nvPr>
        </p:nvSpPr>
        <p:spPr>
          <a:xfrm>
            <a:off x="3927108" y="2209416"/>
            <a:ext cx="5055344" cy="3353985"/>
          </a:xfrm>
        </p:spPr>
        <p:txBody>
          <a:bodyPr>
            <a:normAutofit/>
          </a:bodyPr>
          <a:lstStyle/>
          <a:p>
            <a:pPr marL="0" indent="0" algn="ctr">
              <a:lnSpc>
                <a:spcPct val="100000"/>
              </a:lnSpc>
              <a:spcBef>
                <a:spcPts val="0"/>
              </a:spcBef>
              <a:buNone/>
            </a:pPr>
            <a:r>
              <a:rPr lang="pt-BR" sz="4400" b="1" dirty="0">
                <a:effectLst>
                  <a:outerShdw blurRad="38100" dist="38100" dir="2700000" algn="tl">
                    <a:srgbClr val="000000">
                      <a:alpha val="43137"/>
                    </a:srgbClr>
                  </a:outerShdw>
                </a:effectLst>
              </a:rPr>
              <a:t>PUBLICAÇÃO</a:t>
            </a:r>
          </a:p>
          <a:p>
            <a:pPr marL="0" indent="0" algn="ctr">
              <a:lnSpc>
                <a:spcPct val="100000"/>
              </a:lnSpc>
              <a:spcBef>
                <a:spcPts val="0"/>
              </a:spcBef>
              <a:buNone/>
            </a:pPr>
            <a:r>
              <a:rPr lang="pt-BR" sz="4400" b="1" dirty="0">
                <a:effectLst>
                  <a:outerShdw blurRad="38100" dist="38100" dir="2700000" algn="tl">
                    <a:srgbClr val="000000">
                      <a:alpha val="43137"/>
                    </a:srgbClr>
                  </a:outerShdw>
                </a:effectLst>
              </a:rPr>
              <a:t>E CERTIFICAÇÃO</a:t>
            </a:r>
          </a:p>
          <a:p>
            <a:pPr marL="0" indent="0" algn="ctr">
              <a:lnSpc>
                <a:spcPct val="100000"/>
              </a:lnSpc>
              <a:spcBef>
                <a:spcPts val="0"/>
              </a:spcBef>
              <a:buNone/>
            </a:pPr>
            <a:r>
              <a:rPr lang="pt-BR" sz="4400" b="1" dirty="0">
                <a:effectLst>
                  <a:outerShdw blurRad="38100" dist="38100" dir="2700000" algn="tl">
                    <a:srgbClr val="000000">
                      <a:alpha val="43137"/>
                    </a:srgbClr>
                  </a:outerShdw>
                </a:effectLst>
              </a:rPr>
              <a:t>EM LOTE</a:t>
            </a:r>
          </a:p>
        </p:txBody>
      </p:sp>
      <p:sp>
        <p:nvSpPr>
          <p:cNvPr id="7" name="Retângulo 6"/>
          <p:cNvSpPr/>
          <p:nvPr/>
        </p:nvSpPr>
        <p:spPr>
          <a:xfrm rot="18761092">
            <a:off x="-2374937" y="899056"/>
            <a:ext cx="5328000" cy="5328731"/>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8" name="CaixaDeTexto 7"/>
          <p:cNvSpPr txBox="1"/>
          <p:nvPr/>
        </p:nvSpPr>
        <p:spPr>
          <a:xfrm>
            <a:off x="346842" y="1009858"/>
            <a:ext cx="2869696" cy="6447919"/>
          </a:xfrm>
          <a:prstGeom prst="rect">
            <a:avLst/>
          </a:prstGeom>
          <a:noFill/>
        </p:spPr>
        <p:txBody>
          <a:bodyPr wrap="none" rtlCol="0">
            <a:spAutoFit/>
          </a:bodyPr>
          <a:lstStyle/>
          <a:p>
            <a:r>
              <a:rPr lang="pt-BR" sz="41300" b="1" dirty="0">
                <a:solidFill>
                  <a:schemeClr val="bg1"/>
                </a:solidFill>
                <a:latin typeface="Calibri" panose="020F0502020204030204" pitchFamily="34" charset="0"/>
              </a:rPr>
              <a:t>1</a:t>
            </a:r>
          </a:p>
        </p:txBody>
      </p:sp>
    </p:spTree>
    <p:custDataLst>
      <p:tags r:id="rId1"/>
    </p:custDataLst>
    <p:extLst>
      <p:ext uri="{BB962C8B-B14F-4D97-AF65-F5344CB8AC3E}">
        <p14:creationId xmlns:p14="http://schemas.microsoft.com/office/powerpoint/2010/main" val="172819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7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6" dur="750" fill="hold"/>
                                        <p:tgtEl>
                                          <p:spTgt spid="6">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75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0" dur="750" fill="hold"/>
                                        <p:tgtEl>
                                          <p:spTgt spid="6">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75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4" dur="75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9144000" cy="88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10" name="Retângulo 9"/>
          <p:cNvSpPr/>
          <p:nvPr/>
        </p:nvSpPr>
        <p:spPr>
          <a:xfrm>
            <a:off x="152400" y="5967663"/>
            <a:ext cx="9144000" cy="8903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6" name="Espaço Reservado para Conteúdo 4"/>
          <p:cNvSpPr>
            <a:spLocks noGrp="1"/>
          </p:cNvSpPr>
          <p:nvPr>
            <p:ph idx="1"/>
          </p:nvPr>
        </p:nvSpPr>
        <p:spPr>
          <a:xfrm>
            <a:off x="3927108" y="1790316"/>
            <a:ext cx="5055344" cy="3353985"/>
          </a:xfrm>
        </p:spPr>
        <p:txBody>
          <a:bodyPr>
            <a:normAutofit lnSpcReduction="10000"/>
          </a:bodyPr>
          <a:lstStyle/>
          <a:p>
            <a:pPr marL="0" indent="0" algn="ctr">
              <a:lnSpc>
                <a:spcPct val="100000"/>
              </a:lnSpc>
              <a:spcBef>
                <a:spcPts val="0"/>
              </a:spcBef>
              <a:buNone/>
            </a:pPr>
            <a:r>
              <a:rPr lang="pt-BR" sz="4400" b="1" dirty="0">
                <a:effectLst>
                  <a:outerShdw blurRad="38100" dist="38100" dir="2700000" algn="tl">
                    <a:srgbClr val="000000">
                      <a:alpha val="43137"/>
                    </a:srgbClr>
                  </a:outerShdw>
                </a:effectLst>
              </a:rPr>
              <a:t>MOVIMENTAÇÕES EM LOTE PARA CERTIFICAR DECURSO DE PRAZO E ASSINAR</a:t>
            </a:r>
          </a:p>
        </p:txBody>
      </p:sp>
      <p:sp>
        <p:nvSpPr>
          <p:cNvPr id="7" name="Retângulo 6"/>
          <p:cNvSpPr/>
          <p:nvPr/>
        </p:nvSpPr>
        <p:spPr>
          <a:xfrm rot="18761092">
            <a:off x="-2374937" y="899056"/>
            <a:ext cx="5328000" cy="5328731"/>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8" name="Espaço Reservado para Conteúdo 4"/>
          <p:cNvSpPr txBox="1">
            <a:spLocks/>
          </p:cNvSpPr>
          <p:nvPr/>
        </p:nvSpPr>
        <p:spPr>
          <a:xfrm>
            <a:off x="381000" y="133236"/>
            <a:ext cx="8506202" cy="8809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pt-BR" sz="3200" dirty="0">
                <a:solidFill>
                  <a:schemeClr val="bg1"/>
                </a:solidFill>
              </a:rPr>
              <a:t>Outras funcionalidades</a:t>
            </a:r>
          </a:p>
        </p:txBody>
      </p:sp>
    </p:spTree>
    <p:custDataLst>
      <p:tags r:id="rId1"/>
    </p:custDataLst>
    <p:extLst>
      <p:ext uri="{BB962C8B-B14F-4D97-AF65-F5344CB8AC3E}">
        <p14:creationId xmlns:p14="http://schemas.microsoft.com/office/powerpoint/2010/main" val="140267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7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2" dur="75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9144000" cy="88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10" name="Retângulo 9"/>
          <p:cNvSpPr/>
          <p:nvPr/>
        </p:nvSpPr>
        <p:spPr>
          <a:xfrm>
            <a:off x="152400" y="5967663"/>
            <a:ext cx="9144000" cy="8903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6" name="Espaço Reservado para Conteúdo 4"/>
          <p:cNvSpPr>
            <a:spLocks noGrp="1"/>
          </p:cNvSpPr>
          <p:nvPr>
            <p:ph idx="1"/>
          </p:nvPr>
        </p:nvSpPr>
        <p:spPr>
          <a:xfrm>
            <a:off x="3927108" y="2571367"/>
            <a:ext cx="5055344" cy="1676784"/>
          </a:xfrm>
        </p:spPr>
        <p:txBody>
          <a:bodyPr>
            <a:normAutofit/>
          </a:bodyPr>
          <a:lstStyle/>
          <a:p>
            <a:pPr marL="0" indent="0" algn="ctr">
              <a:lnSpc>
                <a:spcPct val="100000"/>
              </a:lnSpc>
              <a:spcBef>
                <a:spcPts val="0"/>
              </a:spcBef>
              <a:buNone/>
            </a:pPr>
            <a:r>
              <a:rPr lang="pt-BR" sz="4400" b="1" dirty="0">
                <a:effectLst>
                  <a:outerShdw blurRad="38100" dist="38100" dir="2700000" algn="tl">
                    <a:srgbClr val="000000">
                      <a:alpha val="43137"/>
                    </a:srgbClr>
                  </a:outerShdw>
                </a:effectLst>
              </a:rPr>
              <a:t>FICHAMENTO DE PROCESSOS FÍSICOS</a:t>
            </a:r>
          </a:p>
        </p:txBody>
      </p:sp>
      <p:sp>
        <p:nvSpPr>
          <p:cNvPr id="7" name="Retângulo 6"/>
          <p:cNvSpPr/>
          <p:nvPr/>
        </p:nvSpPr>
        <p:spPr>
          <a:xfrm rot="18761092">
            <a:off x="-2374937" y="899056"/>
            <a:ext cx="5328000" cy="5328731"/>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8" name="Espaço Reservado para Conteúdo 4"/>
          <p:cNvSpPr txBox="1">
            <a:spLocks/>
          </p:cNvSpPr>
          <p:nvPr/>
        </p:nvSpPr>
        <p:spPr>
          <a:xfrm>
            <a:off x="381000" y="133236"/>
            <a:ext cx="8506202" cy="8809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pt-BR" sz="3200" dirty="0">
                <a:solidFill>
                  <a:schemeClr val="bg1"/>
                </a:solidFill>
              </a:rPr>
              <a:t>Outras funcionalidades</a:t>
            </a:r>
          </a:p>
        </p:txBody>
      </p:sp>
    </p:spTree>
    <p:custDataLst>
      <p:tags r:id="rId1"/>
    </p:custDataLst>
    <p:extLst>
      <p:ext uri="{BB962C8B-B14F-4D97-AF65-F5344CB8AC3E}">
        <p14:creationId xmlns:p14="http://schemas.microsoft.com/office/powerpoint/2010/main" val="93579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7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2" dur="75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9144000" cy="88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10" name="Retângulo 9"/>
          <p:cNvSpPr/>
          <p:nvPr/>
        </p:nvSpPr>
        <p:spPr>
          <a:xfrm>
            <a:off x="152400" y="5967663"/>
            <a:ext cx="9144000" cy="8903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6" name="Espaço Reservado para Conteúdo 4"/>
          <p:cNvSpPr>
            <a:spLocks noGrp="1"/>
          </p:cNvSpPr>
          <p:nvPr>
            <p:ph idx="1"/>
          </p:nvPr>
        </p:nvSpPr>
        <p:spPr>
          <a:xfrm>
            <a:off x="3927108" y="2209416"/>
            <a:ext cx="5055344" cy="3353985"/>
          </a:xfrm>
        </p:spPr>
        <p:txBody>
          <a:bodyPr>
            <a:normAutofit/>
          </a:bodyPr>
          <a:lstStyle/>
          <a:p>
            <a:pPr marL="0" indent="0" algn="ctr">
              <a:lnSpc>
                <a:spcPct val="100000"/>
              </a:lnSpc>
              <a:spcBef>
                <a:spcPts val="0"/>
              </a:spcBef>
              <a:buNone/>
            </a:pPr>
            <a:r>
              <a:rPr lang="pt-BR" sz="4400" b="1" dirty="0">
                <a:effectLst>
                  <a:outerShdw blurRad="38100" dist="38100" dir="2700000" algn="tl">
                    <a:srgbClr val="000000">
                      <a:alpha val="43137"/>
                    </a:srgbClr>
                  </a:outerShdw>
                </a:effectLst>
              </a:rPr>
              <a:t>EMISSÃO DE DOCUMENTOS FÍSICOS EM LOTE</a:t>
            </a:r>
          </a:p>
        </p:txBody>
      </p:sp>
      <p:sp>
        <p:nvSpPr>
          <p:cNvPr id="7" name="Retângulo 6"/>
          <p:cNvSpPr/>
          <p:nvPr/>
        </p:nvSpPr>
        <p:spPr>
          <a:xfrm rot="18761092">
            <a:off x="-2374937" y="899056"/>
            <a:ext cx="5328000" cy="5328731"/>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8" name="Espaço Reservado para Conteúdo 4"/>
          <p:cNvSpPr txBox="1">
            <a:spLocks/>
          </p:cNvSpPr>
          <p:nvPr/>
        </p:nvSpPr>
        <p:spPr>
          <a:xfrm>
            <a:off x="381000" y="133236"/>
            <a:ext cx="8506202" cy="8809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pt-BR" sz="3200" dirty="0">
                <a:solidFill>
                  <a:schemeClr val="bg1"/>
                </a:solidFill>
              </a:rPr>
              <a:t>Outras funcionalidades</a:t>
            </a:r>
          </a:p>
        </p:txBody>
      </p:sp>
    </p:spTree>
    <p:custDataLst>
      <p:tags r:id="rId1"/>
    </p:custDataLst>
    <p:extLst>
      <p:ext uri="{BB962C8B-B14F-4D97-AF65-F5344CB8AC3E}">
        <p14:creationId xmlns:p14="http://schemas.microsoft.com/office/powerpoint/2010/main" val="156677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7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2" dur="75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9144000" cy="88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10" name="Retângulo 9"/>
          <p:cNvSpPr/>
          <p:nvPr/>
        </p:nvSpPr>
        <p:spPr>
          <a:xfrm>
            <a:off x="152400" y="5967663"/>
            <a:ext cx="9144000" cy="8903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6" name="Espaço Reservado para Conteúdo 4"/>
          <p:cNvSpPr>
            <a:spLocks noGrp="1"/>
          </p:cNvSpPr>
          <p:nvPr>
            <p:ph idx="1"/>
          </p:nvPr>
        </p:nvSpPr>
        <p:spPr>
          <a:xfrm>
            <a:off x="3927108" y="2704717"/>
            <a:ext cx="5055344" cy="1543434"/>
          </a:xfrm>
        </p:spPr>
        <p:txBody>
          <a:bodyPr>
            <a:normAutofit/>
          </a:bodyPr>
          <a:lstStyle/>
          <a:p>
            <a:pPr marL="0" indent="0" algn="ctr">
              <a:lnSpc>
                <a:spcPct val="100000"/>
              </a:lnSpc>
              <a:spcBef>
                <a:spcPts val="0"/>
              </a:spcBef>
              <a:buNone/>
            </a:pPr>
            <a:r>
              <a:rPr lang="pt-BR" sz="4400" b="1" dirty="0">
                <a:effectLst>
                  <a:outerShdw blurRad="38100" dist="38100" dir="2700000" algn="tl">
                    <a:srgbClr val="000000">
                      <a:alpha val="43137"/>
                    </a:srgbClr>
                  </a:outerShdw>
                </a:effectLst>
              </a:rPr>
              <a:t>USO DE LEITOR DE CÓDIGO DE BARRAS</a:t>
            </a:r>
          </a:p>
        </p:txBody>
      </p:sp>
      <p:sp>
        <p:nvSpPr>
          <p:cNvPr id="7" name="Retângulo 6"/>
          <p:cNvSpPr/>
          <p:nvPr/>
        </p:nvSpPr>
        <p:spPr>
          <a:xfrm rot="18761092">
            <a:off x="-2374937" y="899056"/>
            <a:ext cx="5328000" cy="5328731"/>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8" name="Espaço Reservado para Conteúdo 4"/>
          <p:cNvSpPr txBox="1">
            <a:spLocks/>
          </p:cNvSpPr>
          <p:nvPr/>
        </p:nvSpPr>
        <p:spPr>
          <a:xfrm>
            <a:off x="381000" y="133236"/>
            <a:ext cx="8506202" cy="8809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pt-BR" sz="3200" dirty="0">
                <a:solidFill>
                  <a:schemeClr val="bg1"/>
                </a:solidFill>
              </a:rPr>
              <a:t>Outras funcionalidades</a:t>
            </a:r>
          </a:p>
        </p:txBody>
      </p:sp>
    </p:spTree>
    <p:custDataLst>
      <p:tags r:id="rId1"/>
    </p:custDataLst>
    <p:extLst>
      <p:ext uri="{BB962C8B-B14F-4D97-AF65-F5344CB8AC3E}">
        <p14:creationId xmlns:p14="http://schemas.microsoft.com/office/powerpoint/2010/main" val="389116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7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2" dur="75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
        <p:nvSpPr>
          <p:cNvPr id="2" name="CaixaDeTexto 1"/>
          <p:cNvSpPr txBox="1"/>
          <p:nvPr/>
        </p:nvSpPr>
        <p:spPr>
          <a:xfrm>
            <a:off x="2356602" y="1875380"/>
            <a:ext cx="3834704" cy="5201424"/>
          </a:xfrm>
          <a:prstGeom prst="rect">
            <a:avLst/>
          </a:prstGeom>
          <a:noFill/>
        </p:spPr>
        <p:txBody>
          <a:bodyPr wrap="none" rtlCol="0">
            <a:spAutoFit/>
          </a:bodyPr>
          <a:lstStyle/>
          <a:p>
            <a:r>
              <a:rPr lang="pt-BR" sz="16600" b="1" dirty="0"/>
              <a:t>330</a:t>
            </a:r>
            <a:r>
              <a:rPr lang="pt-BR" sz="6000" b="1" dirty="0"/>
              <a:t>h</a:t>
            </a:r>
          </a:p>
          <a:p>
            <a:endParaRPr lang="pt-BR" sz="16600" b="1" dirty="0"/>
          </a:p>
        </p:txBody>
      </p:sp>
      <p:sp>
        <p:nvSpPr>
          <p:cNvPr id="3" name="Triângulo isósceles 2"/>
          <p:cNvSpPr/>
          <p:nvPr/>
        </p:nvSpPr>
        <p:spPr>
          <a:xfrm rot="5400000">
            <a:off x="905961" y="1413485"/>
            <a:ext cx="698500" cy="468406"/>
          </a:xfrm>
          <a:prstGeom prst="triangle">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CaixaDeTexto 3"/>
          <p:cNvSpPr txBox="1"/>
          <p:nvPr/>
        </p:nvSpPr>
        <p:spPr>
          <a:xfrm>
            <a:off x="1567108" y="1349238"/>
            <a:ext cx="3213100" cy="461665"/>
          </a:xfrm>
          <a:prstGeom prst="rect">
            <a:avLst/>
          </a:prstGeom>
          <a:noFill/>
        </p:spPr>
        <p:txBody>
          <a:bodyPr wrap="square" rtlCol="0">
            <a:spAutoFit/>
          </a:bodyPr>
          <a:lstStyle/>
          <a:p>
            <a:r>
              <a:rPr lang="pt-BR" sz="2400" b="1" dirty="0"/>
              <a:t>ECONOMIA DE TEMPO</a:t>
            </a:r>
          </a:p>
        </p:txBody>
      </p:sp>
      <p:sp>
        <p:nvSpPr>
          <p:cNvPr id="10" name="Retângulo 9"/>
          <p:cNvSpPr/>
          <p:nvPr/>
        </p:nvSpPr>
        <p:spPr>
          <a:xfrm flipV="1">
            <a:off x="1554408" y="1797866"/>
            <a:ext cx="5436000" cy="180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dirty="0"/>
          </a:p>
        </p:txBody>
      </p:sp>
      <p:grpSp>
        <p:nvGrpSpPr>
          <p:cNvPr id="18" name="Grupo 17"/>
          <p:cNvGrpSpPr/>
          <p:nvPr/>
        </p:nvGrpSpPr>
        <p:grpSpPr>
          <a:xfrm>
            <a:off x="-1482789" y="4328899"/>
            <a:ext cx="6338124" cy="7325840"/>
            <a:chOff x="4560715" y="2553886"/>
            <a:chExt cx="5508192" cy="6350971"/>
          </a:xfrm>
        </p:grpSpPr>
        <p:sp>
          <p:nvSpPr>
            <p:cNvPr id="19" name="Retângulo 7"/>
            <p:cNvSpPr/>
            <p:nvPr/>
          </p:nvSpPr>
          <p:spPr>
            <a:xfrm>
              <a:off x="4560715" y="2553886"/>
              <a:ext cx="2155041" cy="4100891"/>
            </a:xfrm>
            <a:custGeom>
              <a:avLst/>
              <a:gdLst>
                <a:gd name="connsiteX0" fmla="*/ 0 w 1037230"/>
                <a:gd name="connsiteY0" fmla="*/ 0 h 1985749"/>
                <a:gd name="connsiteX1" fmla="*/ 1037230 w 1037230"/>
                <a:gd name="connsiteY1" fmla="*/ 0 h 1985749"/>
                <a:gd name="connsiteX2" fmla="*/ 1037230 w 1037230"/>
                <a:gd name="connsiteY2" fmla="*/ 1985749 h 1985749"/>
                <a:gd name="connsiteX3" fmla="*/ 0 w 1037230"/>
                <a:gd name="connsiteY3" fmla="*/ 1985749 h 1985749"/>
                <a:gd name="connsiteX4" fmla="*/ 0 w 1037230"/>
                <a:gd name="connsiteY4" fmla="*/ 0 h 1985749"/>
                <a:gd name="connsiteX0" fmla="*/ 1187355 w 2224585"/>
                <a:gd name="connsiteY0" fmla="*/ 0 h 2122227"/>
                <a:gd name="connsiteX1" fmla="*/ 2224585 w 2224585"/>
                <a:gd name="connsiteY1" fmla="*/ 0 h 2122227"/>
                <a:gd name="connsiteX2" fmla="*/ 2224585 w 2224585"/>
                <a:gd name="connsiteY2" fmla="*/ 1985749 h 2122227"/>
                <a:gd name="connsiteX3" fmla="*/ 0 w 2224585"/>
                <a:gd name="connsiteY3" fmla="*/ 2122227 h 2122227"/>
                <a:gd name="connsiteX4" fmla="*/ 1187355 w 2224585"/>
                <a:gd name="connsiteY4" fmla="*/ 0 h 2122227"/>
                <a:gd name="connsiteX0" fmla="*/ 1037230 w 2224585"/>
                <a:gd name="connsiteY0" fmla="*/ 0 h 2354239"/>
                <a:gd name="connsiteX1" fmla="*/ 2224585 w 2224585"/>
                <a:gd name="connsiteY1" fmla="*/ 232012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2224585"/>
                <a:gd name="connsiteY0" fmla="*/ 0 h 2354239"/>
                <a:gd name="connsiteX1" fmla="*/ 1364776 w 2224585"/>
                <a:gd name="connsiteY1" fmla="*/ 177421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1364776"/>
                <a:gd name="connsiteY0" fmla="*/ 0 h 2354239"/>
                <a:gd name="connsiteX1" fmla="*/ 1364776 w 1364776"/>
                <a:gd name="connsiteY1" fmla="*/ 177421 h 2354239"/>
                <a:gd name="connsiteX2" fmla="*/ 723332 w 1364776"/>
                <a:gd name="connsiteY2" fmla="*/ 1098644 h 2354239"/>
                <a:gd name="connsiteX3" fmla="*/ 0 w 1364776"/>
                <a:gd name="connsiteY3" fmla="*/ 2354239 h 2354239"/>
                <a:gd name="connsiteX4" fmla="*/ 1037230 w 1364776"/>
                <a:gd name="connsiteY4" fmla="*/ 0 h 2354239"/>
                <a:gd name="connsiteX0" fmla="*/ 1037230 w 1282889"/>
                <a:gd name="connsiteY0" fmla="*/ 0 h 2354239"/>
                <a:gd name="connsiteX1" fmla="*/ 1282889 w 1282889"/>
                <a:gd name="connsiteY1" fmla="*/ 150125 h 2354239"/>
                <a:gd name="connsiteX2" fmla="*/ 723332 w 1282889"/>
                <a:gd name="connsiteY2" fmla="*/ 1098644 h 2354239"/>
                <a:gd name="connsiteX3" fmla="*/ 0 w 1282889"/>
                <a:gd name="connsiteY3" fmla="*/ 2354239 h 2354239"/>
                <a:gd name="connsiteX4" fmla="*/ 1037230 w 1282889"/>
                <a:gd name="connsiteY4" fmla="*/ 0 h 2354239"/>
                <a:gd name="connsiteX0" fmla="*/ 1037230 w 1282889"/>
                <a:gd name="connsiteY0" fmla="*/ 0 h 2354239"/>
                <a:gd name="connsiteX1" fmla="*/ 1282889 w 1282889"/>
                <a:gd name="connsiteY1" fmla="*/ 150125 h 2354239"/>
                <a:gd name="connsiteX2" fmla="*/ 0 w 1282889"/>
                <a:gd name="connsiteY2" fmla="*/ 2354239 h 2354239"/>
                <a:gd name="connsiteX3" fmla="*/ 1037230 w 1282889"/>
                <a:gd name="connsiteY3" fmla="*/ 0 h 2354239"/>
                <a:gd name="connsiteX0" fmla="*/ 1064525 w 1310184"/>
                <a:gd name="connsiteY0" fmla="*/ 0 h 1908412"/>
                <a:gd name="connsiteX1" fmla="*/ 1310184 w 1310184"/>
                <a:gd name="connsiteY1" fmla="*/ 150125 h 1908412"/>
                <a:gd name="connsiteX2" fmla="*/ 0 w 1310184"/>
                <a:gd name="connsiteY2" fmla="*/ 1908412 h 1908412"/>
                <a:gd name="connsiteX3" fmla="*/ 1064525 w 1310184"/>
                <a:gd name="connsiteY3" fmla="*/ 0 h 1908412"/>
                <a:gd name="connsiteX0" fmla="*/ 905301 w 1150960"/>
                <a:gd name="connsiteY0" fmla="*/ 0 h 2135874"/>
                <a:gd name="connsiteX1" fmla="*/ 1150960 w 1150960"/>
                <a:gd name="connsiteY1" fmla="*/ 150125 h 2135874"/>
                <a:gd name="connsiteX2" fmla="*/ 0 w 1150960"/>
                <a:gd name="connsiteY2" fmla="*/ 2135874 h 2135874"/>
                <a:gd name="connsiteX3" fmla="*/ 905301 w 1150960"/>
                <a:gd name="connsiteY3" fmla="*/ 0 h 2135874"/>
                <a:gd name="connsiteX0" fmla="*/ 1000836 w 1246495"/>
                <a:gd name="connsiteY0" fmla="*/ 0 h 2363336"/>
                <a:gd name="connsiteX1" fmla="*/ 1246495 w 1246495"/>
                <a:gd name="connsiteY1" fmla="*/ 150125 h 2363336"/>
                <a:gd name="connsiteX2" fmla="*/ 0 w 1246495"/>
                <a:gd name="connsiteY2" fmla="*/ 2363336 h 2363336"/>
                <a:gd name="connsiteX3" fmla="*/ 1000836 w 1246495"/>
                <a:gd name="connsiteY3" fmla="*/ 0 h 2363336"/>
                <a:gd name="connsiteX0" fmla="*/ 1000836 w 1241946"/>
                <a:gd name="connsiteY0" fmla="*/ 0 h 2363336"/>
                <a:gd name="connsiteX1" fmla="*/ 1241946 w 1241946"/>
                <a:gd name="connsiteY1" fmla="*/ 113731 h 2363336"/>
                <a:gd name="connsiteX2" fmla="*/ 0 w 1241946"/>
                <a:gd name="connsiteY2" fmla="*/ 2363336 h 2363336"/>
                <a:gd name="connsiteX3" fmla="*/ 1000836 w 1241946"/>
                <a:gd name="connsiteY3" fmla="*/ 0 h 2363336"/>
              </a:gdLst>
              <a:ahLst/>
              <a:cxnLst>
                <a:cxn ang="0">
                  <a:pos x="connsiteX0" y="connsiteY0"/>
                </a:cxn>
                <a:cxn ang="0">
                  <a:pos x="connsiteX1" y="connsiteY1"/>
                </a:cxn>
                <a:cxn ang="0">
                  <a:pos x="connsiteX2" y="connsiteY2"/>
                </a:cxn>
                <a:cxn ang="0">
                  <a:pos x="connsiteX3" y="connsiteY3"/>
                </a:cxn>
              </a:cxnLst>
              <a:rect l="l" t="t" r="r" b="b"/>
              <a:pathLst>
                <a:path w="1241946" h="2363336">
                  <a:moveTo>
                    <a:pt x="1000836" y="0"/>
                  </a:moveTo>
                  <a:lnTo>
                    <a:pt x="1241946" y="113731"/>
                  </a:lnTo>
                  <a:lnTo>
                    <a:pt x="0" y="2363336"/>
                  </a:lnTo>
                  <a:lnTo>
                    <a:pt x="100083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20" name="Retângulo 7"/>
            <p:cNvSpPr/>
            <p:nvPr/>
          </p:nvSpPr>
          <p:spPr>
            <a:xfrm rot="535073">
              <a:off x="5037820" y="2766425"/>
              <a:ext cx="2077770" cy="3863677"/>
            </a:xfrm>
            <a:custGeom>
              <a:avLst/>
              <a:gdLst>
                <a:gd name="connsiteX0" fmla="*/ 0 w 1037230"/>
                <a:gd name="connsiteY0" fmla="*/ 0 h 1985749"/>
                <a:gd name="connsiteX1" fmla="*/ 1037230 w 1037230"/>
                <a:gd name="connsiteY1" fmla="*/ 0 h 1985749"/>
                <a:gd name="connsiteX2" fmla="*/ 1037230 w 1037230"/>
                <a:gd name="connsiteY2" fmla="*/ 1985749 h 1985749"/>
                <a:gd name="connsiteX3" fmla="*/ 0 w 1037230"/>
                <a:gd name="connsiteY3" fmla="*/ 1985749 h 1985749"/>
                <a:gd name="connsiteX4" fmla="*/ 0 w 1037230"/>
                <a:gd name="connsiteY4" fmla="*/ 0 h 1985749"/>
                <a:gd name="connsiteX0" fmla="*/ 1187355 w 2224585"/>
                <a:gd name="connsiteY0" fmla="*/ 0 h 2122227"/>
                <a:gd name="connsiteX1" fmla="*/ 2224585 w 2224585"/>
                <a:gd name="connsiteY1" fmla="*/ 0 h 2122227"/>
                <a:gd name="connsiteX2" fmla="*/ 2224585 w 2224585"/>
                <a:gd name="connsiteY2" fmla="*/ 1985749 h 2122227"/>
                <a:gd name="connsiteX3" fmla="*/ 0 w 2224585"/>
                <a:gd name="connsiteY3" fmla="*/ 2122227 h 2122227"/>
                <a:gd name="connsiteX4" fmla="*/ 1187355 w 2224585"/>
                <a:gd name="connsiteY4" fmla="*/ 0 h 2122227"/>
                <a:gd name="connsiteX0" fmla="*/ 1037230 w 2224585"/>
                <a:gd name="connsiteY0" fmla="*/ 0 h 2354239"/>
                <a:gd name="connsiteX1" fmla="*/ 2224585 w 2224585"/>
                <a:gd name="connsiteY1" fmla="*/ 232012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2224585"/>
                <a:gd name="connsiteY0" fmla="*/ 0 h 2354239"/>
                <a:gd name="connsiteX1" fmla="*/ 1364776 w 2224585"/>
                <a:gd name="connsiteY1" fmla="*/ 177421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1364776"/>
                <a:gd name="connsiteY0" fmla="*/ 0 h 2354239"/>
                <a:gd name="connsiteX1" fmla="*/ 1364776 w 1364776"/>
                <a:gd name="connsiteY1" fmla="*/ 177421 h 2354239"/>
                <a:gd name="connsiteX2" fmla="*/ 723332 w 1364776"/>
                <a:gd name="connsiteY2" fmla="*/ 1098644 h 2354239"/>
                <a:gd name="connsiteX3" fmla="*/ 0 w 1364776"/>
                <a:gd name="connsiteY3" fmla="*/ 2354239 h 2354239"/>
                <a:gd name="connsiteX4" fmla="*/ 1037230 w 1364776"/>
                <a:gd name="connsiteY4" fmla="*/ 0 h 2354239"/>
                <a:gd name="connsiteX0" fmla="*/ 1037230 w 1282889"/>
                <a:gd name="connsiteY0" fmla="*/ 0 h 2354239"/>
                <a:gd name="connsiteX1" fmla="*/ 1282889 w 1282889"/>
                <a:gd name="connsiteY1" fmla="*/ 150125 h 2354239"/>
                <a:gd name="connsiteX2" fmla="*/ 723332 w 1282889"/>
                <a:gd name="connsiteY2" fmla="*/ 1098644 h 2354239"/>
                <a:gd name="connsiteX3" fmla="*/ 0 w 1282889"/>
                <a:gd name="connsiteY3" fmla="*/ 2354239 h 2354239"/>
                <a:gd name="connsiteX4" fmla="*/ 1037230 w 1282889"/>
                <a:gd name="connsiteY4" fmla="*/ 0 h 2354239"/>
                <a:gd name="connsiteX0" fmla="*/ 1037230 w 1282889"/>
                <a:gd name="connsiteY0" fmla="*/ 0 h 2354239"/>
                <a:gd name="connsiteX1" fmla="*/ 1282889 w 1282889"/>
                <a:gd name="connsiteY1" fmla="*/ 150125 h 2354239"/>
                <a:gd name="connsiteX2" fmla="*/ 0 w 1282889"/>
                <a:gd name="connsiteY2" fmla="*/ 2354239 h 2354239"/>
                <a:gd name="connsiteX3" fmla="*/ 1037230 w 1282889"/>
                <a:gd name="connsiteY3" fmla="*/ 0 h 2354239"/>
                <a:gd name="connsiteX0" fmla="*/ 928316 w 1173975"/>
                <a:gd name="connsiteY0" fmla="*/ 0 h 2226630"/>
                <a:gd name="connsiteX1" fmla="*/ 1173975 w 1173975"/>
                <a:gd name="connsiteY1" fmla="*/ 150125 h 2226630"/>
                <a:gd name="connsiteX2" fmla="*/ 0 w 1173975"/>
                <a:gd name="connsiteY2" fmla="*/ 2226630 h 2226630"/>
                <a:gd name="connsiteX3" fmla="*/ 928316 w 1173975"/>
                <a:gd name="connsiteY3" fmla="*/ 0 h 2226630"/>
                <a:gd name="connsiteX0" fmla="*/ 928316 w 1197415"/>
                <a:gd name="connsiteY0" fmla="*/ 0 h 2226630"/>
                <a:gd name="connsiteX1" fmla="*/ 1197415 w 1197415"/>
                <a:gd name="connsiteY1" fmla="*/ 123422 h 2226630"/>
                <a:gd name="connsiteX2" fmla="*/ 0 w 1197415"/>
                <a:gd name="connsiteY2" fmla="*/ 2226630 h 2226630"/>
                <a:gd name="connsiteX3" fmla="*/ 928316 w 1197415"/>
                <a:gd name="connsiteY3" fmla="*/ 0 h 2226630"/>
              </a:gdLst>
              <a:ahLst/>
              <a:cxnLst>
                <a:cxn ang="0">
                  <a:pos x="connsiteX0" y="connsiteY0"/>
                </a:cxn>
                <a:cxn ang="0">
                  <a:pos x="connsiteX1" y="connsiteY1"/>
                </a:cxn>
                <a:cxn ang="0">
                  <a:pos x="connsiteX2" y="connsiteY2"/>
                </a:cxn>
                <a:cxn ang="0">
                  <a:pos x="connsiteX3" y="connsiteY3"/>
                </a:cxn>
              </a:cxnLst>
              <a:rect l="l" t="t" r="r" b="b"/>
              <a:pathLst>
                <a:path w="1197415" h="2226630">
                  <a:moveTo>
                    <a:pt x="928316" y="0"/>
                  </a:moveTo>
                  <a:lnTo>
                    <a:pt x="1197415" y="123422"/>
                  </a:lnTo>
                  <a:lnTo>
                    <a:pt x="0" y="2226630"/>
                  </a:lnTo>
                  <a:lnTo>
                    <a:pt x="92831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21" name="Retângulo 20"/>
            <p:cNvSpPr/>
            <p:nvPr/>
          </p:nvSpPr>
          <p:spPr>
            <a:xfrm rot="18697769">
              <a:off x="5513697" y="4349647"/>
              <a:ext cx="4554266" cy="4556154"/>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grpSp>
      <p:grpSp>
        <p:nvGrpSpPr>
          <p:cNvPr id="16" name="Grupo 15"/>
          <p:cNvGrpSpPr/>
          <p:nvPr/>
        </p:nvGrpSpPr>
        <p:grpSpPr>
          <a:xfrm>
            <a:off x="1562620" y="2970140"/>
            <a:ext cx="638815" cy="638815"/>
            <a:chOff x="7035800" y="469900"/>
            <a:chExt cx="1676400" cy="1676400"/>
          </a:xfrm>
        </p:grpSpPr>
        <p:sp>
          <p:nvSpPr>
            <p:cNvPr id="22" name="Elipse 21"/>
            <p:cNvSpPr/>
            <p:nvPr/>
          </p:nvSpPr>
          <p:spPr>
            <a:xfrm>
              <a:off x="7035800" y="469900"/>
              <a:ext cx="1676400" cy="1676400"/>
            </a:xfrm>
            <a:prstGeom prst="ellipse">
              <a:avLst/>
            </a:prstGeom>
            <a:noFill/>
            <a:ln w="107950">
              <a:solidFill>
                <a:srgbClr val="E12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23" name="Conector de seta reta 22"/>
            <p:cNvCxnSpPr/>
            <p:nvPr/>
          </p:nvCxnSpPr>
          <p:spPr>
            <a:xfrm>
              <a:off x="7786370" y="876019"/>
              <a:ext cx="0" cy="622300"/>
            </a:xfrm>
            <a:prstGeom prst="straightConnector1">
              <a:avLst/>
            </a:prstGeom>
            <a:ln w="73025"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4" name="Conector de seta reta 23"/>
            <p:cNvCxnSpPr/>
            <p:nvPr/>
          </p:nvCxnSpPr>
          <p:spPr>
            <a:xfrm flipH="1" flipV="1">
              <a:off x="7689195" y="1411155"/>
              <a:ext cx="516032" cy="3430"/>
            </a:xfrm>
            <a:prstGeom prst="straightConnector1">
              <a:avLst/>
            </a:prstGeom>
            <a:ln w="76200"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15"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Estimativa total</a:t>
            </a:r>
          </a:p>
        </p:txBody>
      </p:sp>
      <p:sp>
        <p:nvSpPr>
          <p:cNvPr id="17" name="CaixaDeTexto 16"/>
          <p:cNvSpPr txBox="1"/>
          <p:nvPr/>
        </p:nvSpPr>
        <p:spPr>
          <a:xfrm>
            <a:off x="4233719" y="3865615"/>
            <a:ext cx="1957587" cy="1323439"/>
          </a:xfrm>
          <a:prstGeom prst="rect">
            <a:avLst/>
          </a:prstGeom>
          <a:noFill/>
        </p:spPr>
        <p:txBody>
          <a:bodyPr wrap="none" rtlCol="0">
            <a:spAutoFit/>
          </a:bodyPr>
          <a:lstStyle/>
          <a:p>
            <a:pPr algn="r"/>
            <a:r>
              <a:rPr lang="pt-BR" sz="8000" dirty="0">
                <a:solidFill>
                  <a:schemeClr val="tx1">
                    <a:lumMod val="75000"/>
                    <a:lumOff val="25000"/>
                  </a:schemeClr>
                </a:solidFill>
              </a:rPr>
              <a:t>55%</a:t>
            </a:r>
          </a:p>
        </p:txBody>
      </p:sp>
    </p:spTree>
    <p:custDataLst>
      <p:tags r:id="rId1"/>
    </p:custDataLst>
    <p:extLst>
      <p:ext uri="{BB962C8B-B14F-4D97-AF65-F5344CB8AC3E}">
        <p14:creationId xmlns:p14="http://schemas.microsoft.com/office/powerpoint/2010/main" val="375163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tângulo 40"/>
          <p:cNvSpPr/>
          <p:nvPr/>
        </p:nvSpPr>
        <p:spPr>
          <a:xfrm>
            <a:off x="3530599" y="1427479"/>
            <a:ext cx="5658487" cy="7414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effectLst>
                <a:outerShdw blurRad="38100" dist="38100" dir="2700000" algn="tl">
                  <a:srgbClr val="000000">
                    <a:alpha val="43137"/>
                  </a:srgbClr>
                </a:outerShdw>
              </a:effectLst>
            </a:endParaRPr>
          </a:p>
        </p:txBody>
      </p:sp>
      <p:sp>
        <p:nvSpPr>
          <p:cNvPr id="32" name="Retângulo 31"/>
          <p:cNvSpPr/>
          <p:nvPr/>
        </p:nvSpPr>
        <p:spPr>
          <a:xfrm>
            <a:off x="0" y="1427479"/>
            <a:ext cx="3456542" cy="741401"/>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effectLst>
                <a:outerShdw blurRad="38100" dist="38100" dir="2700000" algn="tl">
                  <a:srgbClr val="000000">
                    <a:alpha val="43137"/>
                  </a:srgbClr>
                </a:outerShdw>
              </a:effectLst>
            </a:endParaRPr>
          </a:p>
        </p:txBody>
      </p:sp>
      <p:sp>
        <p:nvSpPr>
          <p:cNvPr id="30" name="Retângulo 9"/>
          <p:cNvSpPr/>
          <p:nvPr/>
        </p:nvSpPr>
        <p:spPr>
          <a:xfrm>
            <a:off x="0" y="0"/>
            <a:ext cx="4699000" cy="1016000"/>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b="1" dirty="0">
                <a:latin typeface="Calibri" panose="020F0502020204030204" pitchFamily="34" charset="0"/>
              </a:rPr>
              <a:t>OFICINA</a:t>
            </a:r>
          </a:p>
        </p:txBody>
      </p:sp>
      <p:sp>
        <p:nvSpPr>
          <p:cNvPr id="6" name="Retângulo 5"/>
          <p:cNvSpPr/>
          <p:nvPr/>
        </p:nvSpPr>
        <p:spPr>
          <a:xfrm>
            <a:off x="3699014" y="1583756"/>
            <a:ext cx="5331453" cy="462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defTabSz="711200">
              <a:lnSpc>
                <a:spcPct val="90000"/>
              </a:lnSpc>
              <a:spcBef>
                <a:spcPct val="0"/>
              </a:spcBef>
              <a:spcAft>
                <a:spcPct val="35000"/>
              </a:spcAft>
            </a:pPr>
            <a:r>
              <a:rPr lang="pt-BR" sz="2200" dirty="0">
                <a:solidFill>
                  <a:schemeClr val="bg1"/>
                </a:solidFill>
              </a:rPr>
              <a:t>Elaborar plano de ação para boas práticas</a:t>
            </a:r>
            <a:endParaRPr lang="pt-BR" sz="2200" kern="1200" dirty="0">
              <a:solidFill>
                <a:schemeClr val="bg1"/>
              </a:solidFill>
            </a:endParaRPr>
          </a:p>
        </p:txBody>
      </p:sp>
      <p:sp>
        <p:nvSpPr>
          <p:cNvPr id="3" name="CaixaDeTexto 2"/>
          <p:cNvSpPr txBox="1"/>
          <p:nvPr/>
        </p:nvSpPr>
        <p:spPr>
          <a:xfrm>
            <a:off x="11297" y="1461491"/>
            <a:ext cx="3445245" cy="584775"/>
          </a:xfrm>
          <a:prstGeom prst="rect">
            <a:avLst/>
          </a:prstGeom>
          <a:noFill/>
        </p:spPr>
        <p:txBody>
          <a:bodyPr wrap="square" rtlCol="0">
            <a:spAutoFit/>
          </a:bodyPr>
          <a:lstStyle/>
          <a:p>
            <a:pPr algn="ctr"/>
            <a:r>
              <a:rPr lang="pt-BR" sz="3200" b="1" dirty="0">
                <a:solidFill>
                  <a:schemeClr val="bg1"/>
                </a:solidFill>
                <a:effectLst>
                  <a:outerShdw blurRad="38100" dist="38100" dir="2700000" algn="tl">
                    <a:srgbClr val="000000">
                      <a:alpha val="43137"/>
                    </a:srgbClr>
                  </a:outerShdw>
                </a:effectLst>
              </a:rPr>
              <a:t>OBJETIVO</a:t>
            </a:r>
            <a:endParaRPr lang="pt-BR" sz="3200" b="1" dirty="0">
              <a:effectLst>
                <a:outerShdw blurRad="38100" dist="38100" dir="2700000" algn="tl">
                  <a:srgbClr val="000000">
                    <a:alpha val="43137"/>
                  </a:srgbClr>
                </a:outerShdw>
              </a:effectLst>
            </a:endParaRPr>
          </a:p>
        </p:txBody>
      </p:sp>
      <p:pic>
        <p:nvPicPr>
          <p:cNvPr id="29"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
        <p:nvSpPr>
          <p:cNvPr id="25" name="Retângulo 24"/>
          <p:cNvSpPr/>
          <p:nvPr/>
        </p:nvSpPr>
        <p:spPr>
          <a:xfrm>
            <a:off x="4775202" y="0"/>
            <a:ext cx="161637" cy="100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dirty="0"/>
          </a:p>
        </p:txBody>
      </p:sp>
      <p:sp>
        <p:nvSpPr>
          <p:cNvPr id="27" name="Retângulo 26"/>
          <p:cNvSpPr/>
          <p:nvPr/>
        </p:nvSpPr>
        <p:spPr>
          <a:xfrm>
            <a:off x="3520439" y="2524759"/>
            <a:ext cx="5658487" cy="7414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effectLst>
                <a:outerShdw blurRad="38100" dist="38100" dir="2700000" algn="tl">
                  <a:srgbClr val="000000">
                    <a:alpha val="43137"/>
                  </a:srgbClr>
                </a:outerShdw>
              </a:effectLst>
            </a:endParaRPr>
          </a:p>
        </p:txBody>
      </p:sp>
      <p:sp>
        <p:nvSpPr>
          <p:cNvPr id="31" name="Retângulo 30"/>
          <p:cNvSpPr/>
          <p:nvPr/>
        </p:nvSpPr>
        <p:spPr>
          <a:xfrm>
            <a:off x="-10160" y="2524759"/>
            <a:ext cx="3456542" cy="741401"/>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effectLst>
                <a:outerShdw blurRad="38100" dist="38100" dir="2700000" algn="tl">
                  <a:srgbClr val="000000">
                    <a:alpha val="43137"/>
                  </a:srgbClr>
                </a:outerShdw>
              </a:effectLst>
            </a:endParaRPr>
          </a:p>
        </p:txBody>
      </p:sp>
      <p:sp>
        <p:nvSpPr>
          <p:cNvPr id="42" name="Retângulo 41"/>
          <p:cNvSpPr/>
          <p:nvPr/>
        </p:nvSpPr>
        <p:spPr>
          <a:xfrm>
            <a:off x="3699014" y="2681036"/>
            <a:ext cx="5331453" cy="462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defTabSz="711200">
              <a:lnSpc>
                <a:spcPct val="90000"/>
              </a:lnSpc>
              <a:spcBef>
                <a:spcPct val="0"/>
              </a:spcBef>
              <a:spcAft>
                <a:spcPct val="35000"/>
              </a:spcAft>
            </a:pPr>
            <a:r>
              <a:rPr lang="pt-BR" sz="2200" dirty="0">
                <a:solidFill>
                  <a:schemeClr val="bg1"/>
                </a:solidFill>
              </a:rPr>
              <a:t>Em equipes – um tema por número</a:t>
            </a:r>
            <a:endParaRPr lang="pt-BR" sz="2200" kern="1200" dirty="0">
              <a:solidFill>
                <a:schemeClr val="bg1"/>
              </a:solidFill>
            </a:endParaRPr>
          </a:p>
        </p:txBody>
      </p:sp>
      <p:sp>
        <p:nvSpPr>
          <p:cNvPr id="43" name="CaixaDeTexto 42"/>
          <p:cNvSpPr txBox="1"/>
          <p:nvPr/>
        </p:nvSpPr>
        <p:spPr>
          <a:xfrm>
            <a:off x="1137" y="2558771"/>
            <a:ext cx="3445245" cy="584775"/>
          </a:xfrm>
          <a:prstGeom prst="rect">
            <a:avLst/>
          </a:prstGeom>
          <a:noFill/>
        </p:spPr>
        <p:txBody>
          <a:bodyPr wrap="square" rtlCol="0">
            <a:spAutoFit/>
          </a:bodyPr>
          <a:lstStyle/>
          <a:p>
            <a:pPr algn="ctr"/>
            <a:r>
              <a:rPr lang="pt-BR" sz="3200" b="1" dirty="0">
                <a:solidFill>
                  <a:schemeClr val="bg1"/>
                </a:solidFill>
                <a:effectLst>
                  <a:outerShdw blurRad="38100" dist="38100" dir="2700000" algn="tl">
                    <a:srgbClr val="000000">
                      <a:alpha val="43137"/>
                    </a:srgbClr>
                  </a:outerShdw>
                </a:effectLst>
              </a:rPr>
              <a:t>COMO</a:t>
            </a:r>
            <a:endParaRPr lang="pt-BR" sz="3200" b="1" dirty="0">
              <a:effectLst>
                <a:outerShdw blurRad="38100" dist="38100" dir="2700000" algn="tl">
                  <a:srgbClr val="000000">
                    <a:alpha val="43137"/>
                  </a:srgbClr>
                </a:outerShdw>
              </a:effectLst>
            </a:endParaRPr>
          </a:p>
        </p:txBody>
      </p:sp>
      <p:sp>
        <p:nvSpPr>
          <p:cNvPr id="44" name="Retângulo 43"/>
          <p:cNvSpPr/>
          <p:nvPr/>
        </p:nvSpPr>
        <p:spPr>
          <a:xfrm>
            <a:off x="3530599" y="3571239"/>
            <a:ext cx="5658487" cy="7414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effectLst>
                <a:outerShdw blurRad="38100" dist="38100" dir="2700000" algn="tl">
                  <a:srgbClr val="000000">
                    <a:alpha val="43137"/>
                  </a:srgbClr>
                </a:outerShdw>
              </a:effectLst>
            </a:endParaRPr>
          </a:p>
        </p:txBody>
      </p:sp>
      <p:sp>
        <p:nvSpPr>
          <p:cNvPr id="45" name="Retângulo 44"/>
          <p:cNvSpPr/>
          <p:nvPr/>
        </p:nvSpPr>
        <p:spPr>
          <a:xfrm>
            <a:off x="0" y="3571239"/>
            <a:ext cx="3456542" cy="741401"/>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effectLst>
                <a:outerShdw blurRad="38100" dist="38100" dir="2700000" algn="tl">
                  <a:srgbClr val="000000">
                    <a:alpha val="43137"/>
                  </a:srgbClr>
                </a:outerShdw>
              </a:effectLst>
            </a:endParaRPr>
          </a:p>
        </p:txBody>
      </p:sp>
      <p:sp>
        <p:nvSpPr>
          <p:cNvPr id="46" name="Retângulo 45"/>
          <p:cNvSpPr/>
          <p:nvPr/>
        </p:nvSpPr>
        <p:spPr>
          <a:xfrm>
            <a:off x="3699014" y="3727516"/>
            <a:ext cx="5331453" cy="462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defTabSz="711200">
              <a:lnSpc>
                <a:spcPct val="90000"/>
              </a:lnSpc>
              <a:spcBef>
                <a:spcPct val="0"/>
              </a:spcBef>
              <a:spcAft>
                <a:spcPct val="35000"/>
              </a:spcAft>
            </a:pPr>
            <a:r>
              <a:rPr lang="pt-BR" sz="2200" dirty="0">
                <a:solidFill>
                  <a:schemeClr val="bg1"/>
                </a:solidFill>
              </a:rPr>
              <a:t>Debate: 13h45 às 15h45</a:t>
            </a:r>
            <a:endParaRPr lang="pt-BR" sz="2200" kern="1200" dirty="0">
              <a:solidFill>
                <a:schemeClr val="bg1"/>
              </a:solidFill>
            </a:endParaRPr>
          </a:p>
        </p:txBody>
      </p:sp>
      <p:sp>
        <p:nvSpPr>
          <p:cNvPr id="47" name="CaixaDeTexto 46"/>
          <p:cNvSpPr txBox="1"/>
          <p:nvPr/>
        </p:nvSpPr>
        <p:spPr>
          <a:xfrm>
            <a:off x="11297" y="3605251"/>
            <a:ext cx="3445245" cy="584775"/>
          </a:xfrm>
          <a:prstGeom prst="rect">
            <a:avLst/>
          </a:prstGeom>
          <a:noFill/>
        </p:spPr>
        <p:txBody>
          <a:bodyPr wrap="square" rtlCol="0">
            <a:spAutoFit/>
          </a:bodyPr>
          <a:lstStyle/>
          <a:p>
            <a:pPr algn="ctr"/>
            <a:r>
              <a:rPr lang="pt-BR" sz="3200" b="1" dirty="0">
                <a:solidFill>
                  <a:schemeClr val="bg1"/>
                </a:solidFill>
                <a:effectLst>
                  <a:outerShdw blurRad="38100" dist="38100" dir="2700000" algn="tl">
                    <a:srgbClr val="000000">
                      <a:alpha val="43137"/>
                    </a:srgbClr>
                  </a:outerShdw>
                </a:effectLst>
              </a:rPr>
              <a:t>CRONOGRAMA</a:t>
            </a:r>
            <a:endParaRPr lang="pt-BR" sz="3200" b="1" dirty="0">
              <a:effectLst>
                <a:outerShdw blurRad="38100" dist="38100" dir="2700000" algn="tl">
                  <a:srgbClr val="000000">
                    <a:alpha val="43137"/>
                  </a:srgbClr>
                </a:outerShdw>
              </a:effectLst>
            </a:endParaRPr>
          </a:p>
        </p:txBody>
      </p:sp>
      <p:sp>
        <p:nvSpPr>
          <p:cNvPr id="48" name="Retângulo 47"/>
          <p:cNvSpPr/>
          <p:nvPr/>
        </p:nvSpPr>
        <p:spPr>
          <a:xfrm>
            <a:off x="3530599" y="5257525"/>
            <a:ext cx="5658487" cy="7414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effectLst>
                <a:outerShdw blurRad="38100" dist="38100" dir="2700000" algn="tl">
                  <a:srgbClr val="000000">
                    <a:alpha val="43137"/>
                  </a:srgbClr>
                </a:outerShdw>
              </a:effectLst>
            </a:endParaRPr>
          </a:p>
        </p:txBody>
      </p:sp>
      <p:sp>
        <p:nvSpPr>
          <p:cNvPr id="49" name="Retângulo 48"/>
          <p:cNvSpPr/>
          <p:nvPr/>
        </p:nvSpPr>
        <p:spPr>
          <a:xfrm>
            <a:off x="3530599" y="4414382"/>
            <a:ext cx="5658487" cy="7414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effectLst>
                <a:outerShdw blurRad="38100" dist="38100" dir="2700000" algn="tl">
                  <a:srgbClr val="000000">
                    <a:alpha val="43137"/>
                  </a:srgbClr>
                </a:outerShdw>
              </a:effectLst>
            </a:endParaRPr>
          </a:p>
        </p:txBody>
      </p:sp>
      <p:sp>
        <p:nvSpPr>
          <p:cNvPr id="51" name="Retângulo 50"/>
          <p:cNvSpPr/>
          <p:nvPr/>
        </p:nvSpPr>
        <p:spPr>
          <a:xfrm>
            <a:off x="3699014" y="4553827"/>
            <a:ext cx="5331453" cy="462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defTabSz="711200">
              <a:lnSpc>
                <a:spcPct val="90000"/>
              </a:lnSpc>
              <a:spcBef>
                <a:spcPct val="0"/>
              </a:spcBef>
              <a:spcAft>
                <a:spcPct val="35000"/>
              </a:spcAft>
            </a:pPr>
            <a:r>
              <a:rPr lang="pt-BR" sz="2200" dirty="0" err="1">
                <a:solidFill>
                  <a:schemeClr val="bg1"/>
                </a:solidFill>
              </a:rPr>
              <a:t>Coffee</a:t>
            </a:r>
            <a:r>
              <a:rPr lang="pt-BR" sz="2200" dirty="0">
                <a:solidFill>
                  <a:schemeClr val="bg1"/>
                </a:solidFill>
              </a:rPr>
              <a:t> break: 15h45  às 16h</a:t>
            </a:r>
            <a:endParaRPr lang="pt-BR" sz="2200" kern="1200" dirty="0">
              <a:solidFill>
                <a:schemeClr val="bg1"/>
              </a:solidFill>
            </a:endParaRPr>
          </a:p>
        </p:txBody>
      </p:sp>
      <p:sp>
        <p:nvSpPr>
          <p:cNvPr id="52" name="Retângulo 51"/>
          <p:cNvSpPr/>
          <p:nvPr/>
        </p:nvSpPr>
        <p:spPr>
          <a:xfrm>
            <a:off x="3699014" y="5438552"/>
            <a:ext cx="5331453" cy="462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defTabSz="711200">
              <a:lnSpc>
                <a:spcPct val="90000"/>
              </a:lnSpc>
              <a:spcBef>
                <a:spcPct val="0"/>
              </a:spcBef>
              <a:spcAft>
                <a:spcPct val="35000"/>
              </a:spcAft>
            </a:pPr>
            <a:r>
              <a:rPr lang="pt-BR" sz="2200" dirty="0">
                <a:solidFill>
                  <a:schemeClr val="bg1"/>
                </a:solidFill>
              </a:rPr>
              <a:t>Apresentação: 16h às 17h45</a:t>
            </a:r>
            <a:endParaRPr lang="pt-BR" sz="2200" kern="1200" dirty="0">
              <a:solidFill>
                <a:schemeClr val="bg1"/>
              </a:solidFill>
            </a:endParaRPr>
          </a:p>
        </p:txBody>
      </p:sp>
    </p:spTree>
    <p:custDataLst>
      <p:tags r:id="rId1"/>
    </p:custDataLst>
    <p:extLst>
      <p:ext uri="{BB962C8B-B14F-4D97-AF65-F5344CB8AC3E}">
        <p14:creationId xmlns:p14="http://schemas.microsoft.com/office/powerpoint/2010/main" val="36778789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ângulo 13"/>
          <p:cNvSpPr/>
          <p:nvPr/>
        </p:nvSpPr>
        <p:spPr>
          <a:xfrm flipV="1">
            <a:off x="0" y="2"/>
            <a:ext cx="3753293" cy="6857998"/>
          </a:xfrm>
          <a:prstGeom prst="rect">
            <a:avLst/>
          </a:prstGeom>
          <a:solidFill>
            <a:srgbClr val="E1222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050" spc="600" dirty="0">
              <a:latin typeface="Calibri" panose="020F0502020204030204" pitchFamily="34" charset="0"/>
            </a:endParaRPr>
          </a:p>
        </p:txBody>
      </p:sp>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4995" y="628177"/>
            <a:ext cx="1683697" cy="1190299"/>
          </a:xfrm>
          <a:prstGeom prst="rect">
            <a:avLst/>
          </a:prstGeom>
        </p:spPr>
      </p:pic>
      <p:pic>
        <p:nvPicPr>
          <p:cNvPr id="8" name="Imagem 7"/>
          <p:cNvPicPr>
            <a:picLocks noChangeAspect="1"/>
          </p:cNvPicPr>
          <p:nvPr/>
        </p:nvPicPr>
        <p:blipFill rotWithShape="1">
          <a:blip r:embed="rId4" cstate="print">
            <a:extLst>
              <a:ext uri="{28A0092B-C50C-407E-A947-70E740481C1C}">
                <a14:useLocalDpi xmlns:a14="http://schemas.microsoft.com/office/drawing/2010/main" val="0"/>
              </a:ext>
            </a:extLst>
          </a:blip>
          <a:srcRect b="17841"/>
          <a:stretch/>
        </p:blipFill>
        <p:spPr>
          <a:xfrm>
            <a:off x="5876777" y="2341050"/>
            <a:ext cx="1440132" cy="981637"/>
          </a:xfrm>
          <a:prstGeom prst="rect">
            <a:avLst/>
          </a:prstGeom>
        </p:spPr>
      </p:pic>
      <p:pic>
        <p:nvPicPr>
          <p:cNvPr id="13" name="Espaço Reservado para Conteúdo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6734" y="3826211"/>
            <a:ext cx="3432630" cy="1088881"/>
          </a:xfrm>
          <a:prstGeom prst="rect">
            <a:avLst/>
          </a:prstGeom>
        </p:spPr>
      </p:pic>
      <p:pic>
        <p:nvPicPr>
          <p:cNvPr id="2" name="Image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1229" y="4370284"/>
            <a:ext cx="3278135" cy="3278135"/>
          </a:xfrm>
          <a:prstGeom prst="rect">
            <a:avLst/>
          </a:prstGeom>
        </p:spPr>
      </p:pic>
    </p:spTree>
    <p:custDataLst>
      <p:tags r:id="rId1"/>
    </p:custDataLst>
    <p:extLst>
      <p:ext uri="{BB962C8B-B14F-4D97-AF65-F5344CB8AC3E}">
        <p14:creationId xmlns:p14="http://schemas.microsoft.com/office/powerpoint/2010/main" val="32231000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Publicação e certificação em lote</a:t>
            </a:r>
          </a:p>
        </p:txBody>
      </p:sp>
      <p:pic>
        <p:nvPicPr>
          <p:cNvPr id="4" name="Imagem 3"/>
          <p:cNvPicPr/>
          <p:nvPr/>
        </p:nvPicPr>
        <p:blipFill rotWithShape="1">
          <a:blip r:embed="rId4" cstate="print"/>
          <a:srcRect b="4542"/>
          <a:stretch/>
        </p:blipFill>
        <p:spPr bwMode="auto">
          <a:xfrm>
            <a:off x="914400" y="1062125"/>
            <a:ext cx="7315200" cy="5543391"/>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65964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Publicação e certificação em lote</a:t>
            </a:r>
          </a:p>
        </p:txBody>
      </p:sp>
      <p:pic>
        <p:nvPicPr>
          <p:cNvPr id="5" name="Imagem 4"/>
          <p:cNvPicPr/>
          <p:nvPr/>
        </p:nvPicPr>
        <p:blipFill rotWithShape="1">
          <a:blip r:embed="rId4" cstate="print"/>
          <a:srcRect b="4361"/>
          <a:stretch/>
        </p:blipFill>
        <p:spPr bwMode="auto">
          <a:xfrm>
            <a:off x="806900" y="1007533"/>
            <a:ext cx="7530199" cy="582460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070413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827584" y="980728"/>
            <a:ext cx="184731" cy="369332"/>
          </a:xfrm>
          <a:prstGeom prst="rect">
            <a:avLst/>
          </a:prstGeom>
          <a:noFill/>
        </p:spPr>
        <p:txBody>
          <a:bodyPr wrap="none" rtlCol="0">
            <a:spAutoFit/>
          </a:bodyPr>
          <a:lstStyle/>
          <a:p>
            <a:endParaRPr lang="pt-BR" dirty="0"/>
          </a:p>
        </p:txBody>
      </p:sp>
      <p:sp>
        <p:nvSpPr>
          <p:cNvPr id="21" name="Rectangle 20"/>
          <p:cNvSpPr/>
          <p:nvPr/>
        </p:nvSpPr>
        <p:spPr>
          <a:xfrm>
            <a:off x="600842" y="1723239"/>
            <a:ext cx="2897102" cy="646331"/>
          </a:xfrm>
          <a:prstGeom prst="rect">
            <a:avLst/>
          </a:prstGeom>
        </p:spPr>
        <p:txBody>
          <a:bodyPr wrap="square">
            <a:spAutoFit/>
          </a:bodyPr>
          <a:lstStyle/>
          <a:p>
            <a:pPr algn="ctr"/>
            <a:r>
              <a:rPr lang="pt-BR" sz="3600" b="1" dirty="0">
                <a:solidFill>
                  <a:schemeClr val="bg1"/>
                </a:solidFill>
                <a:latin typeface="+mj-lt"/>
              </a:rPr>
              <a:t>Importância</a:t>
            </a:r>
          </a:p>
        </p:txBody>
      </p:sp>
      <p:sp>
        <p:nvSpPr>
          <p:cNvPr id="36" name="Espaço Reservado para Conteúdo 4"/>
          <p:cNvSpPr txBox="1">
            <a:spLocks/>
          </p:cNvSpPr>
          <p:nvPr/>
        </p:nvSpPr>
        <p:spPr>
          <a:xfrm>
            <a:off x="322884" y="304800"/>
            <a:ext cx="7754316" cy="640080"/>
          </a:xfrm>
          <a:prstGeom prst="rect">
            <a:avLst/>
          </a:prstGeom>
        </p:spPr>
        <p:txBody>
          <a:bodyPr vert="horz" lIns="91440" tIns="45720" rIns="91440" bIns="45720" rtlCol="0">
            <a:noAutofit/>
          </a:bodyPr>
          <a:lstStyle/>
          <a:p>
            <a:pPr marL="228600" indent="-228600">
              <a:lnSpc>
                <a:spcPct val="90000"/>
              </a:lnSpc>
              <a:spcBef>
                <a:spcPts val="1000"/>
              </a:spcBef>
            </a:pPr>
            <a:r>
              <a:rPr lang="pt-BR" sz="2800" dirty="0">
                <a:solidFill>
                  <a:schemeClr val="bg1"/>
                </a:solidFill>
              </a:rPr>
              <a:t>Exemplo de Funcionalidades do Catálogo do SAJ</a:t>
            </a:r>
          </a:p>
        </p:txBody>
      </p:sp>
      <p:sp>
        <p:nvSpPr>
          <p:cNvPr id="37"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marL="360000"/>
            <a:r>
              <a:rPr lang="pt-BR" sz="3200" dirty="0">
                <a:latin typeface="Calibri" panose="020F0502020204030204" pitchFamily="34" charset="0"/>
              </a:rPr>
              <a:t>Publicação e certificação em lote</a:t>
            </a:r>
          </a:p>
        </p:txBody>
      </p:sp>
      <p:pic>
        <p:nvPicPr>
          <p:cNvPr id="10"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grpSp>
        <p:nvGrpSpPr>
          <p:cNvPr id="11" name="Group 35"/>
          <p:cNvGrpSpPr/>
          <p:nvPr/>
        </p:nvGrpSpPr>
        <p:grpSpPr>
          <a:xfrm>
            <a:off x="382502" y="1608361"/>
            <a:ext cx="5547600" cy="4903004"/>
            <a:chOff x="2208987" y="1423409"/>
            <a:chExt cx="5460551" cy="4819382"/>
          </a:xfrm>
        </p:grpSpPr>
        <p:sp>
          <p:nvSpPr>
            <p:cNvPr id="12" name="Rectangle 30"/>
            <p:cNvSpPr/>
            <p:nvPr/>
          </p:nvSpPr>
          <p:spPr>
            <a:xfrm>
              <a:off x="2220744" y="1423409"/>
              <a:ext cx="5447869" cy="8492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800" dirty="0">
                <a:solidFill>
                  <a:schemeClr val="bg1"/>
                </a:solidFill>
              </a:endParaRPr>
            </a:p>
          </p:txBody>
        </p:sp>
        <p:sp>
          <p:nvSpPr>
            <p:cNvPr id="13" name="Rectangle 26"/>
            <p:cNvSpPr/>
            <p:nvPr/>
          </p:nvSpPr>
          <p:spPr>
            <a:xfrm>
              <a:off x="2208987" y="2298125"/>
              <a:ext cx="5460551" cy="3944666"/>
            </a:xfrm>
            <a:prstGeom prst="rect">
              <a:avLst/>
            </a:prstGeom>
            <a:solidFill>
              <a:srgbClr val="DC0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Rectangle 20"/>
            <p:cNvSpPr/>
            <p:nvPr/>
          </p:nvSpPr>
          <p:spPr>
            <a:xfrm>
              <a:off x="2402992" y="1544578"/>
              <a:ext cx="3287689" cy="632377"/>
            </a:xfrm>
            <a:prstGeom prst="rect">
              <a:avLst/>
            </a:prstGeom>
          </p:spPr>
          <p:txBody>
            <a:bodyPr wrap="square">
              <a:spAutoFit/>
            </a:bodyPr>
            <a:lstStyle/>
            <a:p>
              <a:r>
                <a:rPr lang="pt-BR" sz="3600" b="1" dirty="0">
                  <a:solidFill>
                    <a:schemeClr val="bg1"/>
                  </a:solidFill>
                  <a:latin typeface="Calibri" panose="020F0502020204030204" pitchFamily="34" charset="0"/>
                </a:rPr>
                <a:t>IMPORTÂNCIA</a:t>
              </a:r>
            </a:p>
          </p:txBody>
        </p:sp>
      </p:grpSp>
      <p:sp>
        <p:nvSpPr>
          <p:cNvPr id="9" name="TextBox 8"/>
          <p:cNvSpPr txBox="1"/>
          <p:nvPr/>
        </p:nvSpPr>
        <p:spPr>
          <a:xfrm>
            <a:off x="543600" y="2736000"/>
            <a:ext cx="4507554" cy="2062103"/>
          </a:xfrm>
          <a:prstGeom prst="rect">
            <a:avLst/>
          </a:prstGeom>
          <a:noFill/>
        </p:spPr>
        <p:txBody>
          <a:bodyPr wrap="square" rtlCol="0">
            <a:spAutoFit/>
          </a:bodyPr>
          <a:lstStyle/>
          <a:p>
            <a:r>
              <a:rPr lang="pt-BR" sz="3200" dirty="0">
                <a:solidFill>
                  <a:schemeClr val="bg1"/>
                </a:solidFill>
              </a:rPr>
              <a:t>Publicação em lote pelo  fluxo de trabalho.</a:t>
            </a:r>
          </a:p>
          <a:p>
            <a:r>
              <a:rPr lang="pt-BR" sz="3200" dirty="0">
                <a:solidFill>
                  <a:schemeClr val="bg1"/>
                </a:solidFill>
              </a:rPr>
              <a:t>Certificação em lote fora do fluxo de trabalho. </a:t>
            </a:r>
          </a:p>
        </p:txBody>
      </p:sp>
      <p:sp>
        <p:nvSpPr>
          <p:cNvPr id="17" name="Elipse 16"/>
          <p:cNvSpPr/>
          <p:nvPr/>
        </p:nvSpPr>
        <p:spPr>
          <a:xfrm>
            <a:off x="4294603" y="4537272"/>
            <a:ext cx="2229594" cy="2229595"/>
          </a:xfrm>
          <a:prstGeom prst="ellipse">
            <a:avLst/>
          </a:prstGeom>
          <a:solidFill>
            <a:srgbClr val="000000">
              <a:alpha val="0"/>
            </a:srgbClr>
          </a:solidFill>
          <a:ln w="263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sp>
        <p:nvSpPr>
          <p:cNvPr id="18" name="CaixaDeTexto 17"/>
          <p:cNvSpPr txBox="1"/>
          <p:nvPr/>
        </p:nvSpPr>
        <p:spPr>
          <a:xfrm>
            <a:off x="4867851" y="4308625"/>
            <a:ext cx="723833" cy="2646878"/>
          </a:xfrm>
          <a:prstGeom prst="rect">
            <a:avLst/>
          </a:prstGeom>
          <a:noFill/>
        </p:spPr>
        <p:txBody>
          <a:bodyPr wrap="square" rtlCol="0">
            <a:spAutoFit/>
          </a:bodyPr>
          <a:lstStyle/>
          <a:p>
            <a:r>
              <a:rPr lang="pt-BR" sz="16600" b="1" dirty="0">
                <a:solidFill>
                  <a:schemeClr val="bg1"/>
                </a:solidFill>
              </a:rPr>
              <a:t>!</a:t>
            </a:r>
          </a:p>
        </p:txBody>
      </p:sp>
    </p:spTree>
    <p:custDataLst>
      <p:tags r:id="rId1"/>
    </p:custDataLst>
    <p:extLst>
      <p:ext uri="{BB962C8B-B14F-4D97-AF65-F5344CB8AC3E}">
        <p14:creationId xmlns:p14="http://schemas.microsoft.com/office/powerpoint/2010/main" val="42228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4123</TotalTime>
  <Words>2629</Words>
  <Application>Microsoft Office PowerPoint</Application>
  <PresentationFormat>Apresentação na tela (4:3)</PresentationFormat>
  <Paragraphs>445</Paragraphs>
  <Slides>66</Slides>
  <Notes>51</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66</vt:i4>
      </vt:variant>
    </vt:vector>
  </HeadingPairs>
  <TitlesOfParts>
    <vt:vector size="71" baseType="lpstr">
      <vt:lpstr>Arial</vt:lpstr>
      <vt:lpstr>Calibri Light</vt:lpstr>
      <vt:lpstr>Calibri</vt:lpstr>
      <vt:lpstr>Wingdings</vt:lpstr>
      <vt:lpstr>Tema do Office</vt:lpstr>
      <vt:lpstr>Apresentação do PowerPoint</vt:lpstr>
      <vt:lpstr>Apresentação do PowerPoint</vt:lpstr>
      <vt:lpstr>Apresentação do PowerPoint</vt:lpstr>
      <vt:lpstr>Apresentação do PowerPoint</vt:lpstr>
      <vt:lpstr>CATÁLOGO DE FUNCIONALIDADES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TJSP -Projeto Capacitação em Sistemas</dc:title>
  <dc:creator>TJSP - Softplan</dc:creator>
  <cp:lastModifiedBy>Usuario</cp:lastModifiedBy>
  <cp:revision>358</cp:revision>
  <cp:lastPrinted>2016-02-02T17:37:31Z</cp:lastPrinted>
  <dcterms:created xsi:type="dcterms:W3CDTF">2016-02-01T22:03:27Z</dcterms:created>
  <dcterms:modified xsi:type="dcterms:W3CDTF">2016-04-05T12:41:37Z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8EA3FC6E-84EE-4DCB-8CE3-2C3F746029F6</vt:lpwstr>
  </property>
  <property fmtid="{D5CDD505-2E9C-101B-9397-08002B2CF9AE}" pid="3" name="ArticulatePath">
    <vt:lpwstr>TJSP-ProjetoCapacitacaoSistemas</vt:lpwstr>
  </property>
</Properties>
</file>