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95" r:id="rId2"/>
    <p:sldId id="310" r:id="rId3"/>
    <p:sldId id="307" r:id="rId4"/>
    <p:sldId id="308" r:id="rId5"/>
    <p:sldId id="300" r:id="rId6"/>
    <p:sldId id="301" r:id="rId7"/>
    <p:sldId id="304" r:id="rId8"/>
    <p:sldId id="309" r:id="rId9"/>
    <p:sldId id="261" r:id="rId10"/>
    <p:sldId id="286" r:id="rId11"/>
    <p:sldId id="277" r:id="rId12"/>
    <p:sldId id="311" r:id="rId13"/>
    <p:sldId id="302" r:id="rId14"/>
    <p:sldId id="293" r:id="rId15"/>
  </p:sldIdLst>
  <p:sldSz cx="9144000" cy="6858000" type="screen4x3"/>
  <p:notesSz cx="9926638" cy="6858000"/>
  <p:embeddedFontLst>
    <p:embeddedFont>
      <p:font typeface="Century Gothic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libri Light" charset="0"/>
      <p:regular r:id="rId26"/>
      <p:italic r:id="rId27"/>
    </p:embeddedFont>
  </p:embeddedFontLst>
  <p:custDataLst>
    <p:tags r:id="rId28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229"/>
    <a:srgbClr val="FEF1F0"/>
    <a:srgbClr val="FDDDDB"/>
    <a:srgbClr val="FDE1DF"/>
    <a:srgbClr val="FFFFFF"/>
    <a:srgbClr val="000000"/>
    <a:srgbClr val="C00000"/>
    <a:srgbClr val="B32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76" autoAdjust="0"/>
    <p:restoredTop sz="94394" autoAdjust="0"/>
  </p:normalViewPr>
  <p:slideViewPr>
    <p:cSldViewPr snapToGrid="0">
      <p:cViewPr>
        <p:scale>
          <a:sx n="81" d="100"/>
          <a:sy n="81" d="100"/>
        </p:scale>
        <p:origin x="-81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4091"/>
          </a:xfrm>
          <a:prstGeom prst="rect">
            <a:avLst/>
          </a:prstGeom>
        </p:spPr>
        <p:txBody>
          <a:bodyPr vert="horz" lIns="95899" tIns="47949" rIns="95899" bIns="47949" rtlCol="0"/>
          <a:lstStyle>
            <a:lvl1pPr algn="l">
              <a:defRPr sz="1300"/>
            </a:lvl1pPr>
          </a:lstStyle>
          <a:p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44091"/>
          </a:xfrm>
          <a:prstGeom prst="rect">
            <a:avLst/>
          </a:prstGeom>
        </p:spPr>
        <p:txBody>
          <a:bodyPr vert="horz" lIns="95899" tIns="47949" rIns="95899" bIns="47949" rtlCol="0"/>
          <a:lstStyle>
            <a:lvl1pPr algn="r">
              <a:defRPr sz="1300"/>
            </a:lvl1pPr>
          </a:lstStyle>
          <a:p>
            <a:fld id="{FF2CB0B6-5311-47BD-96F8-F3F182E456AC}" type="datetimeFigureOut">
              <a:rPr lang="pt-BR" smtClean="0">
                <a:latin typeface="Calibri" panose="020F0502020204030204" pitchFamily="34" charset="0"/>
              </a:rPr>
              <a:t>28/04/2016</a:t>
            </a:fld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1543" cy="344090"/>
          </a:xfrm>
          <a:prstGeom prst="rect">
            <a:avLst/>
          </a:prstGeom>
        </p:spPr>
        <p:txBody>
          <a:bodyPr vert="horz" lIns="95899" tIns="47949" rIns="95899" bIns="47949" rtlCol="0" anchor="b"/>
          <a:lstStyle>
            <a:lvl1pPr algn="l">
              <a:defRPr sz="1300"/>
            </a:lvl1pPr>
          </a:lstStyle>
          <a:p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8" y="6513910"/>
            <a:ext cx="4301543" cy="344090"/>
          </a:xfrm>
          <a:prstGeom prst="rect">
            <a:avLst/>
          </a:prstGeom>
        </p:spPr>
        <p:txBody>
          <a:bodyPr vert="horz" lIns="95899" tIns="47949" rIns="95899" bIns="47949" rtlCol="0" anchor="b"/>
          <a:lstStyle>
            <a:lvl1pPr algn="r">
              <a:defRPr sz="1300"/>
            </a:lvl1pPr>
          </a:lstStyle>
          <a:p>
            <a:fld id="{690FC9A9-0862-43EA-8D7B-DF0A61FBEA08}" type="slidenum">
              <a:rPr lang="pt-BR" smtClean="0">
                <a:latin typeface="Calibri" panose="020F0502020204030204" pitchFamily="34" charset="0"/>
              </a:rPr>
              <a:t>‹nº›</a:t>
            </a:fld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5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4091"/>
          </a:xfrm>
          <a:prstGeom prst="rect">
            <a:avLst/>
          </a:prstGeom>
        </p:spPr>
        <p:txBody>
          <a:bodyPr vert="horz" lIns="95899" tIns="47949" rIns="95899" bIns="47949" rtlCol="0"/>
          <a:lstStyle>
            <a:lvl1pPr algn="l">
              <a:defRPr sz="1300">
                <a:latin typeface="Calibri" panose="020F0502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4091"/>
          </a:xfrm>
          <a:prstGeom prst="rect">
            <a:avLst/>
          </a:prstGeom>
        </p:spPr>
        <p:txBody>
          <a:bodyPr vert="horz" lIns="95899" tIns="47949" rIns="95899" bIns="47949" rtlCol="0"/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3A48D6B8-E057-46D4-8813-B47C9BF9FA06}" type="datetimeFigureOut">
              <a:rPr lang="pt-BR" smtClean="0"/>
              <a:pPr/>
              <a:t>28/04/2016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22650" y="858838"/>
            <a:ext cx="3081338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99" tIns="47949" rIns="95899" bIns="47949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300412"/>
            <a:ext cx="7941310" cy="2700338"/>
          </a:xfrm>
          <a:prstGeom prst="rect">
            <a:avLst/>
          </a:prstGeom>
        </p:spPr>
        <p:txBody>
          <a:bodyPr vert="horz" lIns="95899" tIns="47949" rIns="95899" bIns="47949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1543" cy="344090"/>
          </a:xfrm>
          <a:prstGeom prst="rect">
            <a:avLst/>
          </a:prstGeom>
        </p:spPr>
        <p:txBody>
          <a:bodyPr vert="horz" lIns="95899" tIns="47949" rIns="95899" bIns="47949" rtlCol="0" anchor="b"/>
          <a:lstStyle>
            <a:lvl1pPr algn="l">
              <a:defRPr sz="1300">
                <a:latin typeface="Calibri" panose="020F0502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513910"/>
            <a:ext cx="4301543" cy="344090"/>
          </a:xfrm>
          <a:prstGeom prst="rect">
            <a:avLst/>
          </a:prstGeom>
        </p:spPr>
        <p:txBody>
          <a:bodyPr vert="horz" lIns="95899" tIns="47949" rIns="95899" bIns="47949" rtlCol="0" anchor="b"/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6F05EA61-8D70-4A8A-8082-4CA8C51F5B5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604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68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84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156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156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24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15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15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56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283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0608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56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84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35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2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21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8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45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2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8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86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1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5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2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39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FD6CA2A-1E64-4E40-B047-86755887F484}" type="datetimeFigureOut">
              <a:rPr lang="pt-BR" smtClean="0"/>
              <a:pPr/>
              <a:t>28/04/2016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6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7" y="1053637"/>
            <a:ext cx="7904448" cy="2507408"/>
          </a:xfrm>
        </p:spPr>
      </p:pic>
      <p:sp>
        <p:nvSpPr>
          <p:cNvPr id="5" name="Retângulo 4"/>
          <p:cNvSpPr/>
          <p:nvPr/>
        </p:nvSpPr>
        <p:spPr>
          <a:xfrm>
            <a:off x="0" y="4710566"/>
            <a:ext cx="9144000" cy="214743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6" name="Título 19"/>
          <p:cNvSpPr txBox="1">
            <a:spLocks/>
          </p:cNvSpPr>
          <p:nvPr/>
        </p:nvSpPr>
        <p:spPr>
          <a:xfrm>
            <a:off x="684878" y="5384107"/>
            <a:ext cx="5380265" cy="757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pc="43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PROJETO</a:t>
            </a:r>
            <a:endParaRPr lang="pt-BR" b="1" spc="43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Espaço Reservado para Texto 21"/>
          <p:cNvSpPr txBox="1">
            <a:spLocks/>
          </p:cNvSpPr>
          <p:nvPr/>
        </p:nvSpPr>
        <p:spPr>
          <a:xfrm>
            <a:off x="710292" y="4710566"/>
            <a:ext cx="6815923" cy="309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200" spc="600" dirty="0" smtClean="0">
                <a:solidFill>
                  <a:schemeClr val="bg1"/>
                </a:solidFill>
                <a:latin typeface="+mn-lt"/>
              </a:rPr>
              <a:t>Tribunal de Justiça do Estado de São Paulo</a:t>
            </a:r>
            <a:endParaRPr lang="pt-BR" sz="1200" spc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Texto 22"/>
          <p:cNvSpPr txBox="1">
            <a:spLocks/>
          </p:cNvSpPr>
          <p:nvPr/>
        </p:nvSpPr>
        <p:spPr>
          <a:xfrm>
            <a:off x="710066" y="6376990"/>
            <a:ext cx="5380037" cy="260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Pro-Bold" panose="02000503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200" spc="6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1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rot="16200000">
            <a:off x="1967135" y="-219018"/>
            <a:ext cx="5020543" cy="9333186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 flipV="1">
            <a:off x="3795823" y="669851"/>
            <a:ext cx="5348176" cy="669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541720" y="707128"/>
            <a:ext cx="9144000" cy="11535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4000" b="1" dirty="0" smtClean="0">
                <a:solidFill>
                  <a:schemeClr val="bg1"/>
                </a:solidFill>
              </a:rPr>
              <a:t>     DESENHO DA SOLUÇÃO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2608" y="2436174"/>
            <a:ext cx="72777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</a:rPr>
              <a:t>Com base no conhecimento das necessidades ofertadas no </a:t>
            </a:r>
            <a:r>
              <a:rPr lang="pt-BR" sz="3200" dirty="0">
                <a:solidFill>
                  <a:schemeClr val="bg1"/>
                </a:solidFill>
              </a:rPr>
              <a:t>Workshop</a:t>
            </a:r>
            <a:r>
              <a:rPr lang="pt-BR" sz="2800" dirty="0">
                <a:solidFill>
                  <a:schemeClr val="bg1"/>
                </a:solidFill>
              </a:rPr>
              <a:t>, será programado conteúdo de ensino a ser difundido a todos os </a:t>
            </a:r>
            <a:r>
              <a:rPr lang="pt-BR" sz="3200" dirty="0">
                <a:solidFill>
                  <a:schemeClr val="bg1"/>
                </a:solidFill>
              </a:rPr>
              <a:t>usuários do Estado </a:t>
            </a:r>
            <a:r>
              <a:rPr lang="pt-BR" sz="2800" dirty="0">
                <a:solidFill>
                  <a:schemeClr val="bg1"/>
                </a:solidFill>
              </a:rPr>
              <a:t>por meio de plataforma de </a:t>
            </a:r>
            <a:r>
              <a:rPr lang="pt-BR" sz="3200" dirty="0">
                <a:solidFill>
                  <a:schemeClr val="bg1"/>
                </a:solidFill>
              </a:rPr>
              <a:t>ensino à distância</a:t>
            </a:r>
          </a:p>
          <a:p>
            <a:endParaRPr lang="pt-B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5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492127"/>
            <a:ext cx="7886700" cy="924096"/>
          </a:xfrm>
        </p:spPr>
        <p:txBody>
          <a:bodyPr/>
          <a:lstStyle/>
          <a:p>
            <a:r>
              <a:rPr lang="pt-BR" b="1" dirty="0" smtClean="0">
                <a:latin typeface="Calibri" panose="020F0502020204030204" pitchFamily="34" charset="0"/>
              </a:rPr>
              <a:t>WORKSHOP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82638" y="1616075"/>
            <a:ext cx="7327173" cy="3975833"/>
          </a:xfrm>
        </p:spPr>
        <p:txBody>
          <a:bodyPr>
            <a:normAutofit/>
          </a:bodyPr>
          <a:lstStyle/>
          <a:p>
            <a:pPr marL="714375" lvl="0"/>
            <a:r>
              <a:rPr lang="pt-BR" sz="2000" b="1" dirty="0">
                <a:latin typeface="Century Gothic" pitchFamily="34" charset="0"/>
              </a:rPr>
              <a:t>Workshop – 4ª RAJ Campinas</a:t>
            </a:r>
          </a:p>
          <a:p>
            <a:pPr marL="1057275" lvl="0" indent="-342900"/>
            <a:r>
              <a:rPr lang="pt-BR" sz="2000" dirty="0">
                <a:latin typeface="Century Gothic" pitchFamily="34" charset="0"/>
              </a:rPr>
              <a:t>04 a 08/04/2016 – 809 funcionários convocados</a:t>
            </a:r>
          </a:p>
          <a:p>
            <a:pPr marL="1057275" lvl="0" indent="-342900"/>
            <a:r>
              <a:rPr lang="pt-BR" sz="2000" dirty="0">
                <a:latin typeface="Century Gothic" pitchFamily="34" charset="0"/>
              </a:rPr>
              <a:t>Período manhã – exposição teórica SAJ</a:t>
            </a:r>
          </a:p>
          <a:p>
            <a:pPr marL="1057275" lvl="0" indent="-342900"/>
            <a:r>
              <a:rPr lang="pt-BR" sz="2000" dirty="0">
                <a:latin typeface="Century Gothic" pitchFamily="34" charset="0"/>
              </a:rPr>
              <a:t>Período tarde – debates temas:</a:t>
            </a:r>
          </a:p>
          <a:p>
            <a:pPr marL="1514475" lvl="1" indent="-342900"/>
            <a:r>
              <a:rPr lang="pt-BR" sz="1600" dirty="0">
                <a:latin typeface="Century Gothic" pitchFamily="34" charset="0"/>
              </a:rPr>
              <a:t>Configuração de Atos; Controle de Prazos; Histórico de Partes; Campo de Observação e Anotações; Pauta de Audiência e Gerenciamento de Filas por Filtro </a:t>
            </a:r>
          </a:p>
          <a:p>
            <a:pPr marL="0" indent="0">
              <a:buNone/>
            </a:pPr>
            <a:endParaRPr lang="pt-BR" sz="1800" dirty="0" smtClean="0"/>
          </a:p>
        </p:txBody>
      </p:sp>
      <p:grpSp>
        <p:nvGrpSpPr>
          <p:cNvPr id="12" name="Grupo 11"/>
          <p:cNvGrpSpPr/>
          <p:nvPr/>
        </p:nvGrpSpPr>
        <p:grpSpPr>
          <a:xfrm>
            <a:off x="6074207" y="3857167"/>
            <a:ext cx="5508192" cy="6350971"/>
            <a:chOff x="5945871" y="4851779"/>
            <a:chExt cx="3174361" cy="3660053"/>
          </a:xfrm>
        </p:grpSpPr>
        <p:sp>
          <p:nvSpPr>
            <p:cNvPr id="8" name="Retângulo 7"/>
            <p:cNvSpPr/>
            <p:nvPr/>
          </p:nvSpPr>
          <p:spPr>
            <a:xfrm>
              <a:off x="5945871" y="4851779"/>
              <a:ext cx="1241946" cy="2363336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9" name="Retângulo 7"/>
            <p:cNvSpPr/>
            <p:nvPr/>
          </p:nvSpPr>
          <p:spPr>
            <a:xfrm rot="535073">
              <a:off x="6220826" y="4974265"/>
              <a:ext cx="1197415" cy="2226630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 rot="18697769">
              <a:off x="6495073" y="5886673"/>
              <a:ext cx="2624615" cy="2625703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 rot="5400000">
            <a:off x="790172" y="-1684291"/>
            <a:ext cx="176463" cy="59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3" y="3932012"/>
            <a:ext cx="398289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19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492127"/>
            <a:ext cx="7886700" cy="924096"/>
          </a:xfrm>
        </p:spPr>
        <p:txBody>
          <a:bodyPr/>
          <a:lstStyle/>
          <a:p>
            <a:r>
              <a:rPr lang="pt-BR" b="1" dirty="0" smtClean="0">
                <a:latin typeface="Calibri" panose="020F0502020204030204" pitchFamily="34" charset="0"/>
              </a:rPr>
              <a:t>WORKSHOP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82638" y="1616075"/>
            <a:ext cx="7327173" cy="3975833"/>
          </a:xfrm>
        </p:spPr>
        <p:txBody>
          <a:bodyPr>
            <a:normAutofit/>
          </a:bodyPr>
          <a:lstStyle/>
          <a:p>
            <a:pPr marL="714375" lvl="0"/>
            <a:r>
              <a:rPr lang="pt-BR" sz="2000" b="1" dirty="0">
                <a:latin typeface="Century Gothic" pitchFamily="34" charset="0"/>
              </a:rPr>
              <a:t>Workshop – 6ª RAJ Ribeirão Preto</a:t>
            </a:r>
          </a:p>
          <a:p>
            <a:pPr marL="1057275" lvl="0" indent="-342900"/>
            <a:r>
              <a:rPr lang="pt-BR" sz="2000" dirty="0">
                <a:latin typeface="Century Gothic" pitchFamily="34" charset="0"/>
              </a:rPr>
              <a:t>18 a 20/04– 532 funcionários convocados</a:t>
            </a:r>
          </a:p>
          <a:p>
            <a:pPr marL="1057275" lvl="0" indent="-342900"/>
            <a:r>
              <a:rPr lang="pt-BR" sz="2000" dirty="0">
                <a:latin typeface="Century Gothic" pitchFamily="34" charset="0"/>
              </a:rPr>
              <a:t>Período manhã – exposição teórica SAJ</a:t>
            </a:r>
          </a:p>
          <a:p>
            <a:pPr marL="1057275" lvl="0" indent="-342900"/>
            <a:r>
              <a:rPr lang="pt-BR" sz="2000" dirty="0">
                <a:latin typeface="Century Gothic" pitchFamily="34" charset="0"/>
              </a:rPr>
              <a:t>Período tarde – debates temas:</a:t>
            </a:r>
          </a:p>
          <a:p>
            <a:pPr marL="1514475" lvl="1" indent="-342900"/>
            <a:r>
              <a:rPr lang="pt-BR" sz="1600" dirty="0">
                <a:latin typeface="Century Gothic" pitchFamily="34" charset="0"/>
              </a:rPr>
              <a:t>Configuração de Atos, Controle de Prazos, Movimentação em lote, Configuração de Colunas e Campo Observação, Gerenciamento de Filas </a:t>
            </a:r>
            <a:endParaRPr lang="pt-BR" sz="2000" dirty="0">
              <a:latin typeface="Century Gothic" pitchFamily="34" charset="0"/>
            </a:endParaRPr>
          </a:p>
          <a:p>
            <a:pPr marL="0" indent="0">
              <a:buNone/>
            </a:pPr>
            <a:endParaRPr lang="pt-BR" sz="1800" dirty="0" smtClean="0"/>
          </a:p>
        </p:txBody>
      </p:sp>
      <p:grpSp>
        <p:nvGrpSpPr>
          <p:cNvPr id="12" name="Grupo 11"/>
          <p:cNvGrpSpPr/>
          <p:nvPr/>
        </p:nvGrpSpPr>
        <p:grpSpPr>
          <a:xfrm>
            <a:off x="6074207" y="3857167"/>
            <a:ext cx="5508192" cy="6350971"/>
            <a:chOff x="5945871" y="4851779"/>
            <a:chExt cx="3174361" cy="3660053"/>
          </a:xfrm>
        </p:grpSpPr>
        <p:sp>
          <p:nvSpPr>
            <p:cNvPr id="8" name="Retângulo 7"/>
            <p:cNvSpPr/>
            <p:nvPr/>
          </p:nvSpPr>
          <p:spPr>
            <a:xfrm>
              <a:off x="5945871" y="4851779"/>
              <a:ext cx="1241946" cy="2363336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9" name="Retângulo 7"/>
            <p:cNvSpPr/>
            <p:nvPr/>
          </p:nvSpPr>
          <p:spPr>
            <a:xfrm rot="535073">
              <a:off x="6220826" y="4974265"/>
              <a:ext cx="1197415" cy="2226630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 rot="18697769">
              <a:off x="6495073" y="5886673"/>
              <a:ext cx="2624615" cy="2625703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 rot="5400000">
            <a:off x="790172" y="-1684291"/>
            <a:ext cx="176463" cy="59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Picture 2" descr="C:\Users\mbobadilla\Documents\WorkShop Bandeirante\Ribeirão Preto\ImageFetchADBE2JH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71" y="4173791"/>
            <a:ext cx="4170340" cy="22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2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flipV="1">
            <a:off x="-71268" y="1475871"/>
            <a:ext cx="5039268" cy="4726800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spc="600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48482" y="1713330"/>
            <a:ext cx="4619517" cy="4058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TJSP</a:t>
            </a:r>
            <a:endParaRPr lang="pt-BR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1800" dirty="0" smtClean="0">
                <a:solidFill>
                  <a:schemeClr val="bg1"/>
                </a:solidFill>
              </a:rPr>
              <a:t>2.642 UNIDADES DE </a:t>
            </a:r>
            <a:r>
              <a:rPr lang="pt-BR" sz="1800" dirty="0">
                <a:solidFill>
                  <a:schemeClr val="bg1"/>
                </a:solidFill>
              </a:rPr>
              <a:t>PRIMEIRO </a:t>
            </a:r>
            <a:r>
              <a:rPr lang="pt-BR" sz="1800" dirty="0" smtClean="0">
                <a:solidFill>
                  <a:schemeClr val="bg1"/>
                </a:solidFill>
              </a:rPr>
              <a:t>GRAU</a:t>
            </a:r>
          </a:p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 smtClean="0">
                <a:solidFill>
                  <a:schemeClr val="bg1"/>
                </a:solidFill>
              </a:rPr>
              <a:t>837 UNIDADES </a:t>
            </a:r>
            <a:r>
              <a:rPr lang="pt-BR" sz="1800" dirty="0">
                <a:solidFill>
                  <a:schemeClr val="bg1"/>
                </a:solidFill>
              </a:rPr>
              <a:t>DE SEGUNDO </a:t>
            </a:r>
            <a:r>
              <a:rPr lang="pt-BR" sz="1800" dirty="0" smtClean="0">
                <a:solidFill>
                  <a:schemeClr val="bg1"/>
                </a:solidFill>
              </a:rPr>
              <a:t>GRAU</a:t>
            </a: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/>
            </a:r>
            <a:br>
              <a:rPr lang="pt-BR" sz="1800" dirty="0" smtClean="0">
                <a:solidFill>
                  <a:schemeClr val="bg1"/>
                </a:solidFill>
              </a:rPr>
            </a:br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376 </a:t>
            </a:r>
            <a:r>
              <a:rPr lang="pt-BR" sz="1800" dirty="0" smtClean="0">
                <a:solidFill>
                  <a:schemeClr val="bg1"/>
                </a:solidFill>
              </a:rPr>
              <a:t>GABINETES</a:t>
            </a:r>
            <a:br>
              <a:rPr lang="pt-BR" sz="1800" dirty="0" smtClean="0">
                <a:solidFill>
                  <a:schemeClr val="bg1"/>
                </a:solidFill>
              </a:rPr>
            </a:br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3</a:t>
            </a:r>
            <a:r>
              <a:rPr lang="pt-BR" sz="1800" dirty="0" smtClean="0">
                <a:solidFill>
                  <a:schemeClr val="bg1"/>
                </a:solidFill>
              </a:rPr>
              <a:t>000 MAGISTRADOS</a:t>
            </a:r>
            <a:br>
              <a:rPr lang="pt-BR" sz="1800" dirty="0" smtClean="0">
                <a:solidFill>
                  <a:schemeClr val="bg1"/>
                </a:solidFill>
              </a:rPr>
            </a:br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51 MIL </a:t>
            </a:r>
            <a:r>
              <a:rPr lang="pt-BR" sz="1800" dirty="0" smtClean="0">
                <a:solidFill>
                  <a:schemeClr val="bg1"/>
                </a:solidFill>
              </a:rPr>
              <a:t>SERVIDORES</a:t>
            </a:r>
            <a:endParaRPr lang="pt-BR" sz="1800" dirty="0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148166" y="-672791"/>
            <a:ext cx="6338124" cy="7325840"/>
            <a:chOff x="4560715" y="2553886"/>
            <a:chExt cx="5508192" cy="6350971"/>
          </a:xfrm>
        </p:grpSpPr>
        <p:sp>
          <p:nvSpPr>
            <p:cNvPr id="11" name="Retângulo 7"/>
            <p:cNvSpPr/>
            <p:nvPr/>
          </p:nvSpPr>
          <p:spPr>
            <a:xfrm>
              <a:off x="4560715" y="2553886"/>
              <a:ext cx="2155041" cy="4100891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2" name="Retângulo 7"/>
            <p:cNvSpPr/>
            <p:nvPr/>
          </p:nvSpPr>
          <p:spPr>
            <a:xfrm rot="535073">
              <a:off x="5037820" y="2766425"/>
              <a:ext cx="2077770" cy="3863677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 rot="18697769">
              <a:off x="5513697" y="4349647"/>
              <a:ext cx="4554266" cy="4556154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Título 3"/>
          <p:cNvSpPr txBox="1">
            <a:spLocks/>
          </p:cNvSpPr>
          <p:nvPr/>
        </p:nvSpPr>
        <p:spPr>
          <a:xfrm>
            <a:off x="44450" y="319673"/>
            <a:ext cx="3865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Calibri" panose="020F0502020204030204" pitchFamily="34" charset="0"/>
              </a:rPr>
              <a:t>NÚMEROS</a:t>
            </a:r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flipV="1">
            <a:off x="0" y="1179623"/>
            <a:ext cx="4968000" cy="180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 flipV="1">
            <a:off x="0" y="2"/>
            <a:ext cx="3753293" cy="6857998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spc="600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95" y="513877"/>
            <a:ext cx="1683697" cy="1190299"/>
          </a:xfrm>
          <a:prstGeom prst="rect">
            <a:avLst/>
          </a:prstGeom>
        </p:spPr>
      </p:pic>
      <p:sp>
        <p:nvSpPr>
          <p:cNvPr id="10" name="Título 3"/>
          <p:cNvSpPr txBox="1">
            <a:spLocks/>
          </p:cNvSpPr>
          <p:nvPr/>
        </p:nvSpPr>
        <p:spPr>
          <a:xfrm>
            <a:off x="-1268619" y="5588666"/>
            <a:ext cx="4077564" cy="841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b="1" dirty="0" smtClean="0">
                <a:solidFill>
                  <a:srgbClr val="FEF1F0"/>
                </a:solidFill>
                <a:latin typeface="Calibri" panose="020F0502020204030204" pitchFamily="34" charset="0"/>
              </a:rPr>
              <a:t>OBRIGADA</a:t>
            </a:r>
            <a:endParaRPr lang="pt-BR" sz="3000" b="1" dirty="0">
              <a:solidFill>
                <a:srgbClr val="FEF1F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1"/>
          <a:stretch/>
        </p:blipFill>
        <p:spPr>
          <a:xfrm>
            <a:off x="6119445" y="2354060"/>
            <a:ext cx="1197463" cy="816227"/>
          </a:xfrm>
          <a:prstGeom prst="rect">
            <a:avLst/>
          </a:prstGeom>
        </p:spPr>
      </p:pic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34" y="3654761"/>
            <a:ext cx="3432630" cy="1088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10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492127"/>
            <a:ext cx="7886700" cy="924096"/>
          </a:xfrm>
        </p:spPr>
        <p:txBody>
          <a:bodyPr/>
          <a:lstStyle/>
          <a:p>
            <a:r>
              <a:rPr lang="pt-BR" b="1" dirty="0" smtClean="0">
                <a:latin typeface="Calibri" panose="020F0502020204030204" pitchFamily="34" charset="0"/>
              </a:rPr>
              <a:t>O CONCEITO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82638" y="1616075"/>
            <a:ext cx="7327173" cy="1225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dirty="0" smtClean="0"/>
              <a:t>Os bandeirantes penetraram os </a:t>
            </a:r>
            <a:r>
              <a:rPr lang="pt-BR" sz="1800" dirty="0"/>
              <a:t>sertões da América do </a:t>
            </a:r>
            <a:r>
              <a:rPr lang="pt-BR" sz="1800" dirty="0" smtClean="0"/>
              <a:t>Sul e ajudaram a estender a </a:t>
            </a:r>
            <a:r>
              <a:rPr lang="pt-BR" sz="1800" dirty="0"/>
              <a:t>fronteira do Brasil para além do limite do Tratado de </a:t>
            </a:r>
            <a:r>
              <a:rPr lang="pt-BR" sz="1800" dirty="0" smtClean="0"/>
              <a:t>Tordesilhas. Sua imagem relembra aos paulistas que são ambiciosos</a:t>
            </a:r>
            <a:br>
              <a:rPr lang="pt-BR" sz="1800" dirty="0" smtClean="0"/>
            </a:br>
            <a:r>
              <a:rPr lang="pt-BR" sz="1800" dirty="0" smtClean="0"/>
              <a:t>e que desbravam terrenos para conquistar o que lhes é devido.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05545" y="2946865"/>
            <a:ext cx="51588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</a:rPr>
              <a:t>Da mesma forma, o projeto visa desbravar e explorar os mais diversos recursos da solução </a:t>
            </a:r>
            <a:r>
              <a:rPr lang="pt-BR" b="1" dirty="0">
                <a:latin typeface="Calibri" panose="020F0502020204030204" pitchFamily="34" charset="0"/>
              </a:rPr>
              <a:t>SAJ</a:t>
            </a:r>
            <a:r>
              <a:rPr lang="pt-BR" dirty="0">
                <a:latin typeface="Calibri" panose="020F0502020204030204" pitchFamily="34" charset="0"/>
              </a:rPr>
              <a:t> para que servidores e magistrados possam fazer seus caminhos sempre mais produtivos</a:t>
            </a:r>
            <a:r>
              <a:rPr lang="pt-BR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pt-BR" dirty="0">
              <a:latin typeface="Calibri" panose="020F0502020204030204" pitchFamily="34" charset="0"/>
            </a:endParaRPr>
          </a:p>
          <a:p>
            <a:pPr algn="just"/>
            <a:r>
              <a:rPr lang="pt-BR" dirty="0" smtClean="0">
                <a:latin typeface="Calibri" panose="020F0502020204030204" pitchFamily="34" charset="0"/>
              </a:rPr>
              <a:t>O logotipo traz </a:t>
            </a:r>
            <a:r>
              <a:rPr lang="pt-BR" dirty="0">
                <a:latin typeface="Calibri" panose="020F0502020204030204" pitchFamily="34" charset="0"/>
              </a:rPr>
              <a:t>a estilização de </a:t>
            </a:r>
            <a:r>
              <a:rPr lang="pt-BR" b="1" dirty="0">
                <a:latin typeface="Calibri" panose="020F0502020204030204" pitchFamily="34" charset="0"/>
              </a:rPr>
              <a:t>tecnologia</a:t>
            </a:r>
            <a:r>
              <a:rPr lang="pt-BR" dirty="0">
                <a:latin typeface="Calibri" panose="020F0502020204030204" pitchFamily="34" charset="0"/>
              </a:rPr>
              <a:t>, </a:t>
            </a:r>
            <a:r>
              <a:rPr lang="pt-BR" b="1" dirty="0">
                <a:latin typeface="Calibri" panose="020F0502020204030204" pitchFamily="34" charset="0"/>
              </a:rPr>
              <a:t>produtividade </a:t>
            </a:r>
            <a:r>
              <a:rPr lang="pt-BR" dirty="0">
                <a:latin typeface="Calibri" panose="020F0502020204030204" pitchFamily="34" charset="0"/>
              </a:rPr>
              <a:t>e </a:t>
            </a:r>
            <a:r>
              <a:rPr lang="pt-BR" b="1" dirty="0">
                <a:latin typeface="Calibri" panose="020F0502020204030204" pitchFamily="34" charset="0"/>
              </a:rPr>
              <a:t>São Paulo</a:t>
            </a:r>
            <a:r>
              <a:rPr lang="pt-BR" dirty="0">
                <a:latin typeface="Calibri" panose="020F0502020204030204" pitchFamily="34" charset="0"/>
              </a:rPr>
              <a:t>, e tem elementos visuais que reforçam outros projetos com vistas a gestão eficiente</a:t>
            </a:r>
            <a:r>
              <a:rPr lang="pt-BR" dirty="0" smtClean="0">
                <a:latin typeface="Calibri" panose="020F0502020204030204" pitchFamily="34" charset="0"/>
              </a:rPr>
              <a:t>.</a:t>
            </a:r>
            <a:endParaRPr lang="pt-BR" dirty="0">
              <a:latin typeface="Calibri" panose="020F050202020403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074207" y="3857167"/>
            <a:ext cx="5508192" cy="6350971"/>
            <a:chOff x="5945871" y="4851779"/>
            <a:chExt cx="3174361" cy="3660053"/>
          </a:xfrm>
        </p:grpSpPr>
        <p:sp>
          <p:nvSpPr>
            <p:cNvPr id="8" name="Retângulo 7"/>
            <p:cNvSpPr/>
            <p:nvPr/>
          </p:nvSpPr>
          <p:spPr>
            <a:xfrm>
              <a:off x="5945871" y="4851779"/>
              <a:ext cx="1241946" cy="2363336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9" name="Retângulo 7"/>
            <p:cNvSpPr/>
            <p:nvPr/>
          </p:nvSpPr>
          <p:spPr>
            <a:xfrm rot="535073">
              <a:off x="6220826" y="4974265"/>
              <a:ext cx="1197415" cy="2226630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 rot="18697769">
              <a:off x="6495073" y="5886673"/>
              <a:ext cx="2624615" cy="2625703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 rot="5400000">
            <a:off x="790172" y="-1684291"/>
            <a:ext cx="176463" cy="59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3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492127"/>
            <a:ext cx="7886700" cy="924096"/>
          </a:xfrm>
        </p:spPr>
        <p:txBody>
          <a:bodyPr/>
          <a:lstStyle/>
          <a:p>
            <a:r>
              <a:rPr lang="pt-BR" b="1" dirty="0" smtClean="0">
                <a:latin typeface="Calibri" panose="020F0502020204030204" pitchFamily="34" charset="0"/>
              </a:rPr>
              <a:t>ESCOPO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82638" y="1616075"/>
            <a:ext cx="7327173" cy="32255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pt-BR" sz="1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3200" dirty="0" smtClean="0"/>
              <a:t>Propiciar a todos os usuários do sistema eletrônico a utilização integral  de suas funcionalidades, por meio da capacitação contínua</a:t>
            </a:r>
          </a:p>
          <a:p>
            <a:pPr marL="0" indent="0">
              <a:lnSpc>
                <a:spcPct val="100000"/>
              </a:lnSpc>
              <a:buNone/>
            </a:pPr>
            <a:endParaRPr lang="pt-BR" sz="18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6074207" y="3857167"/>
            <a:ext cx="5508192" cy="6350971"/>
            <a:chOff x="5945871" y="4851779"/>
            <a:chExt cx="3174361" cy="3660053"/>
          </a:xfrm>
        </p:grpSpPr>
        <p:sp>
          <p:nvSpPr>
            <p:cNvPr id="8" name="Retângulo 7"/>
            <p:cNvSpPr/>
            <p:nvPr/>
          </p:nvSpPr>
          <p:spPr>
            <a:xfrm>
              <a:off x="5945871" y="4851779"/>
              <a:ext cx="1241946" cy="2363336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9" name="Retângulo 7"/>
            <p:cNvSpPr/>
            <p:nvPr/>
          </p:nvSpPr>
          <p:spPr>
            <a:xfrm rot="535073">
              <a:off x="6220826" y="4974265"/>
              <a:ext cx="1197415" cy="2226630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 rot="18697769">
              <a:off x="6495073" y="5886673"/>
              <a:ext cx="2624615" cy="2625703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 rot="5400000">
            <a:off x="790172" y="-1684291"/>
            <a:ext cx="176463" cy="59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1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V="1">
            <a:off x="-73572" y="1506846"/>
            <a:ext cx="4645575" cy="4725785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spc="600" dirty="0">
              <a:solidFill>
                <a:srgbClr val="E1222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4053" y="1800747"/>
            <a:ext cx="4223893" cy="3600000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Magistrados e Servidores da </a:t>
            </a:r>
            <a:r>
              <a:rPr lang="pt-BR" dirty="0">
                <a:solidFill>
                  <a:schemeClr val="bg1"/>
                </a:solidFill>
              </a:rPr>
              <a:t>Primeira e Segunda </a:t>
            </a:r>
            <a:r>
              <a:rPr lang="pt-BR" sz="2400" dirty="0">
                <a:solidFill>
                  <a:schemeClr val="bg1"/>
                </a:solidFill>
              </a:rPr>
              <a:t>Instâncias 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Sistemas </a:t>
            </a:r>
            <a:r>
              <a:rPr lang="pt-BR" dirty="0">
                <a:solidFill>
                  <a:schemeClr val="bg1"/>
                </a:solidFill>
              </a:rPr>
              <a:t>Judiciais</a:t>
            </a:r>
            <a:r>
              <a:rPr lang="pt-BR" sz="2400" dirty="0">
                <a:solidFill>
                  <a:schemeClr val="bg1"/>
                </a:solidFill>
              </a:rPr>
              <a:t> e </a:t>
            </a:r>
            <a:r>
              <a:rPr lang="pt-BR" dirty="0">
                <a:solidFill>
                  <a:schemeClr val="bg1"/>
                </a:solidFill>
              </a:rPr>
              <a:t>Administrativos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Cursos internos e Gerenciamento de Tecnologias para Educação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1800" dirty="0">
              <a:solidFill>
                <a:schemeClr val="bg1"/>
              </a:solidFill>
            </a:endParaRPr>
          </a:p>
          <a:p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 flipV="1">
            <a:off x="0" y="1192092"/>
            <a:ext cx="4572000" cy="176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6148166" y="-672791"/>
            <a:ext cx="6338124" cy="7325840"/>
            <a:chOff x="4560715" y="2553886"/>
            <a:chExt cx="5508192" cy="6350971"/>
          </a:xfrm>
        </p:grpSpPr>
        <p:sp>
          <p:nvSpPr>
            <p:cNvPr id="14" name="Retângulo 7"/>
            <p:cNvSpPr/>
            <p:nvPr/>
          </p:nvSpPr>
          <p:spPr>
            <a:xfrm>
              <a:off x="4560715" y="2553886"/>
              <a:ext cx="2155041" cy="4100891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5" name="Retângulo 7"/>
            <p:cNvSpPr/>
            <p:nvPr/>
          </p:nvSpPr>
          <p:spPr>
            <a:xfrm rot="535073">
              <a:off x="5037820" y="2766425"/>
              <a:ext cx="2077770" cy="3863677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 rot="18697769">
              <a:off x="5513697" y="4349647"/>
              <a:ext cx="4554266" cy="4556154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-73572" y="288874"/>
            <a:ext cx="6083289" cy="663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 smtClean="0">
                <a:solidFill>
                  <a:schemeClr val="tx1"/>
                </a:solidFill>
              </a:rPr>
              <a:t>ABRANGÊNCIA DO PROJETO</a:t>
            </a:r>
            <a:endParaRPr lang="pt-BR" sz="3600" b="1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0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148166" y="-672791"/>
            <a:ext cx="6338124" cy="7325840"/>
            <a:chOff x="4560715" y="2553886"/>
            <a:chExt cx="5508192" cy="6350971"/>
          </a:xfrm>
        </p:grpSpPr>
        <p:sp>
          <p:nvSpPr>
            <p:cNvPr id="11" name="Retângulo 7"/>
            <p:cNvSpPr/>
            <p:nvPr/>
          </p:nvSpPr>
          <p:spPr>
            <a:xfrm>
              <a:off x="4560715" y="2553886"/>
              <a:ext cx="2155041" cy="4100891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2" name="Retângulo 7"/>
            <p:cNvSpPr/>
            <p:nvPr/>
          </p:nvSpPr>
          <p:spPr>
            <a:xfrm rot="535073">
              <a:off x="5037820" y="2766425"/>
              <a:ext cx="2077770" cy="3863677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 rot="18697769">
              <a:off x="5513697" y="4349647"/>
              <a:ext cx="4554266" cy="4556154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Título 3"/>
          <p:cNvSpPr txBox="1">
            <a:spLocks/>
          </p:cNvSpPr>
          <p:nvPr/>
        </p:nvSpPr>
        <p:spPr>
          <a:xfrm>
            <a:off x="44450" y="319673"/>
            <a:ext cx="3865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Calibri" panose="020F0502020204030204" pitchFamily="34" charset="0"/>
              </a:rPr>
              <a:t>SISTEMAS</a:t>
            </a:r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flipV="1">
            <a:off x="0" y="1179623"/>
            <a:ext cx="4968000" cy="180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88706" y="2803891"/>
            <a:ext cx="508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SAJ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334663" y="2387798"/>
            <a:ext cx="1223935" cy="1223934"/>
            <a:chOff x="2643459" y="3546855"/>
            <a:chExt cx="1571082" cy="1571082"/>
          </a:xfrm>
          <a:solidFill>
            <a:schemeClr val="tx1"/>
          </a:solidFill>
        </p:grpSpPr>
        <p:sp>
          <p:nvSpPr>
            <p:cNvPr id="18" name="Elipse 17"/>
            <p:cNvSpPr/>
            <p:nvPr/>
          </p:nvSpPr>
          <p:spPr>
            <a:xfrm>
              <a:off x="2643459" y="3546855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751927" y="4080633"/>
              <a:ext cx="1372562" cy="434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E-SAJ</a:t>
              </a:r>
              <a:endParaRPr lang="pt-BR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335849" y="4194603"/>
            <a:ext cx="1224179" cy="1223934"/>
            <a:chOff x="2643146" y="36297"/>
            <a:chExt cx="1571395" cy="1571082"/>
          </a:xfrm>
          <a:solidFill>
            <a:schemeClr val="tx1"/>
          </a:solidFill>
        </p:grpSpPr>
        <p:sp>
          <p:nvSpPr>
            <p:cNvPr id="21" name="Elipse 20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643146" y="553833"/>
              <a:ext cx="1569559" cy="434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SGC</a:t>
              </a:r>
              <a:endParaRPr lang="pt-BR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434185" y="3144386"/>
            <a:ext cx="1423788" cy="1352452"/>
            <a:chOff x="2507136" y="1700875"/>
            <a:chExt cx="1827622" cy="1736052"/>
          </a:xfrm>
          <a:solidFill>
            <a:srgbClr val="E12229"/>
          </a:solidFill>
        </p:grpSpPr>
        <p:sp>
          <p:nvSpPr>
            <p:cNvPr id="24" name="Elipse 23"/>
            <p:cNvSpPr/>
            <p:nvPr/>
          </p:nvSpPr>
          <p:spPr>
            <a:xfrm>
              <a:off x="2560974" y="1700875"/>
              <a:ext cx="1736052" cy="17360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2507136" y="2201464"/>
              <a:ext cx="1827622" cy="671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Judiciais</a:t>
              </a:r>
              <a:endParaRPr lang="pt-BR" sz="2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598150" y="1434228"/>
            <a:ext cx="1223935" cy="1223934"/>
            <a:chOff x="4359135" y="280619"/>
            <a:chExt cx="1571082" cy="1571082"/>
          </a:xfrm>
          <a:solidFill>
            <a:schemeClr val="tx1"/>
          </a:solidFill>
        </p:grpSpPr>
        <p:sp>
          <p:nvSpPr>
            <p:cNvPr id="27" name="Elipse 26"/>
            <p:cNvSpPr/>
            <p:nvPr/>
          </p:nvSpPr>
          <p:spPr>
            <a:xfrm>
              <a:off x="4359135" y="280619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501653" y="791595"/>
              <a:ext cx="1300029" cy="434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SAJ/EST</a:t>
              </a:r>
              <a:endParaRPr lang="pt-BR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794239" y="2387798"/>
            <a:ext cx="1223934" cy="1223934"/>
            <a:chOff x="5215130" y="1783360"/>
            <a:chExt cx="1571082" cy="1571082"/>
          </a:xfrm>
          <a:solidFill>
            <a:schemeClr val="tx1"/>
          </a:solidFill>
        </p:grpSpPr>
        <p:sp>
          <p:nvSpPr>
            <p:cNvPr id="30" name="Elipse 29"/>
            <p:cNvSpPr/>
            <p:nvPr/>
          </p:nvSpPr>
          <p:spPr>
            <a:xfrm>
              <a:off x="5215130" y="1783360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296679" y="2341242"/>
              <a:ext cx="1378549" cy="434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SAJ/SG</a:t>
              </a:r>
              <a:endParaRPr lang="pt-BR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747984" y="4191338"/>
            <a:ext cx="1340723" cy="1223934"/>
            <a:chOff x="4309056" y="3375360"/>
            <a:chExt cx="1720996" cy="1571082"/>
          </a:xfrm>
          <a:solidFill>
            <a:schemeClr val="tx1"/>
          </a:solidFill>
        </p:grpSpPr>
        <p:sp>
          <p:nvSpPr>
            <p:cNvPr id="33" name="Elipse 32"/>
            <p:cNvSpPr/>
            <p:nvPr/>
          </p:nvSpPr>
          <p:spPr>
            <a:xfrm>
              <a:off x="4368431" y="3375360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4309056" y="3947678"/>
              <a:ext cx="1720996" cy="434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SAJ/PG</a:t>
              </a:r>
              <a:endParaRPr lang="pt-BR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487857" y="5058862"/>
            <a:ext cx="1340723" cy="1223934"/>
            <a:chOff x="4309056" y="3375360"/>
            <a:chExt cx="1720996" cy="1571082"/>
          </a:xfrm>
        </p:grpSpPr>
        <p:sp>
          <p:nvSpPr>
            <p:cNvPr id="39" name="Elipse 38"/>
            <p:cNvSpPr/>
            <p:nvPr/>
          </p:nvSpPr>
          <p:spPr>
            <a:xfrm>
              <a:off x="4368431" y="3375360"/>
              <a:ext cx="1571082" cy="1571082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4309056" y="3947678"/>
              <a:ext cx="1720996" cy="434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SAJ/PRO</a:t>
              </a:r>
              <a:endParaRPr lang="pt-BR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27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148166" y="-672791"/>
            <a:ext cx="6338124" cy="7325840"/>
            <a:chOff x="4560715" y="2553886"/>
            <a:chExt cx="5508192" cy="6350971"/>
          </a:xfrm>
        </p:grpSpPr>
        <p:sp>
          <p:nvSpPr>
            <p:cNvPr id="11" name="Retângulo 7"/>
            <p:cNvSpPr/>
            <p:nvPr/>
          </p:nvSpPr>
          <p:spPr>
            <a:xfrm>
              <a:off x="4560715" y="2553886"/>
              <a:ext cx="2155041" cy="4100891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2" name="Retângulo 7"/>
            <p:cNvSpPr/>
            <p:nvPr/>
          </p:nvSpPr>
          <p:spPr>
            <a:xfrm rot="535073">
              <a:off x="5037820" y="2766425"/>
              <a:ext cx="2077770" cy="3863677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 rot="18697769">
              <a:off x="5513697" y="4349647"/>
              <a:ext cx="4554266" cy="4556154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Título 3"/>
          <p:cNvSpPr txBox="1">
            <a:spLocks/>
          </p:cNvSpPr>
          <p:nvPr/>
        </p:nvSpPr>
        <p:spPr>
          <a:xfrm>
            <a:off x="44450" y="319673"/>
            <a:ext cx="3865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Calibri" panose="020F0502020204030204" pitchFamily="34" charset="0"/>
              </a:rPr>
              <a:t>SISTEMAS</a:t>
            </a:r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flipV="1">
            <a:off x="0" y="1179623"/>
            <a:ext cx="4968000" cy="180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Grupo 16"/>
          <p:cNvGrpSpPr/>
          <p:nvPr/>
        </p:nvGrpSpPr>
        <p:grpSpPr>
          <a:xfrm>
            <a:off x="1971072" y="1431363"/>
            <a:ext cx="750930" cy="750930"/>
            <a:chOff x="2643459" y="3546855"/>
            <a:chExt cx="1571082" cy="1571082"/>
          </a:xfrm>
          <a:solidFill>
            <a:schemeClr val="tx1"/>
          </a:solidFill>
        </p:grpSpPr>
        <p:sp>
          <p:nvSpPr>
            <p:cNvPr id="18" name="Elipse 17"/>
            <p:cNvSpPr/>
            <p:nvPr/>
          </p:nvSpPr>
          <p:spPr>
            <a:xfrm>
              <a:off x="2643459" y="3546855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751926" y="3966417"/>
              <a:ext cx="1372561" cy="43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CPA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945862" y="1645236"/>
            <a:ext cx="750930" cy="750930"/>
            <a:chOff x="2643146" y="36297"/>
            <a:chExt cx="1571395" cy="1571082"/>
          </a:xfrm>
          <a:solidFill>
            <a:schemeClr val="tx1"/>
          </a:solidFill>
        </p:grpSpPr>
        <p:sp>
          <p:nvSpPr>
            <p:cNvPr id="21" name="Elipse 20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643146" y="500106"/>
              <a:ext cx="1569560" cy="70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MLJ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133078" y="3258632"/>
            <a:ext cx="1758228" cy="1771597"/>
            <a:chOff x="2560974" y="1700875"/>
            <a:chExt cx="1736052" cy="1736052"/>
          </a:xfrm>
          <a:solidFill>
            <a:srgbClr val="E12229"/>
          </a:solidFill>
        </p:grpSpPr>
        <p:sp>
          <p:nvSpPr>
            <p:cNvPr id="24" name="Elipse 23"/>
            <p:cNvSpPr/>
            <p:nvPr/>
          </p:nvSpPr>
          <p:spPr>
            <a:xfrm>
              <a:off x="2560974" y="1700875"/>
              <a:ext cx="1736052" cy="17360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2590382" y="2357104"/>
              <a:ext cx="1664774" cy="361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Administrativos</a:t>
              </a:r>
              <a:endParaRPr lang="pt-BR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096339" y="1905101"/>
            <a:ext cx="750930" cy="750930"/>
            <a:chOff x="4359135" y="280619"/>
            <a:chExt cx="1571082" cy="1571082"/>
          </a:xfrm>
          <a:solidFill>
            <a:schemeClr val="tx1"/>
          </a:solidFill>
        </p:grpSpPr>
        <p:sp>
          <p:nvSpPr>
            <p:cNvPr id="27" name="Elipse 26"/>
            <p:cNvSpPr/>
            <p:nvPr/>
          </p:nvSpPr>
          <p:spPr>
            <a:xfrm>
              <a:off x="4359135" y="280619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501652" y="705932"/>
              <a:ext cx="1300029" cy="43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CER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78010" y="2595942"/>
            <a:ext cx="749266" cy="749266"/>
            <a:chOff x="5215130" y="1783360"/>
            <a:chExt cx="1571082" cy="1571082"/>
          </a:xfrm>
          <a:solidFill>
            <a:schemeClr val="tx1"/>
          </a:solidFill>
        </p:grpSpPr>
        <p:sp>
          <p:nvSpPr>
            <p:cNvPr id="30" name="Elipse 29"/>
            <p:cNvSpPr/>
            <p:nvPr/>
          </p:nvSpPr>
          <p:spPr>
            <a:xfrm>
              <a:off x="5215130" y="1783360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296680" y="2227745"/>
              <a:ext cx="1378549" cy="43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CAP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00089" y="4403689"/>
            <a:ext cx="749266" cy="749266"/>
            <a:chOff x="5215130" y="1783360"/>
            <a:chExt cx="1571082" cy="1571082"/>
          </a:xfrm>
          <a:solidFill>
            <a:schemeClr val="tx1"/>
          </a:solidFill>
        </p:grpSpPr>
        <p:sp>
          <p:nvSpPr>
            <p:cNvPr id="36" name="Elipse 35"/>
            <p:cNvSpPr/>
            <p:nvPr/>
          </p:nvSpPr>
          <p:spPr>
            <a:xfrm>
              <a:off x="5215130" y="1783360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296680" y="2199127"/>
              <a:ext cx="1378549" cy="59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ALX</a:t>
              </a: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239930" y="3510699"/>
            <a:ext cx="782614" cy="749266"/>
            <a:chOff x="5170535" y="1783360"/>
            <a:chExt cx="1641007" cy="1571082"/>
          </a:xfrm>
          <a:solidFill>
            <a:schemeClr val="tx1"/>
          </a:solidFill>
        </p:grpSpPr>
        <p:sp>
          <p:nvSpPr>
            <p:cNvPr id="42" name="Elipse 41"/>
            <p:cNvSpPr/>
            <p:nvPr/>
          </p:nvSpPr>
          <p:spPr>
            <a:xfrm>
              <a:off x="5215130" y="1783360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5170535" y="2215378"/>
              <a:ext cx="1641007" cy="709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M&amp;M</a:t>
              </a: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4667999" y="2317873"/>
            <a:ext cx="766194" cy="750930"/>
            <a:chOff x="2611203" y="36297"/>
            <a:chExt cx="1603338" cy="1571082"/>
          </a:xfrm>
          <a:solidFill>
            <a:schemeClr val="tx1"/>
          </a:solidFill>
        </p:grpSpPr>
        <p:sp>
          <p:nvSpPr>
            <p:cNvPr id="45" name="Elipse 44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2611203" y="474933"/>
              <a:ext cx="1569561" cy="70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PDB</a:t>
              </a: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5083685" y="3173223"/>
            <a:ext cx="750930" cy="750930"/>
            <a:chOff x="2643146" y="36297"/>
            <a:chExt cx="1571395" cy="1571082"/>
          </a:xfrm>
          <a:solidFill>
            <a:schemeClr val="tx1"/>
          </a:solidFill>
        </p:grpSpPr>
        <p:sp>
          <p:nvSpPr>
            <p:cNvPr id="48" name="Elipse 47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2643146" y="496726"/>
              <a:ext cx="1569560" cy="70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PEX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5148241" y="4096413"/>
            <a:ext cx="750930" cy="750930"/>
            <a:chOff x="2643146" y="36297"/>
            <a:chExt cx="1571395" cy="1571082"/>
          </a:xfrm>
          <a:solidFill>
            <a:schemeClr val="tx1"/>
          </a:solidFill>
        </p:grpSpPr>
        <p:sp>
          <p:nvSpPr>
            <p:cNvPr id="51" name="Elipse 50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2643146" y="468171"/>
              <a:ext cx="1569560" cy="70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POS</a:t>
              </a: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4822479" y="4993643"/>
            <a:ext cx="750930" cy="750930"/>
            <a:chOff x="2643146" y="36297"/>
            <a:chExt cx="1571395" cy="1571082"/>
          </a:xfrm>
          <a:solidFill>
            <a:schemeClr val="tx1"/>
          </a:solidFill>
        </p:grpSpPr>
        <p:sp>
          <p:nvSpPr>
            <p:cNvPr id="54" name="Elipse 53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2643146" y="496726"/>
              <a:ext cx="1569560" cy="70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REC</a:t>
              </a: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4165271" y="5695431"/>
            <a:ext cx="750930" cy="750930"/>
            <a:chOff x="2643146" y="36297"/>
            <a:chExt cx="1571395" cy="1571082"/>
          </a:xfrm>
          <a:solidFill>
            <a:schemeClr val="tx1"/>
          </a:solidFill>
        </p:grpSpPr>
        <p:sp>
          <p:nvSpPr>
            <p:cNvPr id="57" name="Elipse 56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2643146" y="468171"/>
              <a:ext cx="1569560" cy="70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SCL</a:t>
              </a: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1595607" y="5875723"/>
            <a:ext cx="750930" cy="750930"/>
            <a:chOff x="2643146" y="36297"/>
            <a:chExt cx="1571395" cy="1571082"/>
          </a:xfrm>
          <a:solidFill>
            <a:schemeClr val="tx1"/>
          </a:solidFill>
        </p:grpSpPr>
        <p:sp>
          <p:nvSpPr>
            <p:cNvPr id="60" name="Elipse 59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2643146" y="496726"/>
              <a:ext cx="1569560" cy="70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SIP</a:t>
              </a: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746739" y="5231761"/>
            <a:ext cx="750930" cy="750930"/>
            <a:chOff x="2643146" y="36297"/>
            <a:chExt cx="1571395" cy="1571082"/>
          </a:xfrm>
          <a:solidFill>
            <a:schemeClr val="tx1"/>
          </a:solidFill>
        </p:grpSpPr>
        <p:sp>
          <p:nvSpPr>
            <p:cNvPr id="63" name="Elipse 62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2643146" y="468171"/>
              <a:ext cx="1569560" cy="70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SMG</a:t>
              </a: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2884557" y="1369659"/>
            <a:ext cx="826810" cy="750930"/>
            <a:chOff x="2542434" y="36297"/>
            <a:chExt cx="1730181" cy="1571082"/>
          </a:xfrm>
          <a:solidFill>
            <a:schemeClr val="tx1"/>
          </a:solidFill>
        </p:grpSpPr>
        <p:sp>
          <p:nvSpPr>
            <p:cNvPr id="66" name="Elipse 65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2542434" y="455932"/>
              <a:ext cx="1730181" cy="70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GECON</a:t>
              </a: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3408064" y="6066772"/>
            <a:ext cx="750930" cy="750930"/>
            <a:chOff x="2643146" y="36297"/>
            <a:chExt cx="1571395" cy="1571082"/>
          </a:xfrm>
          <a:solidFill>
            <a:schemeClr val="tx1"/>
          </a:solidFill>
        </p:grpSpPr>
        <p:sp>
          <p:nvSpPr>
            <p:cNvPr id="69" name="Elipse 68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2643146" y="468171"/>
              <a:ext cx="1569560" cy="70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SGF</a:t>
              </a: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2516255" y="6070896"/>
            <a:ext cx="750930" cy="750930"/>
            <a:chOff x="2643146" y="36297"/>
            <a:chExt cx="1571395" cy="1571082"/>
          </a:xfrm>
          <a:solidFill>
            <a:schemeClr val="tx1"/>
          </a:solidFill>
        </p:grpSpPr>
        <p:sp>
          <p:nvSpPr>
            <p:cNvPr id="72" name="Elipse 71"/>
            <p:cNvSpPr/>
            <p:nvPr/>
          </p:nvSpPr>
          <p:spPr>
            <a:xfrm>
              <a:off x="2643459" y="36297"/>
              <a:ext cx="1571082" cy="1571082"/>
            </a:xfrm>
            <a:prstGeom prst="ellipse">
              <a:avLst/>
            </a:prstGeom>
            <a:grpFill/>
            <a:ln w="76200">
              <a:solidFill>
                <a:srgbClr val="E6D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2643146" y="553834"/>
              <a:ext cx="1569560" cy="70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SGV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56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V="1">
            <a:off x="-73572" y="1506846"/>
            <a:ext cx="4645575" cy="4725785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spc="600" dirty="0">
              <a:solidFill>
                <a:srgbClr val="E1222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4053" y="1800747"/>
            <a:ext cx="4223893" cy="3600000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Diagnosticar </a:t>
            </a:r>
            <a:r>
              <a:rPr lang="pt-BR" sz="1800" dirty="0" smtClean="0">
                <a:solidFill>
                  <a:schemeClr val="bg1"/>
                </a:solidFill>
              </a:rPr>
              <a:t>oportunidade de melhorias no uso de recursos tecnológicos e funcionalidades críticas do sistema</a:t>
            </a:r>
            <a:endParaRPr lang="pt-BR" sz="1800" dirty="0">
              <a:solidFill>
                <a:schemeClr val="bg1"/>
              </a:solidFill>
            </a:endParaRPr>
          </a:p>
          <a:p>
            <a:pPr algn="just"/>
            <a:r>
              <a:rPr lang="pt-BR" sz="1800" dirty="0" smtClean="0">
                <a:solidFill>
                  <a:schemeClr val="bg1"/>
                </a:solidFill>
              </a:rPr>
              <a:t>Identificar e maximizar </a:t>
            </a:r>
            <a:r>
              <a:rPr lang="pt-BR" sz="2000" dirty="0" smtClean="0">
                <a:solidFill>
                  <a:schemeClr val="bg1"/>
                </a:solidFill>
              </a:rPr>
              <a:t>boas práticas</a:t>
            </a:r>
          </a:p>
          <a:p>
            <a:pPr algn="just"/>
            <a:r>
              <a:rPr lang="pt-PT" sz="1800" dirty="0">
                <a:solidFill>
                  <a:schemeClr val="bg1"/>
                </a:solidFill>
                <a:cs typeface="Arial" panose="020B0604020202020204" pitchFamily="34" charset="0"/>
              </a:rPr>
              <a:t>Identificar os </a:t>
            </a:r>
            <a:r>
              <a:rPr lang="pt-PT" sz="2000" dirty="0">
                <a:solidFill>
                  <a:schemeClr val="bg1"/>
                </a:solidFill>
                <a:cs typeface="Arial" panose="020B0604020202020204" pitchFamily="34" charset="0"/>
              </a:rPr>
              <a:t>vícios </a:t>
            </a:r>
            <a:r>
              <a:rPr lang="pt-PT" sz="1800" dirty="0">
                <a:solidFill>
                  <a:schemeClr val="bg1"/>
                </a:solidFill>
                <a:cs typeface="Arial" panose="020B0604020202020204" pitchFamily="34" charset="0"/>
              </a:rPr>
              <a:t>mais usuais do processamento físico aplicados no processamento digital </a:t>
            </a:r>
            <a:endParaRPr lang="pt-PT" sz="18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/>
            <a:r>
              <a:rPr lang="pt-PT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Disseminar conhecimento por meio de conteúdo a ser disponibilizado por </a:t>
            </a:r>
            <a:r>
              <a:rPr lang="pt-PT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EAD</a:t>
            </a:r>
            <a:endParaRPr lang="pt-PT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/>
            <a:r>
              <a:rPr lang="pt-PT" sz="1800" dirty="0">
                <a:solidFill>
                  <a:schemeClr val="bg1"/>
                </a:solidFill>
                <a:cs typeface="Arial" panose="020B0604020202020204" pitchFamily="34" charset="0"/>
              </a:rPr>
              <a:t>Gerar </a:t>
            </a:r>
            <a:r>
              <a:rPr lang="pt-PT" sz="2000" dirty="0">
                <a:solidFill>
                  <a:schemeClr val="bg1"/>
                </a:solidFill>
                <a:cs typeface="Arial" panose="020B0604020202020204" pitchFamily="34" charset="0"/>
              </a:rPr>
              <a:t>indicadores</a:t>
            </a:r>
            <a:r>
              <a:rPr lang="pt-PT" sz="1800" dirty="0">
                <a:solidFill>
                  <a:schemeClr val="bg1"/>
                </a:solidFill>
                <a:cs typeface="Arial" panose="020B0604020202020204" pitchFamily="34" charset="0"/>
              </a:rPr>
              <a:t> de medição da </a:t>
            </a:r>
            <a:r>
              <a:rPr lang="pt-PT" sz="2000" dirty="0">
                <a:solidFill>
                  <a:schemeClr val="bg1"/>
                </a:solidFill>
                <a:cs typeface="Arial" panose="020B0604020202020204" pitchFamily="34" charset="0"/>
              </a:rPr>
              <a:t>produtividade</a:t>
            </a:r>
            <a:endParaRPr lang="pt-BR" sz="2000" dirty="0">
              <a:solidFill>
                <a:schemeClr val="bg1"/>
              </a:solidFill>
            </a:endParaRPr>
          </a:p>
          <a:p>
            <a:endParaRPr lang="pt-BR" sz="1800" dirty="0">
              <a:solidFill>
                <a:schemeClr val="bg1"/>
              </a:solidFill>
            </a:endParaRPr>
          </a:p>
          <a:p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 flipV="1">
            <a:off x="0" y="1192092"/>
            <a:ext cx="4572000" cy="176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6148166" y="-672791"/>
            <a:ext cx="6338124" cy="7325840"/>
            <a:chOff x="4560715" y="2553886"/>
            <a:chExt cx="5508192" cy="6350971"/>
          </a:xfrm>
        </p:grpSpPr>
        <p:sp>
          <p:nvSpPr>
            <p:cNvPr id="14" name="Retângulo 7"/>
            <p:cNvSpPr/>
            <p:nvPr/>
          </p:nvSpPr>
          <p:spPr>
            <a:xfrm>
              <a:off x="4560715" y="2553886"/>
              <a:ext cx="2155041" cy="4100891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5" name="Retângulo 7"/>
            <p:cNvSpPr/>
            <p:nvPr/>
          </p:nvSpPr>
          <p:spPr>
            <a:xfrm rot="535073">
              <a:off x="5037820" y="2766425"/>
              <a:ext cx="2077770" cy="3863677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 rot="18697769">
              <a:off x="5513697" y="4349647"/>
              <a:ext cx="4554266" cy="4556154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572185" y="296837"/>
            <a:ext cx="3294185" cy="663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i="1" dirty="0" smtClean="0">
                <a:solidFill>
                  <a:schemeClr val="tx1"/>
                </a:solidFill>
              </a:rPr>
              <a:t>OBJETIVO</a:t>
            </a:r>
            <a:endParaRPr lang="pt-BR" sz="4400" b="1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4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rot="16200000">
            <a:off x="1967135" y="-219018"/>
            <a:ext cx="5020543" cy="9333186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 flipV="1">
            <a:off x="3795823" y="669851"/>
            <a:ext cx="5348176" cy="669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541720" y="707128"/>
            <a:ext cx="9144000" cy="11535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4000" b="1" dirty="0" smtClean="0">
                <a:solidFill>
                  <a:schemeClr val="bg1"/>
                </a:solidFill>
              </a:rPr>
              <a:t>AÇÕES SUGERIDAS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63624" y="2928543"/>
            <a:ext cx="7277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Eventos regionais com </a:t>
            </a:r>
            <a:r>
              <a:rPr lang="pt-PT" sz="3200" dirty="0">
                <a:solidFill>
                  <a:schemeClr val="bg1"/>
                </a:solidFill>
                <a:latin typeface="Calibri" panose="020F0502020204030204" pitchFamily="34" charset="0"/>
              </a:rPr>
              <a:t>Presidência, Corregedoria </a:t>
            </a:r>
            <a:r>
              <a:rPr lang="pt-PT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Geral da Justiça e </a:t>
            </a:r>
            <a:r>
              <a:rPr lang="pt-PT" sz="3200" dirty="0">
                <a:solidFill>
                  <a:schemeClr val="bg1"/>
                </a:solidFill>
                <a:latin typeface="Calibri" panose="020F0502020204030204" pitchFamily="34" charset="0"/>
              </a:rPr>
              <a:t>Assessorias para </a:t>
            </a:r>
            <a:r>
              <a:rPr lang="pt-PT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sensibilização dos magistrados e servidores acerca da importância da </a:t>
            </a:r>
            <a:r>
              <a:rPr lang="pt-PT" sz="3200" dirty="0">
                <a:solidFill>
                  <a:schemeClr val="bg1"/>
                </a:solidFill>
                <a:latin typeface="Calibri" panose="020F0502020204030204" pitchFamily="34" charset="0"/>
              </a:rPr>
              <a:t>utilização do </a:t>
            </a:r>
            <a:r>
              <a:rPr lang="pt-PT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processo eletrônico</a:t>
            </a:r>
          </a:p>
          <a:p>
            <a:pPr algn="just"/>
            <a:endParaRPr 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16200000">
            <a:off x="43143" y="1480842"/>
            <a:ext cx="4644000" cy="5006731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450" y="319673"/>
            <a:ext cx="3865813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Calibri" panose="020F0502020204030204" pitchFamily="34" charset="0"/>
              </a:rPr>
              <a:t>AÇÕES EFETIVAS</a:t>
            </a:r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1714" y="1869741"/>
            <a:ext cx="43843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ENCONTROS REGIONAIS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endParaRPr lang="pt-BR" sz="105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Workshop de potencialização das funcionalidades dos sistemas</a:t>
            </a:r>
          </a:p>
          <a:p>
            <a:pPr lvl="1" algn="just"/>
            <a:r>
              <a:rPr lang="pt-BR" sz="1800" dirty="0" smtClean="0">
                <a:solidFill>
                  <a:schemeClr val="bg1"/>
                </a:solidFill>
              </a:rPr>
              <a:t>Palestra </a:t>
            </a:r>
            <a:r>
              <a:rPr lang="pt-BR" sz="1600" dirty="0" smtClean="0">
                <a:solidFill>
                  <a:schemeClr val="bg1"/>
                </a:solidFill>
              </a:rPr>
              <a:t>expositiva do bom uso das funcionalidades do sistema </a:t>
            </a:r>
          </a:p>
          <a:p>
            <a:pPr lvl="1" algn="just"/>
            <a:r>
              <a:rPr lang="pt-BR" sz="1800" dirty="0" smtClean="0">
                <a:solidFill>
                  <a:schemeClr val="bg1"/>
                </a:solidFill>
              </a:rPr>
              <a:t>Fórum de compartilhamento </a:t>
            </a:r>
            <a:r>
              <a:rPr lang="pt-BR" sz="1600" dirty="0" smtClean="0">
                <a:solidFill>
                  <a:schemeClr val="bg1"/>
                </a:solidFill>
              </a:rPr>
              <a:t>de experiências, depoimentos das unidades destaque, disseminação de boas práticas,</a:t>
            </a: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Tabulação das sugestões dos usuários </a:t>
            </a: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Disseminação </a:t>
            </a:r>
            <a:r>
              <a:rPr lang="pt-BR" sz="2400" dirty="0" smtClean="0">
                <a:solidFill>
                  <a:schemeClr val="bg1"/>
                </a:solidFill>
              </a:rPr>
              <a:t>presencial</a:t>
            </a:r>
            <a:r>
              <a:rPr lang="pt-BR" sz="2000" dirty="0" smtClean="0">
                <a:solidFill>
                  <a:schemeClr val="bg1"/>
                </a:solidFill>
              </a:rPr>
              <a:t> de boas práticas</a:t>
            </a: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Informativos por meio de </a:t>
            </a:r>
            <a:r>
              <a:rPr lang="pt-BR" sz="2400" dirty="0" smtClean="0">
                <a:solidFill>
                  <a:schemeClr val="bg1"/>
                </a:solidFill>
              </a:rPr>
              <a:t>boletins</a:t>
            </a:r>
          </a:p>
          <a:p>
            <a:pPr marL="0" indent="0">
              <a:buNone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 flipV="1">
            <a:off x="0" y="1347788"/>
            <a:ext cx="4860000" cy="180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8" name="Grupo 17"/>
          <p:cNvGrpSpPr/>
          <p:nvPr/>
        </p:nvGrpSpPr>
        <p:grpSpPr>
          <a:xfrm>
            <a:off x="6148166" y="-672791"/>
            <a:ext cx="6338124" cy="7325840"/>
            <a:chOff x="4560715" y="2553886"/>
            <a:chExt cx="5508192" cy="6350971"/>
          </a:xfrm>
        </p:grpSpPr>
        <p:sp>
          <p:nvSpPr>
            <p:cNvPr id="19" name="Retângulo 7"/>
            <p:cNvSpPr/>
            <p:nvPr/>
          </p:nvSpPr>
          <p:spPr>
            <a:xfrm>
              <a:off x="4560715" y="2553886"/>
              <a:ext cx="2155041" cy="4100891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20" name="Retângulo 7"/>
            <p:cNvSpPr/>
            <p:nvPr/>
          </p:nvSpPr>
          <p:spPr>
            <a:xfrm rot="535073">
              <a:off x="5037820" y="2766425"/>
              <a:ext cx="2077770" cy="3863677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 rot="18697769">
              <a:off x="5513697" y="4349647"/>
              <a:ext cx="4554266" cy="4556154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7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1619</TotalTime>
  <Words>415</Words>
  <Application>Microsoft Office PowerPoint</Application>
  <PresentationFormat>Apresentação na tela (4:3)</PresentationFormat>
  <Paragraphs>94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Calibri</vt:lpstr>
      <vt:lpstr>Calibri Light</vt:lpstr>
      <vt:lpstr>Tema do Office</vt:lpstr>
      <vt:lpstr>Apresentação do PowerPoint</vt:lpstr>
      <vt:lpstr>O CONCEITO</vt:lpstr>
      <vt:lpstr>ESCOPO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AÇÕES EFETIVAS</vt:lpstr>
      <vt:lpstr>Apresentação do PowerPoint</vt:lpstr>
      <vt:lpstr>WORKSHOP</vt:lpstr>
      <vt:lpstr>WORKSHOP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TJSP -Projeto Capacitação em Sistemas</dc:title>
  <dc:creator>TJSP - Softplan</dc:creator>
  <cp:lastModifiedBy>MARIA CRISTINA BOBADILLA</cp:lastModifiedBy>
  <cp:revision>178</cp:revision>
  <cp:lastPrinted>2016-03-14T19:06:45Z</cp:lastPrinted>
  <dcterms:created xsi:type="dcterms:W3CDTF">2016-02-01T22:03:27Z</dcterms:created>
  <dcterms:modified xsi:type="dcterms:W3CDTF">2016-04-28T15:47:20Z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8EA3FC6E-84EE-4DCB-8CE3-2C3F746029F6</vt:lpwstr>
  </property>
  <property fmtid="{D5CDD505-2E9C-101B-9397-08002B2CF9AE}" pid="3" name="ArticulatePath">
    <vt:lpwstr>TJSP-ProjetoCapacitacaoSistemas</vt:lpwstr>
  </property>
</Properties>
</file>