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648" r:id="rId5"/>
  </p:sldMasterIdLst>
  <p:sldIdLst>
    <p:sldId id="256" r:id="rId6"/>
    <p:sldId id="258" r:id="rId7"/>
    <p:sldId id="323" r:id="rId8"/>
    <p:sldId id="324" r:id="rId9"/>
    <p:sldId id="261" r:id="rId10"/>
    <p:sldId id="262" r:id="rId11"/>
    <p:sldId id="263" r:id="rId12"/>
    <p:sldId id="264" r:id="rId13"/>
    <p:sldId id="265" r:id="rId14"/>
    <p:sldId id="266" r:id="rId15"/>
    <p:sldId id="277" r:id="rId16"/>
    <p:sldId id="281" r:id="rId17"/>
    <p:sldId id="282" r:id="rId18"/>
    <p:sldId id="284" r:id="rId19"/>
    <p:sldId id="286" r:id="rId20"/>
    <p:sldId id="288" r:id="rId21"/>
    <p:sldId id="289" r:id="rId22"/>
    <p:sldId id="268" r:id="rId23"/>
    <p:sldId id="269" r:id="rId24"/>
    <p:sldId id="290" r:id="rId25"/>
    <p:sldId id="310" r:id="rId26"/>
    <p:sldId id="311" r:id="rId27"/>
    <p:sldId id="303" r:id="rId28"/>
    <p:sldId id="325" r:id="rId29"/>
    <p:sldId id="305" r:id="rId30"/>
    <p:sldId id="306" r:id="rId31"/>
    <p:sldId id="317" r:id="rId32"/>
    <p:sldId id="318" r:id="rId33"/>
    <p:sldId id="319" r:id="rId34"/>
    <p:sldId id="271" r:id="rId35"/>
    <p:sldId id="322" r:id="rId36"/>
    <p:sldId id="320" r:id="rId37"/>
    <p:sldId id="326" r:id="rId38"/>
    <p:sldId id="330" r:id="rId39"/>
    <p:sldId id="327" r:id="rId40"/>
    <p:sldId id="321" r:id="rId41"/>
    <p:sldId id="292" r:id="rId42"/>
    <p:sldId id="293" r:id="rId43"/>
    <p:sldId id="294" r:id="rId44"/>
    <p:sldId id="300" r:id="rId45"/>
    <p:sldId id="302" r:id="rId46"/>
    <p:sldId id="328" r:id="rId47"/>
    <p:sldId id="315" r:id="rId48"/>
    <p:sldId id="329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9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0FDFA-BC50-43D0-93CF-1BE4ADD3A377}" v="2" dt="2020-11-16T14:11:39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pPr rtl="0"/>
          <a:r>
            <a:rPr lang="pt-BR" b="0" i="0" u="none" strike="noStrike" cap="none" baseline="0" noProof="0">
              <a:latin typeface="Calibri Light"/>
              <a:cs typeface="Calibri Light"/>
            </a:rPr>
            <a:t>Resumo do processo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B77A8565-3223-46DC-BA22-DD6F835F06E7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68E1E7D7-40AD-4F81-9DF9-3C252ED8A02F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728D37-2831-4F27-925A-ECD90D122679}" type="presOf" srcId="{9659ED86-28AD-4F05-AD01-AA000C4F6C43}" destId="{B77A8565-3223-46DC-BA22-DD6F835F06E7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CF46FB7C-40C8-4EBA-8A2D-F03DDAF86A11}" type="presOf" srcId="{9793108A-7D35-4BAB-B21F-52373A9E5709}" destId="{68E1E7D7-40AD-4F81-9DF9-3C252ED8A02F}" srcOrd="0" destOrd="0" presId="urn:microsoft.com/office/officeart/2005/8/layout/vList2"/>
    <dgm:cxn modelId="{D72139F6-6243-4421-9EE6-0EBB974C87F0}" type="presParOf" srcId="{B77A8565-3223-46DC-BA22-DD6F835F06E7}" destId="{68E1E7D7-40AD-4F81-9DF9-3C252ED8A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pPr rtl="0"/>
          <a:r>
            <a:rPr lang="pt-BR" b="0" i="0" u="none" strike="noStrike" cap="none" baseline="0" noProof="0" dirty="0">
              <a:latin typeface="Calibri Light" panose="020F0302020204030204"/>
            </a:rPr>
            <a:t>Comissão</a:t>
          </a:r>
          <a:r>
            <a:rPr lang="pt-BR" b="0" i="0" u="none" strike="noStrike" cap="none" baseline="0" noProof="0" dirty="0"/>
            <a:t> Permanente de Avaliação Documental – CPAD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B77A8565-3223-46DC-BA22-DD6F835F06E7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68E1E7D7-40AD-4F81-9DF9-3C252ED8A02F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728D37-2831-4F27-925A-ECD90D122679}" type="presOf" srcId="{9659ED86-28AD-4F05-AD01-AA000C4F6C43}" destId="{B77A8565-3223-46DC-BA22-DD6F835F06E7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6215D875-CD7E-435F-B405-8D0ABC899E70}" type="presOf" srcId="{9793108A-7D35-4BAB-B21F-52373A9E5709}" destId="{68E1E7D7-40AD-4F81-9DF9-3C252ED8A02F}" srcOrd="0" destOrd="0" presId="urn:microsoft.com/office/officeart/2005/8/layout/vList2"/>
    <dgm:cxn modelId="{D5E5E982-B872-44D9-8D10-DBE7CD738845}" type="presParOf" srcId="{B77A8565-3223-46DC-BA22-DD6F835F06E7}" destId="{68E1E7D7-40AD-4F81-9DF9-3C252ED8A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pPr rtl="0"/>
          <a:r>
            <a:rPr lang="pt-BR" b="0" i="0" u="none" strike="noStrike" cap="none" baseline="0" noProof="0" dirty="0"/>
            <a:t>Muitos processos são arquivados sem que tenha havido, de fato, uma sentença para julgamento da lide. Esse campo representa um alerta para identificar que se o processo foi finalizado ou não.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B77A8565-3223-46DC-BA22-DD6F835F06E7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68E1E7D7-40AD-4F81-9DF9-3C252ED8A02F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B728D37-2831-4F27-925A-ECD90D122679}" type="presOf" srcId="{9659ED86-28AD-4F05-AD01-AA000C4F6C43}" destId="{B77A8565-3223-46DC-BA22-DD6F835F06E7}" srcOrd="0" destOrd="0" presId="urn:microsoft.com/office/officeart/2005/8/layout/vList2"/>
    <dgm:cxn modelId="{13108564-5402-4CBC-A22A-A5183E77CABF}" type="presOf" srcId="{9793108A-7D35-4BAB-B21F-52373A9E5709}" destId="{68E1E7D7-40AD-4F81-9DF9-3C252ED8A02F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4BF11BF8-54C6-4CAD-B1FE-FBAFBFBF3CAC}" type="presParOf" srcId="{B77A8565-3223-46DC-BA22-DD6F835F06E7}" destId="{68E1E7D7-40AD-4F81-9DF9-3C252ED8A0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59ED86-28AD-4F05-AD01-AA000C4F6C4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793108A-7D35-4BAB-B21F-52373A9E5709}">
      <dgm:prSet phldr="0"/>
      <dgm:spPr/>
      <dgm:t>
        <a:bodyPr/>
        <a:lstStyle/>
        <a:p>
          <a:r>
            <a:rPr lang="pt-BR" b="0" i="0" u="none" strike="noStrike" cap="none" baseline="0" noProof="0" dirty="0"/>
            <a:t>Fase executória suspensa?</a:t>
          </a:r>
        </a:p>
      </dgm:t>
    </dgm:pt>
    <dgm:pt modelId="{E531602F-4C42-498D-ABD5-FA26413FC66E}" type="parTrans" cxnId="{BFE3DA4F-4197-432A-B741-237355C5672F}">
      <dgm:prSet/>
      <dgm:spPr/>
      <dgm:t>
        <a:bodyPr/>
        <a:lstStyle/>
        <a:p>
          <a:endParaRPr lang="pt-BR"/>
        </a:p>
      </dgm:t>
    </dgm:pt>
    <dgm:pt modelId="{5A84AADC-03A4-494C-B66D-C4527E4A464F}" type="sibTrans" cxnId="{BFE3DA4F-4197-432A-B741-237355C5672F}">
      <dgm:prSet/>
      <dgm:spPr/>
      <dgm:t>
        <a:bodyPr/>
        <a:lstStyle/>
        <a:p>
          <a:endParaRPr lang="pt-BR"/>
        </a:p>
      </dgm:t>
    </dgm:pt>
    <dgm:pt modelId="{ECA29959-3A09-476E-999A-E3EB666ED6BB}" type="pres">
      <dgm:prSet presAssocID="{9659ED86-28AD-4F05-AD01-AA000C4F6C43}" presName="linear" presStyleCnt="0">
        <dgm:presLayoutVars>
          <dgm:animLvl val="lvl"/>
          <dgm:resizeHandles val="exact"/>
        </dgm:presLayoutVars>
      </dgm:prSet>
      <dgm:spPr/>
    </dgm:pt>
    <dgm:pt modelId="{06383C34-A093-4AB1-9587-FE3AA4E5FD5D}" type="pres">
      <dgm:prSet presAssocID="{9793108A-7D35-4BAB-B21F-52373A9E570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30E0D37-5E84-4468-83BF-5D41EB6D7C15}" type="presOf" srcId="{9659ED86-28AD-4F05-AD01-AA000C4F6C43}" destId="{ECA29959-3A09-476E-999A-E3EB666ED6BB}" srcOrd="0" destOrd="0" presId="urn:microsoft.com/office/officeart/2005/8/layout/vList2"/>
    <dgm:cxn modelId="{45CB513D-9C45-4C42-958F-A44C8D505D93}" type="presOf" srcId="{9793108A-7D35-4BAB-B21F-52373A9E5709}" destId="{06383C34-A093-4AB1-9587-FE3AA4E5FD5D}" srcOrd="0" destOrd="0" presId="urn:microsoft.com/office/officeart/2005/8/layout/vList2"/>
    <dgm:cxn modelId="{BFE3DA4F-4197-432A-B741-237355C5672F}" srcId="{9659ED86-28AD-4F05-AD01-AA000C4F6C43}" destId="{9793108A-7D35-4BAB-B21F-52373A9E5709}" srcOrd="0" destOrd="0" parTransId="{E531602F-4C42-498D-ABD5-FA26413FC66E}" sibTransId="{5A84AADC-03A4-494C-B66D-C4527E4A464F}"/>
    <dgm:cxn modelId="{4114D8A4-3D34-49EB-88DA-E66C0D693CF4}" type="presParOf" srcId="{ECA29959-3A09-476E-999A-E3EB666ED6BB}" destId="{06383C34-A093-4AB1-9587-FE3AA4E5FD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FB4B29-CFBE-4729-8EA4-085CDBEED14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D86127-C933-40C8-B075-7DD8FEB58E28}">
      <dgm:prSet phldrT="[Texto]" phldr="0"/>
      <dgm:spPr/>
      <dgm:t>
        <a:bodyPr/>
        <a:lstStyle/>
        <a:p>
          <a:pPr rtl="0"/>
          <a:r>
            <a:rPr lang="pt-BR" b="1" dirty="0">
              <a:latin typeface="Perpetua Titling MT"/>
            </a:rPr>
            <a:t> </a:t>
          </a:r>
          <a:r>
            <a:rPr lang="pt-BR" b="1" i="0" u="none" strike="noStrike" cap="none" baseline="0" noProof="0">
              <a:latin typeface="Perpetua Titling MT"/>
              <a:cs typeface="Calibri Light"/>
            </a:rPr>
            <a:t>Trânsito</a:t>
          </a:r>
          <a:endParaRPr lang="pt-BR" b="1" dirty="0">
            <a:latin typeface="Perpetua Titling MT"/>
          </a:endParaRPr>
        </a:p>
      </dgm:t>
    </dgm:pt>
    <dgm:pt modelId="{2A6E81CA-4099-4207-8FE2-EBEE78868CB7}" type="parTrans" cxnId="{3F6223AD-8997-4B6E-8EEA-1A8DDC3049AB}">
      <dgm:prSet/>
      <dgm:spPr/>
      <dgm:t>
        <a:bodyPr/>
        <a:lstStyle/>
        <a:p>
          <a:endParaRPr lang="pt-BR"/>
        </a:p>
      </dgm:t>
    </dgm:pt>
    <dgm:pt modelId="{DBC1888F-E697-4713-9C68-5C01C673E584}" type="sibTrans" cxnId="{3F6223AD-8997-4B6E-8EEA-1A8DDC3049AB}">
      <dgm:prSet/>
      <dgm:spPr/>
      <dgm:t>
        <a:bodyPr/>
        <a:lstStyle/>
        <a:p>
          <a:endParaRPr lang="pt-BR"/>
        </a:p>
      </dgm:t>
    </dgm:pt>
    <dgm:pt modelId="{6BD098ED-BDD7-4BCD-89D7-8250AAC4A3D1}">
      <dgm:prSet phldrT="[Texto]" phldr="0"/>
      <dgm:spPr/>
      <dgm:t>
        <a:bodyPr/>
        <a:lstStyle/>
        <a:p>
          <a:pPr rtl="0"/>
          <a:r>
            <a:rPr lang="pt-BR" b="1">
              <a:latin typeface="Perpetua Titling MT"/>
            </a:rPr>
            <a:t> Extinção/Arquivamento</a:t>
          </a:r>
          <a:endParaRPr lang="pt-BR" b="1" dirty="0">
            <a:latin typeface="Perpetua Titling MT"/>
          </a:endParaRPr>
        </a:p>
      </dgm:t>
    </dgm:pt>
    <dgm:pt modelId="{90B33835-4794-4B37-9E5F-7F58B866CD78}" type="parTrans" cxnId="{5BDACA6C-B362-4356-B3A9-822C564EA97B}">
      <dgm:prSet/>
      <dgm:spPr/>
      <dgm:t>
        <a:bodyPr/>
        <a:lstStyle/>
        <a:p>
          <a:endParaRPr lang="pt-BR"/>
        </a:p>
      </dgm:t>
    </dgm:pt>
    <dgm:pt modelId="{9CDCFF4A-124A-43D8-A6DE-928179FADDEE}" type="sibTrans" cxnId="{5BDACA6C-B362-4356-B3A9-822C564EA97B}">
      <dgm:prSet/>
      <dgm:spPr/>
      <dgm:t>
        <a:bodyPr/>
        <a:lstStyle/>
        <a:p>
          <a:endParaRPr lang="pt-BR"/>
        </a:p>
      </dgm:t>
    </dgm:pt>
    <dgm:pt modelId="{B1E50163-6EB3-4453-B355-8DE2084A1F96}">
      <dgm:prSet phldrT="[Texto]" phldr="0"/>
      <dgm:spPr/>
      <dgm:t>
        <a:bodyPr/>
        <a:lstStyle/>
        <a:p>
          <a:pPr rtl="0"/>
          <a:r>
            <a:rPr lang="pt-BR" b="1">
              <a:latin typeface="Perpetua Titling MT"/>
            </a:rPr>
            <a:t> Decisão Final</a:t>
          </a:r>
        </a:p>
      </dgm:t>
    </dgm:pt>
    <dgm:pt modelId="{23F2DD67-424E-4B59-AA2A-4FFB993332D8}" type="parTrans" cxnId="{2BF8A57A-B6B4-4A5F-AFAD-FE6A7BD19803}">
      <dgm:prSet/>
      <dgm:spPr/>
      <dgm:t>
        <a:bodyPr/>
        <a:lstStyle/>
        <a:p>
          <a:endParaRPr lang="pt-BR"/>
        </a:p>
      </dgm:t>
    </dgm:pt>
    <dgm:pt modelId="{3A3939BE-DB15-4E9E-B1A3-C14BAB2F8CF1}" type="sibTrans" cxnId="{2BF8A57A-B6B4-4A5F-AFAD-FE6A7BD19803}">
      <dgm:prSet/>
      <dgm:spPr/>
      <dgm:t>
        <a:bodyPr/>
        <a:lstStyle/>
        <a:p>
          <a:endParaRPr lang="pt-BR"/>
        </a:p>
      </dgm:t>
    </dgm:pt>
    <dgm:pt modelId="{07FB9422-F8A0-4B94-A562-7C85B1497EE6}" type="pres">
      <dgm:prSet presAssocID="{30FB4B29-CFBE-4729-8EA4-085CDBEED147}" presName="Name0" presStyleCnt="0">
        <dgm:presLayoutVars>
          <dgm:dir/>
          <dgm:resizeHandles val="exact"/>
        </dgm:presLayoutVars>
      </dgm:prSet>
      <dgm:spPr/>
    </dgm:pt>
    <dgm:pt modelId="{1BC13FB1-5566-4100-BAB8-007FC95BB2ED}" type="pres">
      <dgm:prSet presAssocID="{D0D86127-C933-40C8-B075-7DD8FEB58E28}" presName="node" presStyleLbl="node1" presStyleIdx="0" presStyleCnt="3">
        <dgm:presLayoutVars>
          <dgm:bulletEnabled val="1"/>
        </dgm:presLayoutVars>
      </dgm:prSet>
      <dgm:spPr/>
    </dgm:pt>
    <dgm:pt modelId="{54B84875-A239-4C59-BAD0-3E520465C481}" type="pres">
      <dgm:prSet presAssocID="{DBC1888F-E697-4713-9C68-5C01C673E584}" presName="sibTrans" presStyleLbl="sibTrans2D1" presStyleIdx="0" presStyleCnt="3"/>
      <dgm:spPr/>
    </dgm:pt>
    <dgm:pt modelId="{592C34E9-1932-43D5-AB7B-2A226DDA740C}" type="pres">
      <dgm:prSet presAssocID="{DBC1888F-E697-4713-9C68-5C01C673E584}" presName="connectorText" presStyleLbl="sibTrans2D1" presStyleIdx="0" presStyleCnt="3"/>
      <dgm:spPr/>
    </dgm:pt>
    <dgm:pt modelId="{3ECE40A2-F1E9-4010-A7B4-13B2606E56DA}" type="pres">
      <dgm:prSet presAssocID="{6BD098ED-BDD7-4BCD-89D7-8250AAC4A3D1}" presName="node" presStyleLbl="node1" presStyleIdx="1" presStyleCnt="3">
        <dgm:presLayoutVars>
          <dgm:bulletEnabled val="1"/>
        </dgm:presLayoutVars>
      </dgm:prSet>
      <dgm:spPr/>
    </dgm:pt>
    <dgm:pt modelId="{19B143A8-B134-45D6-8950-B154E257A2C8}" type="pres">
      <dgm:prSet presAssocID="{9CDCFF4A-124A-43D8-A6DE-928179FADDEE}" presName="sibTrans" presStyleLbl="sibTrans2D1" presStyleIdx="1" presStyleCnt="3"/>
      <dgm:spPr/>
    </dgm:pt>
    <dgm:pt modelId="{4E95BC3D-70E2-4BA6-B79F-AE63307EEAEC}" type="pres">
      <dgm:prSet presAssocID="{9CDCFF4A-124A-43D8-A6DE-928179FADDEE}" presName="connectorText" presStyleLbl="sibTrans2D1" presStyleIdx="1" presStyleCnt="3"/>
      <dgm:spPr/>
    </dgm:pt>
    <dgm:pt modelId="{D441B167-C3C7-42B2-AD9F-E7144F0E0C30}" type="pres">
      <dgm:prSet presAssocID="{B1E50163-6EB3-4453-B355-8DE2084A1F96}" presName="node" presStyleLbl="node1" presStyleIdx="2" presStyleCnt="3">
        <dgm:presLayoutVars>
          <dgm:bulletEnabled val="1"/>
        </dgm:presLayoutVars>
      </dgm:prSet>
      <dgm:spPr/>
    </dgm:pt>
    <dgm:pt modelId="{38956A03-E971-4444-8652-F1ACFF852095}" type="pres">
      <dgm:prSet presAssocID="{3A3939BE-DB15-4E9E-B1A3-C14BAB2F8CF1}" presName="sibTrans" presStyleLbl="sibTrans2D1" presStyleIdx="2" presStyleCnt="3"/>
      <dgm:spPr/>
    </dgm:pt>
    <dgm:pt modelId="{DBA3EC4B-507F-4007-8937-022D9856DA40}" type="pres">
      <dgm:prSet presAssocID="{3A3939BE-DB15-4E9E-B1A3-C14BAB2F8CF1}" presName="connectorText" presStyleLbl="sibTrans2D1" presStyleIdx="2" presStyleCnt="3"/>
      <dgm:spPr/>
    </dgm:pt>
  </dgm:ptLst>
  <dgm:cxnLst>
    <dgm:cxn modelId="{F7169F0A-0BA3-459D-AC46-01476B50F7A2}" type="presOf" srcId="{30FB4B29-CFBE-4729-8EA4-085CDBEED147}" destId="{07FB9422-F8A0-4B94-A562-7C85B1497EE6}" srcOrd="0" destOrd="0" presId="urn:microsoft.com/office/officeart/2005/8/layout/cycle7"/>
    <dgm:cxn modelId="{DEA0FE0A-0A86-4DE9-B30D-4ED1E040DE56}" type="presOf" srcId="{3A3939BE-DB15-4E9E-B1A3-C14BAB2F8CF1}" destId="{38956A03-E971-4444-8652-F1ACFF852095}" srcOrd="0" destOrd="0" presId="urn:microsoft.com/office/officeart/2005/8/layout/cycle7"/>
    <dgm:cxn modelId="{B0EC8531-8353-477D-83BC-7B0F684325F5}" type="presOf" srcId="{B1E50163-6EB3-4453-B355-8DE2084A1F96}" destId="{D441B167-C3C7-42B2-AD9F-E7144F0E0C30}" srcOrd="0" destOrd="0" presId="urn:microsoft.com/office/officeart/2005/8/layout/cycle7"/>
    <dgm:cxn modelId="{2B404B4B-64E5-4E68-AA44-77EA38826ECD}" type="presOf" srcId="{9CDCFF4A-124A-43D8-A6DE-928179FADDEE}" destId="{19B143A8-B134-45D6-8950-B154E257A2C8}" srcOrd="0" destOrd="0" presId="urn:microsoft.com/office/officeart/2005/8/layout/cycle7"/>
    <dgm:cxn modelId="{5BDACA6C-B362-4356-B3A9-822C564EA97B}" srcId="{30FB4B29-CFBE-4729-8EA4-085CDBEED147}" destId="{6BD098ED-BDD7-4BCD-89D7-8250AAC4A3D1}" srcOrd="1" destOrd="0" parTransId="{90B33835-4794-4B37-9E5F-7F58B866CD78}" sibTransId="{9CDCFF4A-124A-43D8-A6DE-928179FADDEE}"/>
    <dgm:cxn modelId="{8EF6036D-7960-4291-8FE7-ADA2E043906C}" type="presOf" srcId="{DBC1888F-E697-4713-9C68-5C01C673E584}" destId="{592C34E9-1932-43D5-AB7B-2A226DDA740C}" srcOrd="1" destOrd="0" presId="urn:microsoft.com/office/officeart/2005/8/layout/cycle7"/>
    <dgm:cxn modelId="{8387C956-FBD6-445F-A3F0-8002A08F0435}" type="presOf" srcId="{3A3939BE-DB15-4E9E-B1A3-C14BAB2F8CF1}" destId="{DBA3EC4B-507F-4007-8937-022D9856DA40}" srcOrd="1" destOrd="0" presId="urn:microsoft.com/office/officeart/2005/8/layout/cycle7"/>
    <dgm:cxn modelId="{2BF8A57A-B6B4-4A5F-AFAD-FE6A7BD19803}" srcId="{30FB4B29-CFBE-4729-8EA4-085CDBEED147}" destId="{B1E50163-6EB3-4453-B355-8DE2084A1F96}" srcOrd="2" destOrd="0" parTransId="{23F2DD67-424E-4B59-AA2A-4FFB993332D8}" sibTransId="{3A3939BE-DB15-4E9E-B1A3-C14BAB2F8CF1}"/>
    <dgm:cxn modelId="{89ECC88F-60E0-453C-A0BA-019EE8FB2882}" type="presOf" srcId="{6BD098ED-BDD7-4BCD-89D7-8250AAC4A3D1}" destId="{3ECE40A2-F1E9-4010-A7B4-13B2606E56DA}" srcOrd="0" destOrd="0" presId="urn:microsoft.com/office/officeart/2005/8/layout/cycle7"/>
    <dgm:cxn modelId="{7F250C98-8387-4815-A619-09B2CCBC792C}" type="presOf" srcId="{9CDCFF4A-124A-43D8-A6DE-928179FADDEE}" destId="{4E95BC3D-70E2-4BA6-B79F-AE63307EEAEC}" srcOrd="1" destOrd="0" presId="urn:microsoft.com/office/officeart/2005/8/layout/cycle7"/>
    <dgm:cxn modelId="{3F6223AD-8997-4B6E-8EEA-1A8DDC3049AB}" srcId="{30FB4B29-CFBE-4729-8EA4-085CDBEED147}" destId="{D0D86127-C933-40C8-B075-7DD8FEB58E28}" srcOrd="0" destOrd="0" parTransId="{2A6E81CA-4099-4207-8FE2-EBEE78868CB7}" sibTransId="{DBC1888F-E697-4713-9C68-5C01C673E584}"/>
    <dgm:cxn modelId="{92036BF8-575D-4F7F-A821-B4A0A83A4AD7}" type="presOf" srcId="{D0D86127-C933-40C8-B075-7DD8FEB58E28}" destId="{1BC13FB1-5566-4100-BAB8-007FC95BB2ED}" srcOrd="0" destOrd="0" presId="urn:microsoft.com/office/officeart/2005/8/layout/cycle7"/>
    <dgm:cxn modelId="{AECE91FD-FC32-40C9-9904-66F731CB2BD7}" type="presOf" srcId="{DBC1888F-E697-4713-9C68-5C01C673E584}" destId="{54B84875-A239-4C59-BAD0-3E520465C481}" srcOrd="0" destOrd="0" presId="urn:microsoft.com/office/officeart/2005/8/layout/cycle7"/>
    <dgm:cxn modelId="{ABF991F3-6D22-49FA-AE2B-4FD20B9FC925}" type="presParOf" srcId="{07FB9422-F8A0-4B94-A562-7C85B1497EE6}" destId="{1BC13FB1-5566-4100-BAB8-007FC95BB2ED}" srcOrd="0" destOrd="0" presId="urn:microsoft.com/office/officeart/2005/8/layout/cycle7"/>
    <dgm:cxn modelId="{380433D5-A7CE-4C20-9E95-D95644F5FA61}" type="presParOf" srcId="{07FB9422-F8A0-4B94-A562-7C85B1497EE6}" destId="{54B84875-A239-4C59-BAD0-3E520465C481}" srcOrd="1" destOrd="0" presId="urn:microsoft.com/office/officeart/2005/8/layout/cycle7"/>
    <dgm:cxn modelId="{14B578C1-808D-4414-8C5D-02A6D6208CFE}" type="presParOf" srcId="{54B84875-A239-4C59-BAD0-3E520465C481}" destId="{592C34E9-1932-43D5-AB7B-2A226DDA740C}" srcOrd="0" destOrd="0" presId="urn:microsoft.com/office/officeart/2005/8/layout/cycle7"/>
    <dgm:cxn modelId="{750F13B0-E453-4C66-898F-EF253A7E6A3B}" type="presParOf" srcId="{07FB9422-F8A0-4B94-A562-7C85B1497EE6}" destId="{3ECE40A2-F1E9-4010-A7B4-13B2606E56DA}" srcOrd="2" destOrd="0" presId="urn:microsoft.com/office/officeart/2005/8/layout/cycle7"/>
    <dgm:cxn modelId="{BA4D1C44-6765-4070-89FC-7BF498DD3D1C}" type="presParOf" srcId="{07FB9422-F8A0-4B94-A562-7C85B1497EE6}" destId="{19B143A8-B134-45D6-8950-B154E257A2C8}" srcOrd="3" destOrd="0" presId="urn:microsoft.com/office/officeart/2005/8/layout/cycle7"/>
    <dgm:cxn modelId="{6A0BAC78-9E6F-463B-B4E5-7C7441034128}" type="presParOf" srcId="{19B143A8-B134-45D6-8950-B154E257A2C8}" destId="{4E95BC3D-70E2-4BA6-B79F-AE63307EEAEC}" srcOrd="0" destOrd="0" presId="urn:microsoft.com/office/officeart/2005/8/layout/cycle7"/>
    <dgm:cxn modelId="{9DEDA3CA-4011-4F1D-BDE8-DE4DB37A345C}" type="presParOf" srcId="{07FB9422-F8A0-4B94-A562-7C85B1497EE6}" destId="{D441B167-C3C7-42B2-AD9F-E7144F0E0C30}" srcOrd="4" destOrd="0" presId="urn:microsoft.com/office/officeart/2005/8/layout/cycle7"/>
    <dgm:cxn modelId="{2D4E88AE-3D1A-4D68-8446-76088D2012A4}" type="presParOf" srcId="{07FB9422-F8A0-4B94-A562-7C85B1497EE6}" destId="{38956A03-E971-4444-8652-F1ACFF852095}" srcOrd="5" destOrd="0" presId="urn:microsoft.com/office/officeart/2005/8/layout/cycle7"/>
    <dgm:cxn modelId="{32C1754E-086B-41DC-8148-90452A92AA87}" type="presParOf" srcId="{38956A03-E971-4444-8652-F1ACFF852095}" destId="{DBA3EC4B-507F-4007-8937-022D9856DA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E7D7-40AD-4F81-9DF9-3C252ED8A02F}">
      <dsp:nvSpPr>
        <dsp:cNvPr id="0" name=""/>
        <dsp:cNvSpPr/>
      </dsp:nvSpPr>
      <dsp:spPr>
        <a:xfrm>
          <a:off x="0" y="249547"/>
          <a:ext cx="6281873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300" b="0" i="0" u="none" strike="noStrike" kern="1200" cap="none" baseline="0" noProof="0">
              <a:latin typeface="Calibri Light"/>
              <a:cs typeface="Calibri Light"/>
            </a:rPr>
            <a:t>Resumo do processo</a:t>
          </a:r>
        </a:p>
      </dsp:txBody>
      <dsp:txXfrm>
        <a:off x="62055" y="311602"/>
        <a:ext cx="6157763" cy="1147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E7D7-40AD-4F81-9DF9-3C252ED8A02F}">
      <dsp:nvSpPr>
        <dsp:cNvPr id="0" name=""/>
        <dsp:cNvSpPr/>
      </dsp:nvSpPr>
      <dsp:spPr>
        <a:xfrm>
          <a:off x="0" y="11608"/>
          <a:ext cx="5433608" cy="2034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0" i="0" u="none" strike="noStrike" kern="1200" cap="none" baseline="0" noProof="0" dirty="0">
              <a:latin typeface="Calibri Light" panose="020F0302020204030204"/>
            </a:rPr>
            <a:t>Comissão</a:t>
          </a:r>
          <a:r>
            <a:rPr lang="pt-BR" sz="3700" b="0" i="0" u="none" strike="noStrike" kern="1200" cap="none" baseline="0" noProof="0" dirty="0"/>
            <a:t> Permanente de Avaliação Documental – CPAD</a:t>
          </a:r>
        </a:p>
      </dsp:txBody>
      <dsp:txXfrm>
        <a:off x="99322" y="110930"/>
        <a:ext cx="5234964" cy="1835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E7D7-40AD-4F81-9DF9-3C252ED8A02F}">
      <dsp:nvSpPr>
        <dsp:cNvPr id="0" name=""/>
        <dsp:cNvSpPr/>
      </dsp:nvSpPr>
      <dsp:spPr>
        <a:xfrm>
          <a:off x="0" y="112012"/>
          <a:ext cx="5778664" cy="216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0" i="0" u="none" strike="noStrike" kern="1200" cap="none" baseline="0" noProof="0" dirty="0"/>
            <a:t>Muitos processos são arquivados sem que tenha havido, de fato, uma sentença para julgamento da lide. Esse campo representa um alerta para identificar que se o processo foi finalizado ou não.</a:t>
          </a:r>
        </a:p>
      </dsp:txBody>
      <dsp:txXfrm>
        <a:off x="105662" y="217674"/>
        <a:ext cx="5567340" cy="1953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83C34-A093-4AB1-9587-FE3AA4E5FD5D}">
      <dsp:nvSpPr>
        <dsp:cNvPr id="0" name=""/>
        <dsp:cNvSpPr/>
      </dsp:nvSpPr>
      <dsp:spPr>
        <a:xfrm>
          <a:off x="0" y="260050"/>
          <a:ext cx="6219162" cy="1007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0" i="0" u="none" strike="noStrike" kern="1200" cap="none" baseline="0" noProof="0" dirty="0"/>
            <a:t>Fase executória suspensa?</a:t>
          </a:r>
        </a:p>
      </dsp:txBody>
      <dsp:txXfrm>
        <a:off x="49176" y="309226"/>
        <a:ext cx="6120810" cy="909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13FB1-5566-4100-BAB8-007FC95BB2ED}">
      <dsp:nvSpPr>
        <dsp:cNvPr id="0" name=""/>
        <dsp:cNvSpPr/>
      </dsp:nvSpPr>
      <dsp:spPr>
        <a:xfrm>
          <a:off x="3378422" y="2234"/>
          <a:ext cx="3120398" cy="15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Perpetua Titling MT"/>
            </a:rPr>
            <a:t> </a:t>
          </a:r>
          <a:r>
            <a:rPr lang="pt-BR" sz="1500" b="1" i="0" u="none" strike="noStrike" kern="1200" cap="none" baseline="0" noProof="0">
              <a:latin typeface="Perpetua Titling MT"/>
              <a:cs typeface="Calibri Light"/>
            </a:rPr>
            <a:t>Trânsito</a:t>
          </a:r>
          <a:endParaRPr lang="pt-BR" sz="1500" b="1" kern="1200" dirty="0">
            <a:latin typeface="Perpetua Titling MT"/>
          </a:endParaRPr>
        </a:p>
      </dsp:txBody>
      <dsp:txXfrm>
        <a:off x="3424119" y="47931"/>
        <a:ext cx="3029004" cy="1468805"/>
      </dsp:txXfrm>
    </dsp:sp>
    <dsp:sp modelId="{54B84875-A239-4C59-BAD0-3E520465C481}">
      <dsp:nvSpPr>
        <dsp:cNvPr id="0" name=""/>
        <dsp:cNvSpPr/>
      </dsp:nvSpPr>
      <dsp:spPr>
        <a:xfrm rot="3600000">
          <a:off x="5413387" y="2741896"/>
          <a:ext cx="1628450" cy="5460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5577208" y="2851110"/>
        <a:ext cx="1300808" cy="327641"/>
      </dsp:txXfrm>
    </dsp:sp>
    <dsp:sp modelId="{3ECE40A2-F1E9-4010-A7B4-13B2606E56DA}">
      <dsp:nvSpPr>
        <dsp:cNvPr id="0" name=""/>
        <dsp:cNvSpPr/>
      </dsp:nvSpPr>
      <dsp:spPr>
        <a:xfrm>
          <a:off x="5956403" y="4467428"/>
          <a:ext cx="3120398" cy="15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>
              <a:latin typeface="Perpetua Titling MT"/>
            </a:rPr>
            <a:t> Extinção/Arquivamento</a:t>
          </a:r>
          <a:endParaRPr lang="pt-BR" sz="1500" b="1" kern="1200" dirty="0">
            <a:latin typeface="Perpetua Titling MT"/>
          </a:endParaRPr>
        </a:p>
      </dsp:txBody>
      <dsp:txXfrm>
        <a:off x="6002100" y="4513125"/>
        <a:ext cx="3029004" cy="1468805"/>
      </dsp:txXfrm>
    </dsp:sp>
    <dsp:sp modelId="{19B143A8-B134-45D6-8950-B154E257A2C8}">
      <dsp:nvSpPr>
        <dsp:cNvPr id="0" name=""/>
        <dsp:cNvSpPr/>
      </dsp:nvSpPr>
      <dsp:spPr>
        <a:xfrm rot="10800000">
          <a:off x="4124396" y="4974493"/>
          <a:ext cx="1628450" cy="5460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4288217" y="5083707"/>
        <a:ext cx="1300808" cy="327641"/>
      </dsp:txXfrm>
    </dsp:sp>
    <dsp:sp modelId="{D441B167-C3C7-42B2-AD9F-E7144F0E0C30}">
      <dsp:nvSpPr>
        <dsp:cNvPr id="0" name=""/>
        <dsp:cNvSpPr/>
      </dsp:nvSpPr>
      <dsp:spPr>
        <a:xfrm>
          <a:off x="800441" y="4467428"/>
          <a:ext cx="3120398" cy="15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>
              <a:latin typeface="Perpetua Titling MT"/>
            </a:rPr>
            <a:t> Decisão Final</a:t>
          </a:r>
        </a:p>
      </dsp:txBody>
      <dsp:txXfrm>
        <a:off x="846138" y="4513125"/>
        <a:ext cx="3029004" cy="1468805"/>
      </dsp:txXfrm>
    </dsp:sp>
    <dsp:sp modelId="{38956A03-E971-4444-8652-F1ACFF852095}">
      <dsp:nvSpPr>
        <dsp:cNvPr id="0" name=""/>
        <dsp:cNvSpPr/>
      </dsp:nvSpPr>
      <dsp:spPr>
        <a:xfrm rot="18000000">
          <a:off x="2835406" y="2741896"/>
          <a:ext cx="1628450" cy="54606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2999227" y="2851110"/>
        <a:ext cx="1300808" cy="327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1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98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4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9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6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2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18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13.04.2021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jsp.jus.br/PrimeiraInstancia/GestaoDocumenta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spi.arquivo@tjsp.jus.br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pi.arquivointerior@tjsp.jus.b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Uma imagem contendo fileira, alinhado, diferente, grupo&#10;&#10;Descrição gerada automaticamente">
            <a:extLst>
              <a:ext uri="{FF2B5EF4-FFF2-40B4-BE49-F238E27FC236}">
                <a16:creationId xmlns:a16="http://schemas.microsoft.com/office/drawing/2014/main" id="{56A44D52-CCBD-4B5D-A13C-21259952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68" r="-1" b="120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100">
                <a:cs typeface="Calibri Light"/>
              </a:rPr>
              <a:t>Arquivamento e Desarquivamento de processos</a:t>
            </a:r>
            <a:endParaRPr lang="de-DE" sz="41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sz="2000">
                <a:cs typeface="Calibri"/>
              </a:rPr>
              <a:t>Coordenadoria de Gestão Documental e Arquivos – SPI 2.4</a:t>
            </a:r>
            <a:endParaRPr lang="de-DE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F8DB0-D0DC-42D0-8D31-951A2A6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4000"/>
          </a:p>
          <a:p>
            <a:r>
              <a:rPr lang="en-US" sz="4000" b="1"/>
              <a:t>Objeto da ação:</a:t>
            </a:r>
            <a:endParaRPr lang="en-US" sz="4000"/>
          </a:p>
        </p:txBody>
      </p:sp>
      <p:pic>
        <p:nvPicPr>
          <p:cNvPr id="127" name="Imagem 127" descr="Texto&#10;&#10;Descrição gerada automaticamente">
            <a:extLst>
              <a:ext uri="{FF2B5EF4-FFF2-40B4-BE49-F238E27FC236}">
                <a16:creationId xmlns:a16="http://schemas.microsoft.com/office/drawing/2014/main" id="{C97BC46E-9E1B-4BFA-9302-910AD30D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5666"/>
            <a:ext cx="10914060" cy="1691677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213249"/>
              </p:ext>
            </p:extLst>
          </p:nvPr>
        </p:nvGraphicFramePr>
        <p:xfrm>
          <a:off x="5118447" y="4767660"/>
          <a:ext cx="6281873" cy="17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14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F8DB0-D0DC-42D0-8D31-951A2A6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181" y="5306411"/>
            <a:ext cx="5194362" cy="20264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5400"/>
          </a:p>
          <a:p>
            <a:r>
              <a:rPr lang="pt-BR" sz="5400" b="1" dirty="0">
                <a:ea typeface="+mj-lt"/>
                <a:cs typeface="+mj-lt"/>
              </a:rPr>
              <a:t>Processo relevante/histórico?</a:t>
            </a:r>
            <a:r>
              <a:rPr lang="pt-BR" sz="5400" dirty="0">
                <a:ea typeface="+mj-lt"/>
                <a:cs typeface="+mj-lt"/>
              </a:rPr>
              <a:t> </a:t>
            </a:r>
            <a:endParaRPr lang="en-US" sz="5400" dirty="0">
              <a:ea typeface="+mj-lt"/>
              <a:cs typeface="+mj-lt"/>
            </a:endParaRPr>
          </a:p>
          <a:p>
            <a:endParaRPr lang="en-US" sz="5400" b="1" dirty="0">
              <a:cs typeface="Calibri Ligh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398773"/>
              </p:ext>
            </p:extLst>
          </p:nvPr>
        </p:nvGraphicFramePr>
        <p:xfrm>
          <a:off x="316410" y="339433"/>
          <a:ext cx="5433608" cy="2057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m 8" descr="Forma, Retângulo&#10;&#10;Descrição gerada automaticamente">
            <a:extLst>
              <a:ext uri="{FF2B5EF4-FFF2-40B4-BE49-F238E27FC236}">
                <a16:creationId xmlns:a16="http://schemas.microsoft.com/office/drawing/2014/main" id="{CCF2E3F2-AE31-41B9-8E32-A22A523D97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777" y="3107702"/>
            <a:ext cx="7013275" cy="6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F8DB0-D0DC-42D0-8D31-951A2A62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4" y="1958103"/>
            <a:ext cx="3335358" cy="17169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400"/>
          </a:p>
          <a:p>
            <a:r>
              <a:rPr lang="en-US" sz="3400" b="1" dirty="0" err="1"/>
              <a:t>Tem</a:t>
            </a:r>
            <a:r>
              <a:rPr lang="en-US" sz="3400" b="1" dirty="0"/>
              <a:t> </a:t>
            </a:r>
            <a:r>
              <a:rPr lang="en-US" sz="3400" b="1" dirty="0" err="1"/>
              <a:t>Sentença</a:t>
            </a:r>
            <a:r>
              <a:rPr lang="en-US" sz="3400" b="1" dirty="0"/>
              <a:t>?</a:t>
            </a:r>
            <a:r>
              <a:rPr lang="en-US" sz="3400" dirty="0"/>
              <a:t> </a:t>
            </a:r>
            <a:endParaRPr lang="en-US" sz="3400" dirty="0">
              <a:cs typeface="Calibri Light"/>
            </a:endParaRPr>
          </a:p>
          <a:p>
            <a:endParaRPr lang="en-US" sz="3400" b="1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554953"/>
              </p:ext>
            </p:extLst>
          </p:nvPr>
        </p:nvGraphicFramePr>
        <p:xfrm>
          <a:off x="6254259" y="4336340"/>
          <a:ext cx="5778664" cy="238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Imagem 8" descr="Forma, Retângulo&#10;&#10;Descrição gerada automaticamente">
            <a:extLst>
              <a:ext uri="{FF2B5EF4-FFF2-40B4-BE49-F238E27FC236}">
                <a16:creationId xmlns:a16="http://schemas.microsoft.com/office/drawing/2014/main" id="{833727DA-BDD1-466B-B78C-72838F7276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154" y="3366494"/>
            <a:ext cx="7013275" cy="6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6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Imagem 6">
            <a:extLst>
              <a:ext uri="{FF2B5EF4-FFF2-40B4-BE49-F238E27FC236}">
                <a16:creationId xmlns:a16="http://schemas.microsoft.com/office/drawing/2014/main" id="{C10838CD-4151-4049-96CA-2B3D201B829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117600"/>
            <a:ext cx="7826375" cy="711200"/>
          </a:xfrm>
          <a:prstGeom prst="rect">
            <a:avLst/>
          </a:prstGeom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DDFDE3A5-693C-427E-8F34-5B1380E631C0}"/>
              </a:ext>
            </a:extLst>
          </p:cNvPr>
          <p:cNvSpPr/>
          <p:nvPr/>
        </p:nvSpPr>
        <p:spPr>
          <a:xfrm>
            <a:off x="4876802" y="-1111370"/>
            <a:ext cx="8798939" cy="907211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a typeface="+mn-lt"/>
                <a:cs typeface="+mn-lt"/>
              </a:rPr>
              <a:t>Geralmente, se a resposta anterior foi negativa, será positiva neste campo e, então, deverá ser informado o artigo que definiu a suspensão. São informações importantes para se evitar a eliminação de um processo não finalizado.</a:t>
            </a:r>
            <a:endParaRPr lang="pt-BR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4E46651-FDF3-4024-9D9A-B868880C1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65190"/>
              </p:ext>
            </p:extLst>
          </p:nvPr>
        </p:nvGraphicFramePr>
        <p:xfrm>
          <a:off x="363747" y="4136089"/>
          <a:ext cx="6219162" cy="152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238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Tela de fundo tecnológica">
            <a:extLst>
              <a:ext uri="{FF2B5EF4-FFF2-40B4-BE49-F238E27FC236}">
                <a16:creationId xmlns:a16="http://schemas.microsoft.com/office/drawing/2014/main" id="{E581D015-4B10-4430-888B-82A89CF46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9" y="-87480"/>
            <a:ext cx="12376027" cy="710484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F12D9F4-0C0B-4D99-97DF-A6A9AE8D9793}"/>
              </a:ext>
            </a:extLst>
          </p:cNvPr>
          <p:cNvSpPr txBox="1">
            <a:spLocks/>
          </p:cNvSpPr>
          <p:nvPr/>
        </p:nvSpPr>
        <p:spPr>
          <a:xfrm>
            <a:off x="4584257" y="3171293"/>
            <a:ext cx="3041009" cy="872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>
                <a:solidFill>
                  <a:srgbClr val="FFFFFF"/>
                </a:solidFill>
              </a:rPr>
              <a:t>DATA</a:t>
            </a:r>
            <a:endParaRPr lang="en-US" sz="7200" dirty="0" err="1">
              <a:solidFill>
                <a:srgbClr val="FFFFFF"/>
              </a:solidFill>
              <a:cs typeface="Calibri Light"/>
            </a:endParaRPr>
          </a:p>
        </p:txBody>
      </p:sp>
      <p:graphicFrame>
        <p:nvGraphicFramePr>
          <p:cNvPr id="170" name="Diagrama 170">
            <a:extLst>
              <a:ext uri="{FF2B5EF4-FFF2-40B4-BE49-F238E27FC236}">
                <a16:creationId xmlns:a16="http://schemas.microsoft.com/office/drawing/2014/main" id="{0E83C5DE-EDFA-41E2-8979-47BD8D4B9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939851"/>
              </p:ext>
            </p:extLst>
          </p:nvPr>
        </p:nvGraphicFramePr>
        <p:xfrm>
          <a:off x="1236452" y="119333"/>
          <a:ext cx="9877244" cy="602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45" name="Título 644">
            <a:extLst>
              <a:ext uri="{FF2B5EF4-FFF2-40B4-BE49-F238E27FC236}">
                <a16:creationId xmlns:a16="http://schemas.microsoft.com/office/drawing/2014/main" id="{34E04202-6D84-4A96-928F-E95BE953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6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 datas indicadas nos três campos acima servirão de base para o cálculo da temporalidade do processo, se eliminável (classe/assunto).</a:t>
            </a:r>
          </a:p>
        </p:txBody>
      </p:sp>
    </p:spTree>
    <p:extLst>
      <p:ext uri="{BB962C8B-B14F-4D97-AF65-F5344CB8AC3E}">
        <p14:creationId xmlns:p14="http://schemas.microsoft.com/office/powerpoint/2010/main" val="3107748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Uma imagem contendo mesa, no interior, pessoa, martelo&#10;&#10;Descrição gerada automaticamente">
            <a:extLst>
              <a:ext uri="{FF2B5EF4-FFF2-40B4-BE49-F238E27FC236}">
                <a16:creationId xmlns:a16="http://schemas.microsoft.com/office/drawing/2014/main" id="{4731054D-5C0E-482C-81ED-B2FBAB749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4656" y="3446"/>
            <a:ext cx="14548468" cy="68582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736" y="779872"/>
            <a:ext cx="4127745" cy="18894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Resultado</a:t>
            </a:r>
            <a:r>
              <a:rPr lang="en-US" b="1" dirty="0">
                <a:solidFill>
                  <a:srgbClr val="FFFFFF"/>
                </a:solidFill>
              </a:rPr>
              <a:t> da </a:t>
            </a:r>
            <a:r>
              <a:rPr lang="en-US" b="1" dirty="0" err="1">
                <a:solidFill>
                  <a:srgbClr val="FFFFFF"/>
                </a:solidFill>
              </a:rPr>
              <a:t>ação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/>
            </a:b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2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3" descr="Uma imagem contendo ampulheta, objeto, no interior, mesa&#10;&#10;Descrição gerada automaticamente">
            <a:extLst>
              <a:ext uri="{FF2B5EF4-FFF2-40B4-BE49-F238E27FC236}">
                <a16:creationId xmlns:a16="http://schemas.microsoft.com/office/drawing/2014/main" id="{14B3D906-D33E-4783-ABEC-A5BA34D5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5" r="2964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Temporalidade e Data da eliminação</a:t>
            </a:r>
          </a:p>
        </p:txBody>
      </p:sp>
    </p:spTree>
    <p:extLst>
      <p:ext uri="{BB962C8B-B14F-4D97-AF65-F5344CB8AC3E}">
        <p14:creationId xmlns:p14="http://schemas.microsoft.com/office/powerpoint/2010/main" val="2235411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F6919-BA1A-4935-8C16-99C600C6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Cadastro de Apensos </a:t>
            </a:r>
          </a:p>
        </p:txBody>
      </p:sp>
      <p:sp>
        <p:nvSpPr>
          <p:cNvPr id="56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id="{044EBD09-F4EE-4B5C-A4AA-5C7251E1C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13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2299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63209-43E8-410E-95A4-67AA0B20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645" y="259251"/>
            <a:ext cx="5370229" cy="6717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Como Cadastrar Apensos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Imagem 4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8BD69D8F-B127-491C-A788-5FE8AF323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048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D8728A5-A9DE-46EB-B6F1-0E448BAE97B4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916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Uma imagem contendo ao ar livre, cena, edifício, biblioteca&#10;&#10;Descrição gerada automaticamente">
            <a:extLst>
              <a:ext uri="{FF2B5EF4-FFF2-40B4-BE49-F238E27FC236}">
                <a16:creationId xmlns:a16="http://schemas.microsoft.com/office/drawing/2014/main" id="{2D31AFF2-E0A9-40F9-BE62-AE16214DBE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33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EC76AF-65D2-433A-B8ED-ADF1D517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Gestão Documental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0A784-B280-42EA-BF59-7481E9238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endParaRPr lang="en-US" sz="1100" dirty="0"/>
          </a:p>
          <a:p>
            <a:endParaRPr lang="en-US" sz="1100" dirty="0"/>
          </a:p>
          <a:p>
            <a:r>
              <a:rPr lang="en-US" sz="1400" dirty="0"/>
              <a:t>O Órgão Especial Tribunal de Justiça criou o Programa de Gestão de Documentos do Tribunal de Justiça do Estado de São Paulo por intermédio da 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Resolução nº 637/2013</a:t>
            </a:r>
            <a:r>
              <a:rPr lang="en-US" sz="1400" dirty="0"/>
              <a:t>, alterada pela 822/2019, cujo objetivo é adotar um conjunto de procedimentos referentes à produção, tramitação, uso, avaliação e arquivamento de documentos, visando sua eliminação ou recolhimento para guarda permanente.</a:t>
            </a:r>
          </a:p>
          <a:p>
            <a:r>
              <a:rPr lang="en-US" sz="1400" dirty="0"/>
              <a:t>A iniciativa atende à necessidade de resgatar e preservar a memória histórica, reduzir a massa documental acumulada, aplicar os conceitos de guarda documental técnica, melhorar o acesso à informação e pesquisa</a:t>
            </a:r>
            <a:r>
              <a:rPr lang="en-US" sz="1100" dirty="0"/>
              <a:t>.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17574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D62542-732D-4CAE-9057-93930CAF2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44B13E-5D8C-4D46-917F-29A6AD815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A7F024-7A50-4CAA-BEDC-C4DA439EC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BF7C5E3-3522-4FD6-A927-C37F27681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3844540-ABDE-40C9-A24D-2D4725399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2428B88-297F-4FCC-A5C8-1C3E619EB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659ABF4-8881-44AC-852C-5D368A236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2C46FA5D-5BC7-483D-B560-3A5BE70BE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DC248F3F-2678-4587-9DF3-B5AC0A2C9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937B686-2E5D-4E3A-8278-5201DFA52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0DD5A03-18FF-4798-9D6B-8AFB8E1EF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96A90F5-ED19-486E-B11C-7B9A52513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AC1538B-C292-4B55-B8E6-145768F6B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CBEEEAE9-588E-48D5-B54A-139ABAA84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986173-39C2-40E4-AF9C-3D6816D47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69076E8-4EC7-4561-9747-016484167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D55027D-97FB-4C8A-AE16-B5F49EFA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3C94C24-AE67-42F8-90B0-0A2F0A716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D6D31FA-53DB-4DA2-A173-33B306419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7990DF8D-3EB0-47CA-B5FE-C9C9058B1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0A35CB93-4349-4B69-8CBA-B742CFF76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09241C-06C0-415B-9FD0-B55B9A3A9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58942" y="3893141"/>
            <a:ext cx="5648782" cy="1771275"/>
            <a:chOff x="3258942" y="3893141"/>
            <a:chExt cx="5648782" cy="1771275"/>
          </a:xfrm>
        </p:grpSpPr>
        <p:sp>
          <p:nvSpPr>
            <p:cNvPr id="32" name="Isosceles Triangle 39">
              <a:extLst>
                <a:ext uri="{FF2B5EF4-FFF2-40B4-BE49-F238E27FC236}">
                  <a16:creationId xmlns:a16="http://schemas.microsoft.com/office/drawing/2014/main" id="{8447B18C-79F2-49D5-8425-396A512DC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E1DCFE6-D442-4A73-9444-8588EDA99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58942" y="3893141"/>
              <a:ext cx="5648782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974" y="3318879"/>
            <a:ext cx="5581333" cy="2093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DICA :  Anote sempre no sistema SAJ, no momento do arquivamento do processo, o número da ETIQUETA Iron afixada no(s) volume(s), isso facilitará o desarquivamento.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Imagem 3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200E267F-3160-467B-A293-3ACA13C46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5" b="-2"/>
          <a:stretch/>
        </p:blipFill>
        <p:spPr>
          <a:xfrm>
            <a:off x="3258942" y="1175191"/>
            <a:ext cx="5648782" cy="263899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66130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8C5BAD-9608-405B-87E7-6CBA365F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64" y="4455470"/>
            <a:ext cx="7180053" cy="4569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cs typeface="Calibri"/>
              </a:rPr>
              <a:t>Solicitação</a:t>
            </a:r>
            <a:r>
              <a:rPr lang="en-US" dirty="0">
                <a:solidFill>
                  <a:schemeClr val="tx1"/>
                </a:solidFill>
                <a:cs typeface="Calibri"/>
              </a:rPr>
              <a:t> de Coleta no momento do cadastro de dados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7BAA3AB-9C77-475B-8718-3E327AC05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1" r="-2" b="-2"/>
          <a:stretch/>
        </p:blipFill>
        <p:spPr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5835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D3DD302-23F5-41EC-A2BA-2DEF25626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2621980"/>
            <a:ext cx="5890683" cy="1767205"/>
          </a:xfrm>
          <a:prstGeom prst="rect">
            <a:avLst/>
          </a:prstGeom>
        </p:spPr>
      </p:pic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9A0592-DDF9-4D75-8DB3-0CEFD786C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616" y="367026"/>
            <a:ext cx="4014675" cy="24782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 clicar no botão "Coletar" o sistema SGDAU solicita a confirmação da coleta do item, conforme imagem:</a:t>
            </a:r>
          </a:p>
        </p:txBody>
      </p:sp>
    </p:spTree>
    <p:extLst>
      <p:ext uri="{BB962C8B-B14F-4D97-AF65-F5344CB8AC3E}">
        <p14:creationId xmlns:p14="http://schemas.microsoft.com/office/powerpoint/2010/main" val="399345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oruja-buraqueira sarcástica olhando para frente">
            <a:extLst>
              <a:ext uri="{FF2B5EF4-FFF2-40B4-BE49-F238E27FC236}">
                <a16:creationId xmlns:a16="http://schemas.microsoft.com/office/drawing/2014/main" id="{DA3E723C-5CAB-4DAD-9FFA-C9D0909E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335" y="-1578437"/>
            <a:ext cx="14920818" cy="104749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AEE5CB1-4787-437D-A501-ED994E2B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872" y="4527340"/>
            <a:ext cx="5520331" cy="1430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 err="1">
                <a:cs typeface="Calibri Light"/>
              </a:rPr>
              <a:t>Você</a:t>
            </a:r>
            <a:r>
              <a:rPr lang="en-US" sz="5400" b="1" dirty="0">
                <a:cs typeface="Calibri Light"/>
              </a:rPr>
              <a:t> </a:t>
            </a:r>
            <a:r>
              <a:rPr lang="en-US" sz="5400" b="1" dirty="0" err="1">
                <a:cs typeface="Calibri Light"/>
              </a:rPr>
              <a:t>pode</a:t>
            </a:r>
            <a:r>
              <a:rPr lang="en-US" sz="5400" b="1" dirty="0">
                <a:cs typeface="Calibri Light"/>
              </a:rPr>
              <a:t>.</a:t>
            </a:r>
            <a:endParaRPr lang="en-US" sz="5400" b="1" dirty="0"/>
          </a:p>
        </p:txBody>
      </p:sp>
      <p:pic>
        <p:nvPicPr>
          <p:cNvPr id="4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909C143-ABB8-4977-89D0-84258B491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201" r="14039"/>
          <a:stretch/>
        </p:blipFill>
        <p:spPr>
          <a:xfrm>
            <a:off x="5226455" y="266268"/>
            <a:ext cx="6569879" cy="2910231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500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5F8C3B-46D9-4DC5-B88E-F93C3C6FD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633412"/>
            <a:ext cx="97440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34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Lápis laranja destacando-se entre vários lápis pretos">
            <a:extLst>
              <a:ext uri="{FF2B5EF4-FFF2-40B4-BE49-F238E27FC236}">
                <a16:creationId xmlns:a16="http://schemas.microsoft.com/office/drawing/2014/main" id="{02ACE190-FB67-4F62-8E0D-93612469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0585" y="-3392226"/>
            <a:ext cx="19305914" cy="1169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1A0114-8BF2-424C-9A7D-D920EC16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09" y="-2468879"/>
            <a:ext cx="10515600" cy="1580606"/>
          </a:xfrm>
        </p:spPr>
        <p:txBody>
          <a:bodyPr/>
          <a:lstStyle/>
          <a:p>
            <a:r>
              <a:rPr lang="pt-BR" dirty="0">
                <a:cs typeface="Calibri Light"/>
              </a:rPr>
              <a:t>Basta CANCELAR</a:t>
            </a:r>
            <a:endParaRPr lang="pt-BR" dirty="0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61FAB186-8FEC-403F-A329-26F24AF906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99" y="-367226"/>
            <a:ext cx="10019211" cy="584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0444453-B3A3-4A19-ADBD-1806FF767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607" y="2419976"/>
            <a:ext cx="7515225" cy="1095375"/>
          </a:xfrm>
          <a:prstGeom prst="rect">
            <a:avLst/>
          </a:prstGeom>
        </p:spPr>
      </p:pic>
      <p:pic>
        <p:nvPicPr>
          <p:cNvPr id="6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0F6BA8F-94D5-4DBB-977C-8182201B1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791"/>
          <a:stretch/>
        </p:blipFill>
        <p:spPr>
          <a:xfrm>
            <a:off x="5402372" y="3515351"/>
            <a:ext cx="7367431" cy="41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2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Caminhão grande em uma estrada">
            <a:extLst>
              <a:ext uri="{FF2B5EF4-FFF2-40B4-BE49-F238E27FC236}">
                <a16:creationId xmlns:a16="http://schemas.microsoft.com/office/drawing/2014/main" id="{0B7F28A0-992F-48F6-B5B4-C7C3B47BF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2134"/>
            <a:ext cx="15323387" cy="10261164"/>
          </a:xfrm>
          <a:prstGeom prst="rect">
            <a:avLst/>
          </a:prstGeom>
        </p:spPr>
      </p:pic>
      <p:pic>
        <p:nvPicPr>
          <p:cNvPr id="12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81983D2-4EC6-4D97-9337-C6DDC7E7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18" y="316560"/>
            <a:ext cx="8162956" cy="481615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285E0D-5290-47FE-B0D2-DA8A815CD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350" y="178220"/>
            <a:ext cx="5627299" cy="1440581"/>
          </a:xfrm>
        </p:spPr>
        <p:txBody>
          <a:bodyPr>
            <a:normAutofit/>
          </a:bodyPr>
          <a:lstStyle/>
          <a:p>
            <a:r>
              <a:rPr lang="pt-BR" sz="8000" dirty="0">
                <a:cs typeface="Calibri Light"/>
              </a:rPr>
              <a:t>Coleta</a:t>
            </a:r>
            <a:endParaRPr lang="pt-BR" sz="8000" dirty="0"/>
          </a:p>
        </p:txBody>
      </p:sp>
    </p:spTree>
    <p:extLst>
      <p:ext uri="{BB962C8B-B14F-4D97-AF65-F5344CB8AC3E}">
        <p14:creationId xmlns:p14="http://schemas.microsoft.com/office/powerpoint/2010/main" val="2563583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063209-43E8-410E-95A4-67AA0B20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Requisição Normal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40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Gráfico 20" descr="Adicionar">
            <a:extLst>
              <a:ext uri="{FF2B5EF4-FFF2-40B4-BE49-F238E27FC236}">
                <a16:creationId xmlns:a16="http://schemas.microsoft.com/office/drawing/2014/main" id="{47F57745-40D4-416C-8B37-F2210BA88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7205" y="2595268"/>
            <a:ext cx="1667086" cy="1667086"/>
          </a:xfrm>
          <a:prstGeom prst="rect">
            <a:avLst/>
          </a:prstGeom>
        </p:spPr>
      </p:pic>
      <p:sp>
        <p:nvSpPr>
          <p:cNvPr id="23" name="Isosceles Triangle 42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44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Imagem 19" descr="Interface gráfica do usuário, Aplicativo, Email&#10;&#10;Descrição gerada automaticamente">
            <a:extLst>
              <a:ext uri="{FF2B5EF4-FFF2-40B4-BE49-F238E27FC236}">
                <a16:creationId xmlns:a16="http://schemas.microsoft.com/office/drawing/2014/main" id="{D472FAC8-5384-4359-BA7E-428D94DEC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84" r="2922" b="-1"/>
          <a:stretch/>
        </p:blipFill>
        <p:spPr>
          <a:xfrm>
            <a:off x="6242253" y="4926250"/>
            <a:ext cx="2524866" cy="1181398"/>
          </a:xfrm>
          <a:prstGeom prst="rect">
            <a:avLst/>
          </a:prstGeom>
        </p:spPr>
      </p:pic>
      <p:pic>
        <p:nvPicPr>
          <p:cNvPr id="18" name="Imagem 1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649990F-C53E-4FB8-8151-EE33AE7DF4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33" r="11248" b="-2"/>
          <a:stretch/>
        </p:blipFill>
        <p:spPr>
          <a:xfrm>
            <a:off x="6375203" y="576358"/>
            <a:ext cx="2141658" cy="15985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D8728A5-A9DE-46EB-B6F1-0E448BAE97B4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261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3" descr="Grupo de lâmpadas em parque, uma delas iluminada">
            <a:extLst>
              <a:ext uri="{FF2B5EF4-FFF2-40B4-BE49-F238E27FC236}">
                <a16:creationId xmlns:a16="http://schemas.microsoft.com/office/drawing/2014/main" id="{91EBEFD8-EF6A-422B-AD4E-B077201CC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802" r="6714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F6F19A-6531-47EF-87CD-4ED4CD93043B}"/>
              </a:ext>
            </a:extLst>
          </p:cNvPr>
          <p:cNvSpPr txBox="1"/>
          <p:nvPr/>
        </p:nvSpPr>
        <p:spPr>
          <a:xfrm>
            <a:off x="9713344" y="5673306"/>
            <a:ext cx="23550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latin typeface="Book Antiqua"/>
              </a:rPr>
              <a:t>Atenção!</a:t>
            </a:r>
            <a:endParaRPr lang="en-US" sz="3600">
              <a:solidFill>
                <a:srgbClr val="FF0000"/>
              </a:solidFill>
              <a:latin typeface="Book Antiqua"/>
              <a:cs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" y="195068"/>
            <a:ext cx="8898504" cy="57087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</a:t>
            </a:r>
            <a:r>
              <a:rPr lang="en-US" sz="2400" dirty="0">
                <a:solidFill>
                  <a:schemeClr val="bg1"/>
                </a:solidFill>
              </a:rPr>
              <a:t>o caso de remanejamento ou criação de Varas com redistribuição de processos, a Vara/Ofício a ser indicada corresponde àquela que efetivou o arquivamento do processo; </a:t>
            </a:r>
            <a:r>
              <a:rPr lang="en-US" sz="2400" dirty="0">
                <a:solidFill>
                  <a:srgbClr val="FF0000"/>
                </a:solidFill>
              </a:rPr>
              <a:t>o 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istema 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ão </a:t>
            </a:r>
            <a:r>
              <a:rPr lang="en-US" sz="3600" dirty="0">
                <a:solidFill>
                  <a:srgbClr val="FF0000"/>
                </a:solidFill>
              </a:rPr>
              <a:t>L</a:t>
            </a:r>
            <a:r>
              <a:rPr lang="en-US" sz="2400" dirty="0">
                <a:solidFill>
                  <a:srgbClr val="FF0000"/>
                </a:solidFill>
              </a:rPr>
              <a:t>ocaliza</a:t>
            </a:r>
            <a:r>
              <a:rPr lang="en-US" sz="2400" dirty="0">
                <a:solidFill>
                  <a:schemeClr val="bg1"/>
                </a:solidFill>
              </a:rPr>
              <a:t> o processo se não houver a 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orreta </a:t>
            </a:r>
            <a:r>
              <a:rPr lang="en-US" sz="36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nformação</a:t>
            </a:r>
            <a:r>
              <a:rPr lang="en-US" sz="2400" dirty="0">
                <a:solidFill>
                  <a:schemeClr val="bg1"/>
                </a:solidFill>
              </a:rPr>
              <a:t> da Unidade que realizou o arquivamento). Exemplo: A 2ª Vara Cível da Comarca A, solicitou o desarquivamento do processo nº 1322/99 – arquivado na caixa 2264 – Partes X e Y. 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O sistema aceita o não preenchimento do ano da caixa, porém para o nº de ordem/controle, a informação do ano </a:t>
            </a:r>
            <a:r>
              <a:rPr lang="en-US" sz="3600" dirty="0">
                <a:solidFill>
                  <a:srgbClr val="FF0000"/>
                </a:solidFill>
              </a:rPr>
              <a:t>É </a:t>
            </a:r>
            <a:r>
              <a:rPr lang="en-US" sz="3600" b="1" dirty="0">
                <a:solidFill>
                  <a:srgbClr val="FF0000"/>
                </a:solidFill>
              </a:rPr>
              <a:t> </a:t>
            </a:r>
            <a:r>
              <a:rPr lang="en-US" sz="3600" b="1" dirty="0" err="1">
                <a:solidFill>
                  <a:srgbClr val="FF0000"/>
                </a:solidFill>
              </a:rPr>
              <a:t>O</a:t>
            </a:r>
            <a:r>
              <a:rPr lang="en-US" sz="2400" b="1" dirty="0" err="1">
                <a:solidFill>
                  <a:srgbClr val="FF0000"/>
                </a:solidFill>
              </a:rPr>
              <a:t>brigatória</a:t>
            </a:r>
            <a:r>
              <a:rPr lang="en-US" sz="2400" dirty="0">
                <a:solidFill>
                  <a:schemeClr val="bg1"/>
                </a:solidFill>
              </a:rPr>
              <a:t>. 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/>
            </a:br>
            <a:r>
              <a:rPr lang="en-US" sz="2400" dirty="0">
                <a:solidFill>
                  <a:schemeClr val="bg1"/>
                </a:solidFill>
              </a:rPr>
              <a:t>Informe também o 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úmero </a:t>
            </a:r>
            <a:r>
              <a:rPr lang="en-US" sz="3600" dirty="0">
                <a:solidFill>
                  <a:srgbClr val="FF0000"/>
                </a:solidFill>
              </a:rPr>
              <a:t>Ú</a:t>
            </a:r>
            <a:r>
              <a:rPr lang="en-US" sz="2400" dirty="0">
                <a:solidFill>
                  <a:srgbClr val="FF0000"/>
                </a:solidFill>
              </a:rPr>
              <a:t>nico </a:t>
            </a:r>
            <a:r>
              <a:rPr lang="en-US" sz="2400" dirty="0">
                <a:solidFill>
                  <a:schemeClr val="bg1"/>
                </a:solidFill>
              </a:rPr>
              <a:t>sempre que o possuir e nome completo das partes.  Realizada a pesquisa, aparecerão todas as Varas/Ofícios que já procederam arquivamentos:</a:t>
            </a:r>
          </a:p>
          <a:p>
            <a:endParaRPr lang="en-US" sz="13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2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E23DFEE-4366-4587-ACDA-23C56F18B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7" r="18066" b="1"/>
          <a:stretch/>
        </p:blipFill>
        <p:spPr>
          <a:xfrm>
            <a:off x="5762625" y="1149931"/>
            <a:ext cx="5852583" cy="3292077"/>
          </a:xfrm>
          <a:prstGeom prst="rect">
            <a:avLst/>
          </a:prstGeom>
        </p:spPr>
      </p:pic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B2DC8709-0A70-45A9-A160-4B831CAB1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13F699-B53E-4E9A-B7E8-4979FEF42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41648"/>
            <a:ext cx="3877056" cy="21762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Informações Obrigatórias</a:t>
            </a:r>
          </a:p>
        </p:txBody>
      </p:sp>
    </p:spTree>
    <p:extLst>
      <p:ext uri="{BB962C8B-B14F-4D97-AF65-F5344CB8AC3E}">
        <p14:creationId xmlns:p14="http://schemas.microsoft.com/office/powerpoint/2010/main" val="122343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9DA5953-FF86-4D07-9674-DA4CCFB6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Quais os principais objetivos da gestão de documentos?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C34C4E-D2BE-43A1-96F1-176EE735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2278" y="2251873"/>
            <a:ext cx="3681454" cy="42376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Preservar a memória histórica;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Reduzir a massa documental de processos findos arquivados;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Melhorar a conservação dos processos e documentos de guarda permanente;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Liberação de espaço físico;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Incrementar a pesquisa.</a:t>
            </a:r>
            <a:endParaRPr lang="en-US" sz="20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49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4E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655E29-7024-41BB-9B87-16D3F7A1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256" y="4617720"/>
            <a:ext cx="8083296" cy="941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Localizando</a:t>
            </a:r>
            <a:r>
              <a:rPr lang="en-US" sz="4000" dirty="0"/>
              <a:t> o processo</a:t>
            </a:r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4E84C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FEEC64DC-A88F-41A1-93B2-2168E388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7" r="3819"/>
          <a:stretch/>
        </p:blipFill>
        <p:spPr>
          <a:xfrm>
            <a:off x="3129093" y="1023457"/>
            <a:ext cx="5948893" cy="334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3" descr="Seta para Cima">
            <a:extLst>
              <a:ext uri="{FF2B5EF4-FFF2-40B4-BE49-F238E27FC236}">
                <a16:creationId xmlns:a16="http://schemas.microsoft.com/office/drawing/2014/main" id="{2BFC649B-AD79-4C4E-B76C-28DC40042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54084" y="5242335"/>
            <a:ext cx="914400" cy="914400"/>
          </a:xfrm>
        </p:spPr>
      </p:pic>
      <p:pic>
        <p:nvPicPr>
          <p:cNvPr id="25" name="Imagem 25" descr="Mulher descontraída">
            <a:extLst>
              <a:ext uri="{FF2B5EF4-FFF2-40B4-BE49-F238E27FC236}">
                <a16:creationId xmlns:a16="http://schemas.microsoft.com/office/drawing/2014/main" id="{5DC2A85E-8EB2-4D20-BFF9-71F68DE42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07" y="3850540"/>
            <a:ext cx="3018061" cy="49774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A9D674B-1254-4547-A0BC-2791AE62CDCA}"/>
              </a:ext>
            </a:extLst>
          </p:cNvPr>
          <p:cNvSpPr txBox="1"/>
          <p:nvPr/>
        </p:nvSpPr>
        <p:spPr>
          <a:xfrm rot="21240000">
            <a:off x="1115630" y="5299816"/>
            <a:ext cx="2420349" cy="7994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NÃO </a:t>
            </a:r>
            <a:endParaRPr lang="pt-BR" dirty="0">
              <a:cs typeface="Calibri" panose="020F050202020403020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INFORMATIZADOS </a:t>
            </a:r>
            <a:endParaRPr lang="en-US" dirty="0">
              <a:ea typeface="+mj-ea"/>
              <a:cs typeface="Calibri" panose="020F0502020204030204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57B5FD1D-8B86-48C4-889B-2E81FA65B775}"/>
              </a:ext>
            </a:extLst>
          </p:cNvPr>
          <p:cNvSpPr/>
          <p:nvPr/>
        </p:nvSpPr>
        <p:spPr>
          <a:xfrm>
            <a:off x="-1536399" y="-939739"/>
            <a:ext cx="2789205" cy="8425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A087956-4246-46B6-B678-4AC1DB8F8BBB}"/>
              </a:ext>
            </a:extLst>
          </p:cNvPr>
          <p:cNvSpPr txBox="1"/>
          <p:nvPr/>
        </p:nvSpPr>
        <p:spPr>
          <a:xfrm>
            <a:off x="137125" y="1502974"/>
            <a:ext cx="500331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cs typeface="Calibri"/>
              </a:rPr>
              <a:t>PROCESSO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8568E98-9473-48F4-9848-BC68DB736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31" y="-307893"/>
            <a:ext cx="10338666" cy="23494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4076720-D8F4-4FBD-817C-4461240E4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649" y="2041544"/>
            <a:ext cx="9507351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55E29-7024-41BB-9B87-16D3F7A1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Colocando no Carrinho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A2474B-C7CF-4EBD-9C6E-BEF001CD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Siga os passos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9B6726E-AFD7-4113-AAA8-F39936E3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79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2008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2ECD45-1692-4F1E-AE69-147F09B1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FFFFFF"/>
                </a:solidFill>
              </a:rPr>
              <a:t>Tela de Protocolo</a:t>
            </a: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 dirty="0">
                <a:solidFill>
                  <a:srgbClr val="FFFFFF"/>
                </a:solidFill>
              </a:rPr>
              <a:t> (com informação do nº da Ordem de Serviço)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73DE931-89A3-4B71-846F-0AE8C1DFA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9226" y="2753936"/>
            <a:ext cx="9841435" cy="312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62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B41164E-A4B2-4E4A-9941-0640AD9E1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523" y="259837"/>
            <a:ext cx="9505502" cy="8252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Desarquivamento Simplificado</a:t>
            </a:r>
            <a:endParaRPr lang="en-US" sz="6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36470ECB-E8E2-4162-9B2E-34DD389D9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01" y="1107055"/>
            <a:ext cx="7799551" cy="270050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60F8DE08-A209-4F92-9526-96CAB1500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955" y="3888944"/>
            <a:ext cx="8067675" cy="2724150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67002919-0119-433E-8C7F-48DDCD205307}"/>
              </a:ext>
            </a:extLst>
          </p:cNvPr>
          <p:cNvSpPr txBox="1"/>
          <p:nvPr/>
        </p:nvSpPr>
        <p:spPr>
          <a:xfrm>
            <a:off x="8338742" y="1166471"/>
            <a:ext cx="2713324" cy="266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Informe somente a</a:t>
            </a:r>
          </a:p>
          <a:p>
            <a:pPr algn="ctr"/>
            <a:r>
              <a:rPr lang="pt-BR" sz="3600" b="1" dirty="0"/>
              <a:t>Comarca e a etiqueta</a:t>
            </a:r>
          </a:p>
          <a:p>
            <a:r>
              <a:rPr lang="pt-BR" dirty="0"/>
              <a:t>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01818A7-011A-494D-AA54-DBEC6A8B4018}"/>
              </a:ext>
            </a:extLst>
          </p:cNvPr>
          <p:cNvSpPr txBox="1"/>
          <p:nvPr/>
        </p:nvSpPr>
        <p:spPr>
          <a:xfrm>
            <a:off x="287382" y="4219303"/>
            <a:ext cx="2721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</a:rPr>
              <a:t>Muito mais fácil !</a:t>
            </a:r>
          </a:p>
        </p:txBody>
      </p:sp>
    </p:spTree>
    <p:extLst>
      <p:ext uri="{BB962C8B-B14F-4D97-AF65-F5344CB8AC3E}">
        <p14:creationId xmlns:p14="http://schemas.microsoft.com/office/powerpoint/2010/main" val="2144390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3217A-FBA4-4B5D-AD34-AD7DA22E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CONSULTAR A REQUISIÇÃO DE DESARQUIVAMENTO</a:t>
            </a:r>
            <a:br>
              <a:rPr lang="pt-BR" sz="3600" b="1" dirty="0">
                <a:solidFill>
                  <a:srgbClr val="0070C0"/>
                </a:solidFill>
              </a:rPr>
            </a:br>
            <a:r>
              <a:rPr lang="pt-BR" sz="3600" b="1" dirty="0">
                <a:solidFill>
                  <a:srgbClr val="0070C0"/>
                </a:solidFill>
              </a:rPr>
              <a:t>É possível!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4957695-03B9-48C7-B5F7-75CA66772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634" y="1554498"/>
            <a:ext cx="7944270" cy="52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93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7F9323CA-A96F-4B3F-B45E-BA07C39BD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5359" y="4977188"/>
            <a:ext cx="3306818" cy="20212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CECE3E4-F83A-44F5-BA30-391662577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69" y="85725"/>
            <a:ext cx="8172450" cy="33432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FE7F941-BA73-416B-A7D0-427487958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359" y="85725"/>
            <a:ext cx="3306818" cy="204746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B616370-E330-4901-8604-5FA2AC33F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359" y="2133190"/>
            <a:ext cx="3306818" cy="205362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1EAD022-13D2-4B8D-80D0-90277B1D5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5359" y="4180655"/>
            <a:ext cx="3306818" cy="79653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6C492CB-2ECB-4E7A-ADF6-2E07394A7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14927" y="4450351"/>
            <a:ext cx="10632801" cy="149420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1E4E3AE-1CD5-4151-9E2B-E025AFD42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306" y="6180881"/>
            <a:ext cx="1419225" cy="5810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08F34D5-4EFE-4314-B278-4AC9E37A39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8269" y="3766997"/>
            <a:ext cx="11144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26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E58D5-CA82-42AF-8CA2-2A1678E7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CARRINHO DE COMPRAS</a:t>
            </a:r>
          </a:p>
        </p:txBody>
      </p:sp>
      <p:pic>
        <p:nvPicPr>
          <p:cNvPr id="9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6F29491-777F-4D11-B563-C90A944D3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06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sp>
        <p:nvSpPr>
          <p:cNvPr id="12" name="Seta: Dobrada 11">
            <a:extLst>
              <a:ext uri="{FF2B5EF4-FFF2-40B4-BE49-F238E27FC236}">
                <a16:creationId xmlns:a16="http://schemas.microsoft.com/office/drawing/2014/main" id="{42070EBB-DD66-483F-BD2A-67E66EF7A8F7}"/>
              </a:ext>
            </a:extLst>
          </p:cNvPr>
          <p:cNvSpPr/>
          <p:nvPr/>
        </p:nvSpPr>
        <p:spPr>
          <a:xfrm>
            <a:off x="8765846" y="2218282"/>
            <a:ext cx="1150188" cy="20415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51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5B3AE07-58CA-4F42-8A18-0F797B75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37" y="571580"/>
            <a:ext cx="8836401" cy="4636537"/>
          </a:xfrm>
          <a:prstGeom prst="rect">
            <a:avLst/>
          </a:prstGeom>
          <a:ln>
            <a:noFill/>
          </a:ln>
        </p:spPr>
      </p:pic>
      <p:pic>
        <p:nvPicPr>
          <p:cNvPr id="5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212823D-6EFF-424C-9B39-1AD8C2D09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04" y="4058717"/>
            <a:ext cx="9112369" cy="27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2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 descr="Avião de papel amarelo voando na direção oposta de vários aviões de papel cinzas">
            <a:extLst>
              <a:ext uri="{FF2B5EF4-FFF2-40B4-BE49-F238E27FC236}">
                <a16:creationId xmlns:a16="http://schemas.microsoft.com/office/drawing/2014/main" id="{7906875D-64C1-4914-B781-2CCBC2B5C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980000">
            <a:off x="-12756129" y="-3541937"/>
            <a:ext cx="25847612" cy="172840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B61003-3FED-4B68-9651-249F9128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63" y="-431074"/>
            <a:ext cx="8291471" cy="2405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DESARQUIVAMENTO – REQUISIÇÃO URGENTE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5E91391-544D-40DB-B470-30ACE58CE973}"/>
              </a:ext>
            </a:extLst>
          </p:cNvPr>
          <p:cNvSpPr txBox="1"/>
          <p:nvPr/>
        </p:nvSpPr>
        <p:spPr>
          <a:xfrm>
            <a:off x="5621958" y="873529"/>
            <a:ext cx="5272888" cy="21896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EC7695A-C77A-45BC-99B8-FEADFCF5869C}"/>
              </a:ext>
            </a:extLst>
          </p:cNvPr>
          <p:cNvSpPr txBox="1"/>
          <p:nvPr/>
        </p:nvSpPr>
        <p:spPr>
          <a:xfrm>
            <a:off x="4421579" y="2834641"/>
            <a:ext cx="8053450" cy="312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Calibri"/>
                <a:ea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spi.arquivo@tjsp.jus.br</a:t>
            </a:r>
            <a:r>
              <a:rPr lang="en-US" sz="48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 – Capital</a:t>
            </a:r>
          </a:p>
          <a:p>
            <a:pPr>
              <a:spcAft>
                <a:spcPts val="600"/>
              </a:spcAft>
            </a:pPr>
            <a:r>
              <a:rPr lang="en-US" sz="4800" dirty="0">
                <a:solidFill>
                  <a:srgbClr val="FF0000"/>
                </a:solidFill>
                <a:latin typeface="Calibri"/>
                <a:ea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spi.arquivointerior@tjsp.jus.br</a:t>
            </a:r>
            <a:r>
              <a:rPr lang="en-US" sz="48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 - Interior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Arial"/>
                <a:cs typeface="Arial"/>
              </a:rPr>
              <a:t> </a:t>
            </a:r>
            <a:endParaRPr lang="en-US" sz="28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931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5C96071-24FB-4363-B9F1-6F05D130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ARQUIVAMENTO DE PROCESSO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5" descr="Uma imagem contendo diferente, bolo, mesa&#10;&#10;Descrição gerada automaticamente">
            <a:extLst>
              <a:ext uri="{FF2B5EF4-FFF2-40B4-BE49-F238E27FC236}">
                <a16:creationId xmlns:a16="http://schemas.microsoft.com/office/drawing/2014/main" id="{D0329988-3FC1-4ED8-9B43-CB7A89572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2639" y="671951"/>
            <a:ext cx="10335716" cy="3359108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570883-6D14-4CFE-A034-AA6873D76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1- CADASTRO DE VOLUMES E APENSOS</a:t>
            </a:r>
          </a:p>
          <a:p>
            <a:r>
              <a:rPr lang="en-US" sz="1800" dirty="0"/>
              <a:t>Primeiro passo: afixar etiqueta da Iron Mountain somente nos volumes. Apensos não são etiquetados, exceto se formarem um outro volume e, nesse caso, somente o 1º apenso do 2º volume será etiquetado. Ex:</a:t>
            </a:r>
          </a:p>
        </p:txBody>
      </p:sp>
    </p:spTree>
    <p:extLst>
      <p:ext uri="{BB962C8B-B14F-4D97-AF65-F5344CB8AC3E}">
        <p14:creationId xmlns:p14="http://schemas.microsoft.com/office/powerpoint/2010/main" val="275158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C3242-A9F1-4674-9E2E-417450B9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080" y="3351610"/>
            <a:ext cx="6233080" cy="2677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>
                <a:ea typeface="+mj-lt"/>
                <a:cs typeface="+mj-lt"/>
              </a:rPr>
              <a:t>REETIQUETAMENTO PARA REARQUIVAMENTO DE VOLUMES </a:t>
            </a:r>
            <a:endParaRPr lang="pt-BR" b="1">
              <a:cs typeface="Calibri Light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E0E270-53BF-44E9-B3C3-A0072AE0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2336" y="2713831"/>
            <a:ext cx="4245428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.</a:t>
            </a:r>
          </a:p>
        </p:txBody>
      </p:sp>
      <p:pic>
        <p:nvPicPr>
          <p:cNvPr id="4" name="Imagem 4" descr="Texto&#10;&#10;Descrição gerada automaticamente">
            <a:extLst>
              <a:ext uri="{FF2B5EF4-FFF2-40B4-BE49-F238E27FC236}">
                <a16:creationId xmlns:a16="http://schemas.microsoft.com/office/drawing/2014/main" id="{10824DF3-4932-4B10-8A06-07B59D782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32" r="10596" b="-2"/>
          <a:stretch/>
        </p:blipFill>
        <p:spPr>
          <a:xfrm>
            <a:off x="5243586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2FAA35F-DCCC-403E-B5F1-C4138EF6A36D}"/>
              </a:ext>
            </a:extLst>
          </p:cNvPr>
          <p:cNvSpPr txBox="1"/>
          <p:nvPr/>
        </p:nvSpPr>
        <p:spPr>
          <a:xfrm rot="19140000">
            <a:off x="-918814" y="731924"/>
            <a:ext cx="395089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b="1">
                <a:solidFill>
                  <a:srgbClr val="FF0000"/>
                </a:solidFill>
                <a:latin typeface="Calibri Light"/>
                <a:cs typeface="Calibri Light"/>
              </a:rPr>
              <a:t>SOMENTE  CAPITAL</a:t>
            </a:r>
            <a:endParaRPr lang="pt-BR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66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2A3681-3985-44D1-A647-80D1A11B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REETIQUETAR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1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CEB853F-E90D-48C8-9DFF-8FE39A4B9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394" y="4241549"/>
            <a:ext cx="6204986" cy="20938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363FE1D-50E4-484B-9364-185CCE6EB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73" r="19814"/>
          <a:stretch/>
        </p:blipFill>
        <p:spPr>
          <a:xfrm>
            <a:off x="9070456" y="1081674"/>
            <a:ext cx="2672633" cy="2340864"/>
          </a:xfrm>
          <a:prstGeom prst="rect">
            <a:avLst/>
          </a:prstGeom>
        </p:spPr>
      </p:pic>
      <p:pic>
        <p:nvPicPr>
          <p:cNvPr id="6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2AE09D6-D3E3-4400-9250-D24C04CC5A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69" r="-1" b="22528"/>
          <a:stretch/>
        </p:blipFill>
        <p:spPr>
          <a:xfrm>
            <a:off x="5142560" y="1084181"/>
            <a:ext cx="3460687" cy="12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22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09BF71-F22C-431B-AB36-2ABF34B4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Reclamações à SPI Arquivo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D58D917-C13F-4302-B9AB-C176D8DDD85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7272" y="1089230"/>
            <a:ext cx="7708613" cy="467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5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282DD1-CE76-447F-B96C-4E507B4F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93CFAEDC-D85B-4E2B-822C-F51B6A098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1908" y="2186135"/>
            <a:ext cx="5519739" cy="24828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spi.arquivo@tjsp.jus.br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CAPITAL</a:t>
            </a:r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spi.arquivointerior@tjsp.jus.br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INTERIOR  </a:t>
            </a:r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spi.gestaodocumental@tjsp.jus.br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2800" kern="12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E-mail">
            <a:extLst>
              <a:ext uri="{FF2B5EF4-FFF2-40B4-BE49-F238E27FC236}">
                <a16:creationId xmlns:a16="http://schemas.microsoft.com/office/drawing/2014/main" id="{8B619672-00EE-4A99-BD0D-EF35D0A98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0876" y="743798"/>
            <a:ext cx="5367528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977235-FC89-4FFB-9B6C-B2E7BF86A58D}"/>
              </a:ext>
            </a:extLst>
          </p:cNvPr>
          <p:cNvSpPr txBox="1"/>
          <p:nvPr/>
        </p:nvSpPr>
        <p:spPr>
          <a:xfrm>
            <a:off x="4724400" y="55496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ESTAMOS A DISPOSIÇÃO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311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AE5E46-B4CD-47D7-8622-7B06C199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Obrigada</a:t>
            </a: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31AB0F-9DEF-4E70-BA50-D165A9B8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SPI 2.4</a:t>
            </a:r>
          </a:p>
        </p:txBody>
      </p:sp>
    </p:spTree>
    <p:extLst>
      <p:ext uri="{BB962C8B-B14F-4D97-AF65-F5344CB8AC3E}">
        <p14:creationId xmlns:p14="http://schemas.microsoft.com/office/powerpoint/2010/main" val="223915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1A7DF849-9C57-4F47-8A13-9EA857487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AF487E-9B67-4B5D-9196-8793B70E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266" y="4367742"/>
            <a:ext cx="2543702" cy="6982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MANUAL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51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483422-7DDE-4005-BFFB-55B2784B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376" y="2894634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Todos os volumes deverão ser cadastrados, exceto apenso de cópias e situação processual (Execuções Criminais).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O Primeiro volume de um “bloco” de processo receberá a etiqueta e será cadastrado (</a:t>
            </a:r>
            <a:r>
              <a:rPr lang="en-US" sz="1400" b="1" dirty="0">
                <a:solidFill>
                  <a:srgbClr val="FFFFFF"/>
                </a:solidFill>
              </a:rPr>
              <a:t>Seq 1</a:t>
            </a:r>
            <a:r>
              <a:rPr lang="en-US" sz="1400" dirty="0">
                <a:solidFill>
                  <a:srgbClr val="FFFFFF"/>
                </a:solidFill>
              </a:rPr>
              <a:t>), os demais apensos desse “bloco” serão cadastrados pela aba de </a:t>
            </a:r>
            <a:r>
              <a:rPr lang="en-US" sz="1400" b="1" dirty="0">
                <a:solidFill>
                  <a:srgbClr val="FFFFFF"/>
                </a:solidFill>
              </a:rPr>
              <a:t>Nova Seq (não receberão etiqueta)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FB698E34-14CA-4EF3-9D9E-D28C6F7D0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95" r="43950" b="1"/>
          <a:stretch/>
        </p:blipFill>
        <p:spPr>
          <a:xfrm>
            <a:off x="1247288" y="1141890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7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A1F3-4B74-45B4-A8C9-25AFC377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5436650" cy="132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dirty="0"/>
              <a:t>Preenha o 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2100" dirty="0">
                <a:solidFill>
                  <a:srgbClr val="FF0000"/>
                </a:solidFill>
              </a:rPr>
              <a:t>ódigo de 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2100" dirty="0">
                <a:solidFill>
                  <a:srgbClr val="FF0000"/>
                </a:solidFill>
              </a:rPr>
              <a:t>arras</a:t>
            </a:r>
            <a:r>
              <a:rPr lang="en-US" sz="2100" dirty="0"/>
              <a:t> do processo</a:t>
            </a:r>
            <a:endParaRPr lang="en-US" sz="2100" dirty="0">
              <a:cs typeface="Calibri Light"/>
            </a:endParaRPr>
          </a:p>
        </p:txBody>
      </p:sp>
      <p:pic>
        <p:nvPicPr>
          <p:cNvPr id="4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412745D-9D99-4804-B0D3-EB4B641BD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085" y="715826"/>
            <a:ext cx="5135719" cy="6933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761BD86-33FE-484D-A54E-B00B41E14831}"/>
              </a:ext>
            </a:extLst>
          </p:cNvPr>
          <p:cNvSpPr/>
          <p:nvPr/>
        </p:nvSpPr>
        <p:spPr>
          <a:xfrm>
            <a:off x="5076286" y="8268"/>
            <a:ext cx="1337093" cy="235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Curva para Baixo 7">
            <a:extLst>
              <a:ext uri="{FF2B5EF4-FFF2-40B4-BE49-F238E27FC236}">
                <a16:creationId xmlns:a16="http://schemas.microsoft.com/office/drawing/2014/main" id="{618A544C-7E4E-4047-81A7-136C8BAFEE90}"/>
              </a:ext>
            </a:extLst>
          </p:cNvPr>
          <p:cNvSpPr/>
          <p:nvPr/>
        </p:nvSpPr>
        <p:spPr>
          <a:xfrm rot="21120000">
            <a:off x="2902332" y="206308"/>
            <a:ext cx="3910640" cy="71886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Curva para Baixo 8">
            <a:extLst>
              <a:ext uri="{FF2B5EF4-FFF2-40B4-BE49-F238E27FC236}">
                <a16:creationId xmlns:a16="http://schemas.microsoft.com/office/drawing/2014/main" id="{416247EF-2D5E-478A-BAA4-C65C2E670B49}"/>
              </a:ext>
            </a:extLst>
          </p:cNvPr>
          <p:cNvSpPr/>
          <p:nvPr/>
        </p:nvSpPr>
        <p:spPr>
          <a:xfrm rot="6600000">
            <a:off x="10203062" y="1982779"/>
            <a:ext cx="2702942" cy="9201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09A6686-FA68-433F-90E8-5F06A73E9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29" y="1971954"/>
            <a:ext cx="85534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7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D152DD-41B2-4C2E-B097-B06D6765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Campos dos Polos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ativo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passivo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 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seus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respectivos</a:t>
            </a:r>
            <a:r>
              <a:rPr lang="en-US" sz="31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procuradores</a:t>
            </a:r>
            <a:endParaRPr lang="en-US" sz="31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505F1D-113F-418C-9991-B3884E48A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809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>
                <a:solidFill>
                  <a:srgbClr val="000000"/>
                </a:solidFill>
              </a:rPr>
              <a:t>É de extrema importância o cadastro correto e completo desses campos, uma vez que, para a eliminação de um processo, a Coordenadoria de Gestão Documental e Arquivos disponibiliza, no DJE, Edital de Eliminação de Atos Findos com os nomes de partes e advogados, com a finalidade de eventual manifestação pela retirada definitiva dos autos, evitando o descarte.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Perguntas">
            <a:extLst>
              <a:ext uri="{FF2B5EF4-FFF2-40B4-BE49-F238E27FC236}">
                <a16:creationId xmlns:a16="http://schemas.microsoft.com/office/drawing/2014/main" id="{4E219497-9EB3-40F7-B38B-2CDDCF85C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6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115479-0E8E-4B9C-A12B-C13AEFA2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Como Preencher?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Imagem 1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75CB348B-1D5D-4DE3-9D44-3F021B825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55" r="21582" b="-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21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A772B167C1809429D753ECCFFC18348" ma:contentTypeVersion="11" ma:contentTypeDescription="Crie um novo documento." ma:contentTypeScope="" ma:versionID="81b1e48d1e9e243e06e07ae7b9c30120">
  <xsd:schema xmlns:xsd="http://www.w3.org/2001/XMLSchema" xmlns:xs="http://www.w3.org/2001/XMLSchema" xmlns:p="http://schemas.microsoft.com/office/2006/metadata/properties" xmlns:ns3="3afbb4ae-2638-4aff-af31-6ce31728dafa" xmlns:ns4="65a27e2c-f2ef-4df1-aa85-80b1b28e1396" targetNamespace="http://schemas.microsoft.com/office/2006/metadata/properties" ma:root="true" ma:fieldsID="8e41ee3f340ef40a994010137c103b3c" ns3:_="" ns4:_="">
    <xsd:import namespace="3afbb4ae-2638-4aff-af31-6ce31728dafa"/>
    <xsd:import namespace="65a27e2c-f2ef-4df1-aa85-80b1b28e13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bb4ae-2638-4aff-af31-6ce31728da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27e2c-f2ef-4df1-aa85-80b1b28e1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CCAB4C-7925-4749-9A3E-A1624B0B6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bb4ae-2638-4aff-af31-6ce31728dafa"/>
    <ds:schemaRef ds:uri="65a27e2c-f2ef-4df1-aa85-80b1b28e13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0C82FF-8DC2-41BA-B6E9-2DFAB537B0D2}">
  <ds:schemaRefs>
    <ds:schemaRef ds:uri="http://purl.org/dc/terms/"/>
    <ds:schemaRef ds:uri="http://www.w3.org/XML/1998/namespace"/>
    <ds:schemaRef ds:uri="http://schemas.microsoft.com/office/infopath/2007/PartnerControls"/>
    <ds:schemaRef ds:uri="3afbb4ae-2638-4aff-af31-6ce31728dafa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65a27e2c-f2ef-4df1-aa85-80b1b28e139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D93B31-A0FB-429C-8382-122889BA67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853</Words>
  <Application>Microsoft Office PowerPoint</Application>
  <PresentationFormat>Ecrã Panorâmico</PresentationFormat>
  <Paragraphs>84</Paragraphs>
  <Slides>44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44</vt:i4>
      </vt:variant>
    </vt:vector>
  </HeadingPairs>
  <TitlesOfParts>
    <vt:vector size="52" baseType="lpstr">
      <vt:lpstr>Arial</vt:lpstr>
      <vt:lpstr>Book Antiqua</vt:lpstr>
      <vt:lpstr>Calibri</vt:lpstr>
      <vt:lpstr>Calibri Light</vt:lpstr>
      <vt:lpstr>Perpetua Titling MT</vt:lpstr>
      <vt:lpstr>Rockwell</vt:lpstr>
      <vt:lpstr>Office Theme</vt:lpstr>
      <vt:lpstr>Tema do Office</vt:lpstr>
      <vt:lpstr>Arquivamento e Desarquivamento de processos</vt:lpstr>
      <vt:lpstr>Gestão Documental</vt:lpstr>
      <vt:lpstr>Quais os principais objetivos da gestão de documentos?</vt:lpstr>
      <vt:lpstr>ARQUIVAMENTO DE PROCESSO</vt:lpstr>
      <vt:lpstr>MANUAL</vt:lpstr>
      <vt:lpstr>Todos os volumes deverão ser cadastrados, exceto apenso de cópias e situação processual (Execuções Criminais).   O Primeiro volume de um “bloco” de processo receberá a etiqueta e será cadastrado (Seq 1), os demais apensos desse “bloco” serão cadastrados pela aba de Nova Seq (não receberão etiqueta)</vt:lpstr>
      <vt:lpstr>Preenha o Código de Barras do processo</vt:lpstr>
      <vt:lpstr>Campos dos Polos ativo e passivo e seus respectivos procuradores</vt:lpstr>
      <vt:lpstr>Como Preencher?</vt:lpstr>
      <vt:lpstr> Objeto da ação:</vt:lpstr>
      <vt:lpstr> Processo relevante/histórico?  </vt:lpstr>
      <vt:lpstr> Tem Sentença?  </vt:lpstr>
      <vt:lpstr>Apresentação do PowerPoint</vt:lpstr>
      <vt:lpstr>.</vt:lpstr>
      <vt:lpstr>As datas indicadas nos três campos acima servirão de base para o cálculo da temporalidade do processo, se eliminável (classe/assunto).</vt:lpstr>
      <vt:lpstr>Resultado da ação  </vt:lpstr>
      <vt:lpstr>Temporalidade e Data da eliminação</vt:lpstr>
      <vt:lpstr>Cadastro de Apensos </vt:lpstr>
      <vt:lpstr>Como Cadastrar Apensos</vt:lpstr>
      <vt:lpstr>DICA :  Anote sempre no sistema SAJ, no momento do arquivamento do processo, o número da ETIQUETA Iron afixada no(s) volume(s), isso facilitará o desarquivamento. </vt:lpstr>
      <vt:lpstr>Apresentação do PowerPoint</vt:lpstr>
      <vt:lpstr>Apresentação do PowerPoint</vt:lpstr>
      <vt:lpstr>Você pode.</vt:lpstr>
      <vt:lpstr>Apresentação do PowerPoint</vt:lpstr>
      <vt:lpstr>Basta CANCELAR</vt:lpstr>
      <vt:lpstr>Coleta</vt:lpstr>
      <vt:lpstr>Requisição Normal</vt:lpstr>
      <vt:lpstr>No caso de remanejamento ou criação de Varas com redistribuição de processos, a Vara/Ofício a ser indicada corresponde àquela que efetivou o arquivamento do processo; o Sistema Não Localiza o processo se não houver a Correta Informação da Unidade que realizou o arquivamento). Exemplo: A 2ª Vara Cível da Comarca A, solicitou o desarquivamento do processo nº 1322/99 – arquivado na caixa 2264 – Partes X e Y.   O sistema aceita o não preenchimento do ano da caixa, porém para o nº de ordem/controle, a informação do ano É  Obrigatória.   Informe também o Número Único sempre que o possuir e nome completo das partes.  Realizada a pesquisa, aparecerão todas as Varas/Ofícios que já procederam arquivamentos: </vt:lpstr>
      <vt:lpstr>Informações Obrigatórias</vt:lpstr>
      <vt:lpstr>Localizando o processo</vt:lpstr>
      <vt:lpstr>Apresentação do PowerPoint</vt:lpstr>
      <vt:lpstr>Colocando no Carrinho</vt:lpstr>
      <vt:lpstr>Tela de Protocolo  (com informação do nº da Ordem de Serviço)</vt:lpstr>
      <vt:lpstr>Desarquivamento Simplificado</vt:lpstr>
      <vt:lpstr>CONSULTAR A REQUISIÇÃO DE DESARQUIVAMENTO É possível!</vt:lpstr>
      <vt:lpstr>Apresentação do PowerPoint</vt:lpstr>
      <vt:lpstr>CARRINHO DE COMPRAS</vt:lpstr>
      <vt:lpstr>Apresentação do PowerPoint</vt:lpstr>
      <vt:lpstr>DESARQUIVAMENTO – REQUISIÇÃO URGENTE</vt:lpstr>
      <vt:lpstr>REETIQUETAMENTO PARA REARQUIVAMENTO DE VOLUMES </vt:lpstr>
      <vt:lpstr>REETIQUETAR</vt:lpstr>
      <vt:lpstr>Reclamações à SPI Arquivo</vt:lpstr>
      <vt:lpstr> 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Arquivamento e Desarquivamento de processos</dc:title>
  <dc:creator>MEIRE RODRIGUES GARCIA</dc:creator>
  <cp:lastModifiedBy>ILMO CRUZ LEAO</cp:lastModifiedBy>
  <cp:revision>2</cp:revision>
  <dcterms:created xsi:type="dcterms:W3CDTF">2020-11-09T21:27:17Z</dcterms:created>
  <dcterms:modified xsi:type="dcterms:W3CDTF">2021-04-13T12:35:16Z</dcterms:modified>
</cp:coreProperties>
</file>