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347" r:id="rId2"/>
    <p:sldId id="388" r:id="rId3"/>
    <p:sldId id="394" r:id="rId4"/>
    <p:sldId id="402" r:id="rId5"/>
    <p:sldId id="403" r:id="rId6"/>
    <p:sldId id="395" r:id="rId7"/>
    <p:sldId id="396" r:id="rId8"/>
    <p:sldId id="398" r:id="rId9"/>
    <p:sldId id="389" r:id="rId10"/>
    <p:sldId id="400" r:id="rId11"/>
  </p:sldIdLst>
  <p:sldSz cx="9144000" cy="6858000" type="screen4x3"/>
  <p:notesSz cx="6784975" cy="98567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8F"/>
    <a:srgbClr val="E6A400"/>
    <a:srgbClr val="663300"/>
    <a:srgbClr val="A04B1C"/>
    <a:srgbClr val="C56429"/>
    <a:srgbClr val="B3541F"/>
    <a:srgbClr val="CA6D34"/>
    <a:srgbClr val="C45C22"/>
    <a:srgbClr val="B8632E"/>
    <a:srgbClr val="A74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38" autoAdjust="0"/>
  </p:normalViewPr>
  <p:slideViewPr>
    <p:cSldViewPr>
      <p:cViewPr varScale="1">
        <p:scale>
          <a:sx n="103" d="100"/>
          <a:sy n="103" d="100"/>
        </p:scale>
        <p:origin x="108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3338" y="0"/>
            <a:ext cx="294005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5759C-A9C2-44B8-AE28-AA44B5FDC6C7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400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3338" y="9361488"/>
            <a:ext cx="29400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ACBE2-BA53-41E7-93A9-DD9F708A46D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28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0641" cy="494909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2718" y="0"/>
            <a:ext cx="2940640" cy="494909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r">
              <a:defRPr sz="1200"/>
            </a:lvl1pPr>
          </a:lstStyle>
          <a:p>
            <a:fld id="{39A44725-2617-4EDC-93EC-37E9CE00F900}" type="datetimeFigureOut">
              <a:rPr lang="pt-BR" smtClean="0"/>
              <a:pPr/>
              <a:t>17/06/2015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1231900"/>
            <a:ext cx="44354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5" tIns="46122" rIns="92245" bIns="4612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8983" y="4743798"/>
            <a:ext cx="5427010" cy="3881289"/>
          </a:xfrm>
          <a:prstGeom prst="rect">
            <a:avLst/>
          </a:prstGeom>
        </p:spPr>
        <p:txBody>
          <a:bodyPr vert="horz" lIns="92245" tIns="46122" rIns="92245" bIns="46122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361880"/>
            <a:ext cx="2940641" cy="494908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2718" y="9361880"/>
            <a:ext cx="2940640" cy="494908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r">
              <a:defRPr sz="1200"/>
            </a:lvl1pPr>
          </a:lstStyle>
          <a:p>
            <a:fld id="{9DF83B77-AC0E-4F59-B25F-3930CFE88BB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7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6148F61-7A08-4C0B-BABA-7EA8537BEDBE}" type="datetimeFigureOut">
              <a:rPr lang="pt-BR" smtClean="0"/>
              <a:pPr/>
              <a:t>17/06/2015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3DCBE1-F082-404A-9528-52ADBC667F6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82625" y="2357438"/>
            <a:ext cx="8461375" cy="1584325"/>
          </a:xfrm>
          <a:effectLst>
            <a:outerShdw blurRad="50800" dist="50800" dir="5400000" sx="106000" sy="106000" algn="ctr" rotWithShape="0">
              <a:schemeClr val="accent6">
                <a:lumMod val="60000"/>
                <a:lumOff val="40000"/>
              </a:schemeClr>
            </a:outerShdw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latin typeface="Garamond" pitchFamily="18" charset="0"/>
              </a:rPr>
              <a:t/>
            </a:r>
            <a:br>
              <a:rPr lang="pt-BR" sz="6000" dirty="0" smtClean="0">
                <a:latin typeface="Garamond" pitchFamily="18" charset="0"/>
              </a:rPr>
            </a:br>
            <a:endParaRPr lang="pt-BR" sz="8000" dirty="0">
              <a:latin typeface="Garamond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857752" y="34290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51520" y="172378"/>
            <a:ext cx="867876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4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Código de Processo Civil de 2015: </a:t>
            </a:r>
          </a:p>
          <a:p>
            <a:pPr algn="ctr"/>
            <a:r>
              <a:rPr lang="pt-BR" sz="34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Julgamento Escalonado e Coisa Julgada</a:t>
            </a:r>
          </a:p>
          <a:p>
            <a:pPr algn="ctr"/>
            <a:endParaRPr lang="pt-BR" sz="3000" b="1" cap="small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12" name="CaixaDeTexto 9"/>
          <p:cNvSpPr txBox="1">
            <a:spLocks noChangeArrowheads="1"/>
          </p:cNvSpPr>
          <p:nvPr/>
        </p:nvSpPr>
        <p:spPr bwMode="auto">
          <a:xfrm>
            <a:off x="484706" y="4653595"/>
            <a:ext cx="79037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ts val="4800"/>
              </a:lnSpc>
              <a:spcAft>
                <a:spcPts val="1800"/>
              </a:spcAft>
            </a:pPr>
            <a:r>
              <a:rPr lang="pt-BR" altLang="pt-BR" sz="2600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Paulo Henrique dos Santos Lucon</a:t>
            </a:r>
            <a:endParaRPr lang="pt-BR" altLang="pt-BR" sz="2600" b="1" cap="small" dirty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aixaDeTexto 9"/>
          <p:cNvSpPr txBox="1">
            <a:spLocks noChangeArrowheads="1"/>
          </p:cNvSpPr>
          <p:nvPr/>
        </p:nvSpPr>
        <p:spPr bwMode="auto">
          <a:xfrm>
            <a:off x="539552" y="5421124"/>
            <a:ext cx="852963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pt-BR" altLang="pt-BR" sz="1800" b="1" dirty="0" smtClean="0">
                <a:latin typeface="Cambria" panose="02040503050406030204" pitchFamily="18" charset="0"/>
                <a:cs typeface="Arial" panose="020B0604020202020204" pitchFamily="34" charset="0"/>
              </a:rPr>
              <a:t>junho de 2015 | São Paulo</a:t>
            </a:r>
          </a:p>
          <a:p>
            <a:pPr eaLnBrk="1" hangingPunct="1"/>
            <a:endParaRPr lang="pt-BR" altLang="pt-BR" sz="1600" b="1" dirty="0">
              <a:solidFill>
                <a:schemeClr val="tx2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442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0034" y="2357429"/>
            <a:ext cx="8461375" cy="1584000"/>
          </a:xfrm>
          <a:effectLst>
            <a:outerShdw blurRad="50800" dist="50800" dir="5400000" sx="106000" sy="106000" algn="ctr" rotWithShape="0">
              <a:schemeClr val="accent6">
                <a:lumMod val="60000"/>
                <a:lumOff val="40000"/>
              </a:schemeClr>
            </a:outerShdw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latin typeface="Garamond" pitchFamily="18" charset="0"/>
              </a:rPr>
              <a:t/>
            </a:r>
            <a:br>
              <a:rPr lang="pt-BR" sz="6000" dirty="0" smtClean="0">
                <a:latin typeface="Garamond" pitchFamily="18" charset="0"/>
              </a:rPr>
            </a:br>
            <a:endParaRPr lang="pt-BR" sz="8000" dirty="0">
              <a:latin typeface="Garamond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857752" y="34290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04624" y="431666"/>
            <a:ext cx="85347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Limites Objetivos da Coisa Julgada</a:t>
            </a:r>
            <a:endParaRPr lang="pt-BR" sz="3000" b="1" cap="small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032032"/>
              </p:ext>
            </p:extLst>
          </p:nvPr>
        </p:nvGraphicFramePr>
        <p:xfrm>
          <a:off x="732600" y="1556792"/>
          <a:ext cx="7678800" cy="18425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7880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Cambria" panose="02040503050406030204" pitchFamily="18" charset="0"/>
                        </a:rPr>
                        <a:t>Requisitos</a:t>
                      </a:r>
                      <a:endParaRPr lang="pt-BR" sz="12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Art. 503.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(...)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1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O disposto no caput aplica-se à resolução de questão prejudicial, decidida expressa e incidentemente no processo, se: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- dessa resolução depender o julgamento do mérito;</a:t>
                      </a:r>
                    </a:p>
                    <a:p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II -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 seu respeito tiver havido contraditório prévio e efetivo, não se aplicando no caso de revelia;</a:t>
                      </a:r>
                    </a:p>
                    <a:p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III -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 juízo tiver competência em razão da matéria e da pessoa para resolvê-la como questão principal.</a:t>
                      </a:r>
                    </a:p>
                    <a:p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2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 hipótese do § 1</a:t>
                      </a:r>
                      <a:r>
                        <a:rPr kumimoji="0" lang="pt-BR" sz="1200" b="0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não se aplica se no processo houver restrições probatórias ou limitações à cognição que impeçam o aprofundamento da análise da questão prejudicial.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83568" y="3501008"/>
            <a:ext cx="7632848" cy="88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dirty="0">
                <a:latin typeface="Cambria" panose="02040503050406030204" pitchFamily="18" charset="0"/>
              </a:rPr>
              <a:t>A qualificação de prejudicial é dada as questões “de cuja solução dependa o teor ou conteúdo da solução de outras</a:t>
            </a:r>
            <a:r>
              <a:rPr lang="pt-BR" sz="1200" dirty="0" smtClean="0">
                <a:latin typeface="Cambria" panose="02040503050406030204" pitchFamily="18" charset="0"/>
              </a:rPr>
              <a:t>” (</a:t>
            </a:r>
            <a:r>
              <a:rPr lang="pt-BR" sz="1200" cap="small" dirty="0" smtClean="0">
                <a:latin typeface="Cambria" panose="02040503050406030204" pitchFamily="18" charset="0"/>
              </a:rPr>
              <a:t>Barbosa Moreira).</a:t>
            </a:r>
            <a:r>
              <a:rPr lang="pt-BR" sz="1200" dirty="0" smtClean="0">
                <a:latin typeface="Cambria" panose="02040503050406030204" pitchFamily="18" charset="0"/>
              </a:rPr>
              <a:t> A extensão da coisa julgada às questões prejudiciais é justificada, porque tais </a:t>
            </a:r>
            <a:r>
              <a:rPr lang="pt-BR" sz="1200" dirty="0">
                <a:latin typeface="Cambria" panose="02040503050406030204" pitchFamily="18" charset="0"/>
              </a:rPr>
              <a:t>questões são decididas tais como se questões principais </a:t>
            </a:r>
            <a:r>
              <a:rPr lang="pt-BR" sz="1200" dirty="0" smtClean="0">
                <a:latin typeface="Cambria" panose="02040503050406030204" pitchFamily="18" charset="0"/>
              </a:rPr>
              <a:t>fossem</a:t>
            </a:r>
            <a:endParaRPr lang="pt-BR" sz="1200" dirty="0">
              <a:latin typeface="Cambria" panose="02040503050406030204" pitchFamily="18" charset="0"/>
            </a:endParaRPr>
          </a:p>
        </p:txBody>
      </p:sp>
      <p:cxnSp>
        <p:nvCxnSpPr>
          <p:cNvPr id="6" name="Conector de seta reta 5"/>
          <p:cNvCxnSpPr>
            <a:stCxn id="3" idx="2"/>
          </p:cNvCxnSpPr>
          <p:nvPr/>
        </p:nvCxnSpPr>
        <p:spPr>
          <a:xfrm>
            <a:off x="4499992" y="4390098"/>
            <a:ext cx="0" cy="4070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83568" y="5071224"/>
            <a:ext cx="7632848" cy="1166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dirty="0">
                <a:latin typeface="Cambria" panose="02040503050406030204" pitchFamily="18" charset="0"/>
              </a:rPr>
              <a:t>Contraditório prévio e </a:t>
            </a:r>
            <a:r>
              <a:rPr lang="pt-BR" sz="1200" i="1" dirty="0">
                <a:latin typeface="Cambria" panose="02040503050406030204" pitchFamily="18" charset="0"/>
              </a:rPr>
              <a:t>efetivo</a:t>
            </a:r>
            <a:r>
              <a:rPr lang="pt-BR" sz="1200" dirty="0">
                <a:latin typeface="Cambria" panose="02040503050406030204" pitchFamily="18" charset="0"/>
              </a:rPr>
              <a:t>: a coisa julgada apenas se formará sobre as questões prejudiciais, se as partes de fato tiverem deliberado a seu respeito com a produção inclusive das provas necessárias à formação do convencimento judicial a respeito dessas </a:t>
            </a:r>
            <a:r>
              <a:rPr lang="pt-BR" sz="1200" dirty="0" smtClean="0">
                <a:latin typeface="Cambria" panose="02040503050406030204" pitchFamily="18" charset="0"/>
              </a:rPr>
              <a:t>questões. Por isso a extensão não ocorrerá se verificada a revelia ou se presente no processo alguma restrição probatória ou limitação à cognição judicial a respeito da questão prejudicial</a:t>
            </a:r>
            <a:endParaRPr lang="pt-BR" sz="1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61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0034" y="2357429"/>
            <a:ext cx="8461375" cy="1584000"/>
          </a:xfrm>
          <a:effectLst>
            <a:outerShdw blurRad="50800" dist="50800" dir="5400000" sx="106000" sy="106000" algn="ctr" rotWithShape="0">
              <a:schemeClr val="accent6">
                <a:lumMod val="60000"/>
                <a:lumOff val="40000"/>
              </a:schemeClr>
            </a:outerShdw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latin typeface="Garamond" pitchFamily="18" charset="0"/>
              </a:rPr>
              <a:t/>
            </a:r>
            <a:br>
              <a:rPr lang="pt-BR" sz="6000" dirty="0" smtClean="0">
                <a:latin typeface="Garamond" pitchFamily="18" charset="0"/>
              </a:rPr>
            </a:br>
            <a:endParaRPr lang="pt-BR" sz="8000" dirty="0">
              <a:latin typeface="Garamond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857752" y="34290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04624" y="431666"/>
            <a:ext cx="85347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Introdução</a:t>
            </a:r>
            <a:endParaRPr lang="pt-BR" sz="3000" b="1" cap="small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7504" y="232971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latin typeface="Cambria" panose="0204050305040603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Objetivos do </a:t>
            </a:r>
          </a:p>
          <a:p>
            <a:pPr algn="ctr"/>
            <a:r>
              <a:rPr lang="pt-BR" sz="1400" dirty="0" smtClean="0">
                <a:latin typeface="Cambria" panose="0204050305040603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Código de Processo Civil </a:t>
            </a:r>
            <a:endParaRPr lang="pt-BR" sz="1400" dirty="0">
              <a:latin typeface="Cambria" panose="020405030504060302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Chave esquerda 6"/>
          <p:cNvSpPr/>
          <p:nvPr/>
        </p:nvSpPr>
        <p:spPr>
          <a:xfrm>
            <a:off x="2411760" y="1916832"/>
            <a:ext cx="288032" cy="138789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14" name="CaixaDeTexto 13"/>
          <p:cNvSpPr txBox="1"/>
          <p:nvPr/>
        </p:nvSpPr>
        <p:spPr>
          <a:xfrm>
            <a:off x="2699792" y="1916832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>
                <a:latin typeface="Cambria" panose="0204050305040603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Sistematização</a:t>
            </a:r>
            <a:endParaRPr lang="pt-BR" sz="1400" dirty="0">
              <a:latin typeface="Cambria" panose="020405030504060302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699792" y="2420888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>
                <a:latin typeface="Cambria" panose="0204050305040603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Simplificação</a:t>
            </a:r>
            <a:endParaRPr lang="pt-BR" sz="1400" dirty="0">
              <a:latin typeface="Cambria" panose="020405030504060302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699792" y="2996952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>
                <a:latin typeface="Cambria" panose="0204050305040603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Efetividade</a:t>
            </a:r>
            <a:endParaRPr lang="pt-BR" sz="1400" dirty="0">
              <a:latin typeface="Cambria" panose="020405030504060302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0" name="Conector de seta reta 19"/>
          <p:cNvCxnSpPr/>
          <p:nvPr/>
        </p:nvCxnSpPr>
        <p:spPr>
          <a:xfrm>
            <a:off x="4211960" y="3140968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have esquerda 20"/>
          <p:cNvSpPr/>
          <p:nvPr/>
        </p:nvSpPr>
        <p:spPr>
          <a:xfrm>
            <a:off x="5076056" y="2708920"/>
            <a:ext cx="216024" cy="86409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22" name="CaixaDeTexto 21"/>
          <p:cNvSpPr txBox="1"/>
          <p:nvPr/>
        </p:nvSpPr>
        <p:spPr>
          <a:xfrm>
            <a:off x="5364088" y="2708920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>
                <a:latin typeface="Cambria" panose="0204050305040603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Evitar atos desnecessários</a:t>
            </a:r>
            <a:endParaRPr lang="pt-BR" sz="1400" dirty="0">
              <a:latin typeface="Cambria" panose="020405030504060302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364088" y="3265239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>
                <a:latin typeface="Cambria" panose="0204050305040603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Respeitar direitos processuais fundamentais</a:t>
            </a:r>
            <a:endParaRPr lang="pt-BR" sz="1400" dirty="0">
              <a:latin typeface="Cambria" panose="020405030504060302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04624" y="4149080"/>
            <a:ext cx="8534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latin typeface="Cambria" panose="02040503050406030204" pitchFamily="18" charset="0"/>
              </a:rPr>
              <a:t>Em prol da efetividade, pode-se citar as seguintes técnicas previstas no novo Código</a:t>
            </a:r>
            <a:endParaRPr lang="pt-BR" sz="1600" dirty="0">
              <a:latin typeface="Cambria" panose="020405030504060302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99592" y="4797152"/>
            <a:ext cx="8064896" cy="1524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just">
              <a:lnSpc>
                <a:spcPct val="150000"/>
              </a:lnSpc>
              <a:buAutoNum type="romanUcPeriod"/>
            </a:pPr>
            <a:r>
              <a:rPr lang="pt-BR" sz="1600" dirty="0" smtClean="0">
                <a:latin typeface="Cambria" panose="02040503050406030204" pitchFamily="18" charset="0"/>
              </a:rPr>
              <a:t>Improcedência liminar do pedido (art. 332)</a:t>
            </a:r>
          </a:p>
          <a:p>
            <a:pPr marL="400050" indent="-400050" algn="just">
              <a:lnSpc>
                <a:spcPct val="150000"/>
              </a:lnSpc>
              <a:buAutoNum type="romanUcPeriod"/>
            </a:pPr>
            <a:r>
              <a:rPr lang="pt-BR" sz="1600" dirty="0" smtClean="0">
                <a:latin typeface="Cambria" panose="02040503050406030204" pitchFamily="18" charset="0"/>
              </a:rPr>
              <a:t>Estabilização da tutela antecipada (art. 304)</a:t>
            </a:r>
          </a:p>
          <a:p>
            <a:pPr marL="400050" indent="-400050" algn="just">
              <a:lnSpc>
                <a:spcPct val="150000"/>
              </a:lnSpc>
              <a:buAutoNum type="romanUcPeriod"/>
            </a:pPr>
            <a:r>
              <a:rPr lang="pt-BR" sz="1600" dirty="0" smtClean="0">
                <a:latin typeface="Cambria" panose="02040503050406030204" pitchFamily="18" charset="0"/>
              </a:rPr>
              <a:t>Julgamento antecipado parcial do mérito (art. 356)</a:t>
            </a:r>
          </a:p>
          <a:p>
            <a:pPr marL="400050" indent="-400050" algn="just">
              <a:lnSpc>
                <a:spcPct val="150000"/>
              </a:lnSpc>
              <a:buAutoNum type="romanUcPeriod"/>
            </a:pPr>
            <a:r>
              <a:rPr lang="pt-BR" sz="1600" dirty="0" smtClean="0">
                <a:latin typeface="Cambria" panose="02040503050406030204" pitchFamily="18" charset="0"/>
              </a:rPr>
              <a:t>Extensão dos limites objetivos da coisa julgada às questões prejudiciais (art. 503)</a:t>
            </a:r>
            <a:endParaRPr lang="pt-BR" sz="1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06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4" grpId="0"/>
      <p:bldP spid="17" grpId="0"/>
      <p:bldP spid="18" grpId="0"/>
      <p:bldP spid="21" grpId="0" animBg="1"/>
      <p:bldP spid="22" grpId="0"/>
      <p:bldP spid="24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0034" y="2357429"/>
            <a:ext cx="8461375" cy="1584000"/>
          </a:xfrm>
          <a:effectLst>
            <a:outerShdw blurRad="50800" dist="50800" dir="5400000" sx="106000" sy="106000" algn="ctr" rotWithShape="0">
              <a:schemeClr val="accent6">
                <a:lumMod val="60000"/>
                <a:lumOff val="40000"/>
              </a:schemeClr>
            </a:outerShdw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latin typeface="Garamond" pitchFamily="18" charset="0"/>
              </a:rPr>
              <a:t/>
            </a:r>
            <a:br>
              <a:rPr lang="pt-BR" sz="6000" dirty="0" smtClean="0">
                <a:latin typeface="Garamond" pitchFamily="18" charset="0"/>
              </a:rPr>
            </a:br>
            <a:endParaRPr lang="pt-BR" sz="8000" dirty="0">
              <a:latin typeface="Garamond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857752" y="34290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04624" y="431666"/>
            <a:ext cx="85347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pt-BR" sz="26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Improcedência Liminar do Pedido</a:t>
            </a:r>
            <a:endParaRPr lang="pt-BR" sz="3000" b="1" cap="small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756855"/>
              </p:ext>
            </p:extLst>
          </p:nvPr>
        </p:nvGraphicFramePr>
        <p:xfrm>
          <a:off x="732600" y="1657568"/>
          <a:ext cx="7678800" cy="2773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78800"/>
              </a:tblGrid>
              <a:tr h="25926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ambria" panose="02040503050406030204" pitchFamily="18" charset="0"/>
                        </a:rPr>
                        <a:t>Valorização</a:t>
                      </a:r>
                      <a:r>
                        <a:rPr lang="pt-BR" sz="1400" baseline="0" dirty="0" smtClean="0">
                          <a:latin typeface="Cambria" panose="02040503050406030204" pitchFamily="18" charset="0"/>
                        </a:rPr>
                        <a:t> das manifestações jurisprudenciais</a:t>
                      </a:r>
                      <a:endParaRPr lang="pt-BR" sz="14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Art. 332.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 Nas causas que dispensem a fase instrutória, o juiz, independentemente da citação do réu, julgará liminarmente improcedente o pedido que contrariar: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 -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enunciado de súmula do Supremo Tribunal Federal ou do Superior Tribunal de Justiça;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II -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acórdão proferido pelo Supremo Tribunal Federal ou pelo Superior Tribunal de Justiça em julgamento de recursos repetitivos;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III -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entendimento firmado em incidente de resolução de demandas repetitivas ou de assunção de competência;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IV -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enunciado de súmula de tribunal de justiça sobre direito local.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§1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O juiz também poderá julgar liminarmente improcedente o pedido se verificar, desde logo, a ocorrência de decadência ou de prescrição.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§2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Não interposta a apelação, o réu será intimado do trânsito em julgado da sentença, nos termos do art. 241.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§3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Interposta a apelação, o juiz poderá retratar-se em 5 (cinco) dias.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§4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Se houver retratação, o juiz determinará o prosseguimento do processo, com a citação do réu, e, se não houver retratação, determinará a citação do réu para apresentar contrarrazões, no prazo de 15 (quinze) dias.</a:t>
                      </a:r>
                      <a:endParaRPr kumimoji="0" lang="pt-BR" sz="1200" b="0" i="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83568" y="4581128"/>
            <a:ext cx="7632848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dirty="0" smtClean="0">
                <a:latin typeface="Cambria" panose="02040503050406030204" pitchFamily="18" charset="0"/>
              </a:rPr>
              <a:t>O CPC/2015 aprimora a redação do art. 285-A do CPC/73 e amplia as hipóteses de improcedência liminar do pedido tomando como referencial normativo principalmente as manifestações dos tribunais</a:t>
            </a:r>
            <a:endParaRPr lang="pt-BR" sz="1200" dirty="0">
              <a:latin typeface="Cambria" panose="02040503050406030204" pitchFamily="18" charset="0"/>
            </a:endParaRPr>
          </a:p>
        </p:txBody>
      </p:sp>
      <p:cxnSp>
        <p:nvCxnSpPr>
          <p:cNvPr id="9" name="Conector de seta reta 8"/>
          <p:cNvCxnSpPr/>
          <p:nvPr/>
        </p:nvCxnSpPr>
        <p:spPr>
          <a:xfrm>
            <a:off x="4499992" y="530120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683568" y="5725956"/>
            <a:ext cx="7632848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dirty="0" smtClean="0">
                <a:latin typeface="Cambria" panose="02040503050406030204" pitchFamily="18" charset="0"/>
              </a:rPr>
              <a:t>Evita-se, com isso, a prática de atos inúteis, pois contrários ao entendimento dos tribunais que detém a última palavra no tocante à aplicação judicial do direito, sem comprometer, em contrapartida, o contraditório</a:t>
            </a:r>
            <a:endParaRPr lang="pt-BR" sz="1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00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0034" y="2357429"/>
            <a:ext cx="8461375" cy="1584000"/>
          </a:xfrm>
          <a:effectLst>
            <a:outerShdw blurRad="50800" dist="50800" dir="5400000" sx="106000" sy="106000" algn="ctr" rotWithShape="0">
              <a:schemeClr val="accent6">
                <a:lumMod val="60000"/>
                <a:lumOff val="40000"/>
              </a:schemeClr>
            </a:outerShdw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latin typeface="Garamond" pitchFamily="18" charset="0"/>
              </a:rPr>
              <a:t/>
            </a:r>
            <a:br>
              <a:rPr lang="pt-BR" sz="6000" dirty="0" smtClean="0">
                <a:latin typeface="Garamond" pitchFamily="18" charset="0"/>
              </a:rPr>
            </a:br>
            <a:endParaRPr lang="pt-BR" sz="8000" dirty="0">
              <a:latin typeface="Garamond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857752" y="34290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04624" y="260648"/>
            <a:ext cx="85347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pt-BR" sz="26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Estabilização </a:t>
            </a:r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da </a:t>
            </a:r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Tutela </a:t>
            </a:r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Antecipada </a:t>
            </a:r>
          </a:p>
          <a:p>
            <a:pPr marL="0" lvl="2" algn="ctr"/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Requerida em Caráter Antecedente</a:t>
            </a:r>
            <a:endParaRPr lang="pt-BR" sz="3000" b="1" cap="small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925506"/>
              </p:ext>
            </p:extLst>
          </p:nvPr>
        </p:nvGraphicFramePr>
        <p:xfrm>
          <a:off x="732600" y="1591424"/>
          <a:ext cx="7678800" cy="2956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78800"/>
              </a:tblGrid>
              <a:tr h="25926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ambria" panose="02040503050406030204" pitchFamily="18" charset="0"/>
                        </a:rPr>
                        <a:t>Dispensabilidade</a:t>
                      </a:r>
                      <a:r>
                        <a:rPr lang="pt-BR" sz="1400" baseline="0" dirty="0" smtClean="0">
                          <a:latin typeface="Cambria" panose="02040503050406030204" pitchFamily="18" charset="0"/>
                        </a:rPr>
                        <a:t> do julgamento ante a ausência de insurgência da parte</a:t>
                      </a:r>
                      <a:endParaRPr lang="pt-BR" sz="14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Art. 304.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 A tutela antecipada, concedida nos termos do art. 303, torna-se estável se da decisão que a conceder não for interposto o respectivo recurso.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§1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No caso previsto no caput, o processo será extinto.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§2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Qualquer das partes poderá demandar a outra com o intuito de rever, reformar ou invalidar a tutela antecipada estabilizada nos termos do caput.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§3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tutela antecipada conservará seus efeitos enquanto não revista, reformada ou invalidada por decisão de mérito proferida na ação de que trata o § 2</a:t>
                      </a:r>
                      <a:r>
                        <a:rPr kumimoji="0" lang="pt-BR" sz="1200" b="0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§4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Qualquer das partes poderá requerer o desarquivamento dos autos em que foi concedida a medida, para instruir a petição inicial da ação a que se refere o § 2</a:t>
                      </a:r>
                      <a:r>
                        <a:rPr kumimoji="0" lang="pt-BR" sz="1200" b="0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, prevento o juízo em que a tutela antecipada foi concedida.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§5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O direito de rever, reformar ou invalidar a tutela antecipada, previsto no § 2</a:t>
                      </a:r>
                      <a:r>
                        <a:rPr kumimoji="0" lang="pt-BR" sz="1200" b="0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deste artigo, extingue-se após 2 (dois) anos, contados da ciência da decisão que extinguiu o processo, nos termos do § 1</a:t>
                      </a:r>
                      <a:r>
                        <a:rPr kumimoji="0" lang="pt-BR" sz="1200" b="0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§6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decisão que concede a tutela não fará coisa julgada, mas a estabilidade dos respectivos efeitos só será afastada por decisão que a revir, reformar ou invalidar, proferida em ação ajuizada por uma das partes, nos termos do § 2</a:t>
                      </a:r>
                      <a:r>
                        <a:rPr kumimoji="0" lang="pt-BR" sz="1200" b="0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deste artigo.</a:t>
                      </a:r>
                      <a:endParaRPr kumimoji="0" lang="pt-BR" sz="1200" b="0" i="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83568" y="4581128"/>
            <a:ext cx="763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>
                <a:latin typeface="Cambria" panose="02040503050406030204" pitchFamily="18" charset="0"/>
              </a:rPr>
              <a:t>De acordo com o CPC/2015 a tutela provisória pode fundamentar-se em urgência ou evidência (art.294)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83568" y="494116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>
                <a:latin typeface="Cambria" panose="02040503050406030204" pitchFamily="18" charset="0"/>
              </a:rPr>
              <a:t>Se a urgência for contemporânea à propositura da ação, a inicial pode limitar-se ao requerimento de tutela antecipada e à indicação do pedido de tutela final (art.303)</a:t>
            </a:r>
            <a:endParaRPr lang="pt-BR" sz="1200" dirty="0">
              <a:latin typeface="Cambria" panose="02040503050406030204" pitchFamily="18" charset="0"/>
            </a:endParaRPr>
          </a:p>
        </p:txBody>
      </p:sp>
      <p:cxnSp>
        <p:nvCxnSpPr>
          <p:cNvPr id="15" name="Conector de seta reta 14"/>
          <p:cNvCxnSpPr/>
          <p:nvPr/>
        </p:nvCxnSpPr>
        <p:spPr>
          <a:xfrm>
            <a:off x="4499992" y="4797152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683568" y="5478323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>
                <a:latin typeface="Cambria" panose="02040503050406030204" pitchFamily="18" charset="0"/>
              </a:rPr>
              <a:t>A tutela antecipada então deferida torna-se estável, se não interposto respectivo </a:t>
            </a:r>
            <a:r>
              <a:rPr lang="pt-BR" sz="1200" dirty="0" smtClean="0">
                <a:latin typeface="Cambria" panose="02040503050406030204" pitchFamily="18" charset="0"/>
              </a:rPr>
              <a:t>recurso. A decisão que concede a tutela antecipada requerida em caráter antecedente, portanto, ainda que proferida com base em cognição sumária, é considerada apta a regular uma relação jurídica ante a ausência de insurgência. Inegável que se está aqui também a privilegiar a autonomia da vontade 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7" y="6392361"/>
            <a:ext cx="82778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Cambria" panose="02040503050406030204" pitchFamily="18" charset="0"/>
              </a:rPr>
              <a:t>Essa decisão, portanto, apenas deixará de produzir efeitos, se proposta </a:t>
            </a:r>
            <a:r>
              <a:rPr lang="pt-BR" sz="1200" dirty="0" smtClean="0">
                <a:latin typeface="Cambria" panose="02040503050406030204" pitchFamily="18" charset="0"/>
              </a:rPr>
              <a:t>demanda autônoma </a:t>
            </a:r>
            <a:r>
              <a:rPr lang="pt-BR" sz="1200" dirty="0">
                <a:latin typeface="Cambria" panose="02040503050406030204" pitchFamily="18" charset="0"/>
              </a:rPr>
              <a:t>com tal objetivo em até dois </a:t>
            </a:r>
            <a:r>
              <a:rPr lang="pt-BR" sz="1200" dirty="0" smtClean="0">
                <a:latin typeface="Cambria" panose="02040503050406030204" pitchFamily="18" charset="0"/>
              </a:rPr>
              <a:t>anos</a:t>
            </a:r>
            <a:endParaRPr lang="pt-BR" sz="1200" dirty="0"/>
          </a:p>
        </p:txBody>
      </p:sp>
      <p:cxnSp>
        <p:nvCxnSpPr>
          <p:cNvPr id="13" name="Conector de seta reta 12"/>
          <p:cNvCxnSpPr/>
          <p:nvPr/>
        </p:nvCxnSpPr>
        <p:spPr>
          <a:xfrm>
            <a:off x="4499992" y="5373216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4499992" y="6093296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592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7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0034" y="2357429"/>
            <a:ext cx="8461375" cy="1584000"/>
          </a:xfrm>
          <a:effectLst>
            <a:outerShdw blurRad="50800" dist="50800" dir="5400000" sx="106000" sy="106000" algn="ctr" rotWithShape="0">
              <a:schemeClr val="accent6">
                <a:lumMod val="60000"/>
                <a:lumOff val="40000"/>
              </a:schemeClr>
            </a:outerShdw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latin typeface="Garamond" pitchFamily="18" charset="0"/>
              </a:rPr>
              <a:t/>
            </a:r>
            <a:br>
              <a:rPr lang="pt-BR" sz="6000" dirty="0" smtClean="0">
                <a:latin typeface="Garamond" pitchFamily="18" charset="0"/>
              </a:rPr>
            </a:br>
            <a:endParaRPr lang="pt-BR" sz="8000" dirty="0">
              <a:latin typeface="Garamond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857752" y="34290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04624" y="431666"/>
            <a:ext cx="85347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pt-BR" sz="26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Julgamento Antecipado Parcial do Mérito</a:t>
            </a:r>
            <a:endParaRPr lang="pt-BR" sz="3000" b="1" cap="small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02583"/>
              </p:ext>
            </p:extLst>
          </p:nvPr>
        </p:nvGraphicFramePr>
        <p:xfrm>
          <a:off x="732600" y="1556792"/>
          <a:ext cx="76788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78800"/>
              </a:tblGrid>
              <a:tr h="25926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Cambria" panose="02040503050406030204" pitchFamily="18" charset="0"/>
                        </a:rPr>
                        <a:t>Satisfação imediata do</a:t>
                      </a:r>
                      <a:r>
                        <a:rPr lang="pt-BR" sz="1400" baseline="0" dirty="0" smtClean="0">
                          <a:latin typeface="Cambria" panose="02040503050406030204" pitchFamily="18" charset="0"/>
                        </a:rPr>
                        <a:t> direito</a:t>
                      </a:r>
                      <a:endParaRPr lang="pt-BR" sz="14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Art. 356.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O juiz decidirá parcialmente o mérito quando um ou mais dos pedidos formulados ou parcela deles: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 -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mostrar-se incontroverso;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II -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estiver em condições de imediato julgamento, nos termos do art. 355.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§1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decisão que julgar parcialmente o mérito poderá reconhecer a existência de obrigação líquida ou ilíquida.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§2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parte poderá liquidar ou executar, desde logo, a obrigação reconhecida na decisão que julgar parcialmente o mérito, independentemente de caução, ainda que haja recurso contra essa interposto.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§3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Na hipótese do § 2</a:t>
                      </a:r>
                      <a:r>
                        <a:rPr kumimoji="0" lang="pt-BR" sz="1200" b="0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, se houver trânsito em julgado da decisão, a execução será definitiva.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§4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liquidação e o cumprimento da decisão que julgar parcialmente o mérito poderão ser processados em autos suplementares, a requerimento da parte ou a critério do juiz.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§5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decisão proferida com base neste artigo é impugnável por agravo de instrumento.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683568" y="3753013"/>
            <a:ext cx="7704856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dirty="0" smtClean="0">
                <a:latin typeface="Cambria" panose="02040503050406030204" pitchFamily="18" charset="0"/>
              </a:rPr>
              <a:t>O julgamento antecipado parcial promove a </a:t>
            </a:r>
            <a:r>
              <a:rPr lang="pt-BR" sz="1200" dirty="0">
                <a:latin typeface="Cambria" panose="02040503050406030204" pitchFamily="18" charset="0"/>
              </a:rPr>
              <a:t>efetividade do processo, </a:t>
            </a:r>
            <a:r>
              <a:rPr lang="pt-BR" sz="1200" dirty="0" smtClean="0">
                <a:latin typeface="Cambria" panose="02040503050406030204" pitchFamily="18" charset="0"/>
              </a:rPr>
              <a:t>pois </a:t>
            </a:r>
            <a:r>
              <a:rPr lang="pt-BR" sz="1200" dirty="0">
                <a:latin typeface="Cambria" panose="02040503050406030204" pitchFamily="18" charset="0"/>
              </a:rPr>
              <a:t>permite a satisfação imediata de </a:t>
            </a:r>
            <a:r>
              <a:rPr lang="pt-BR" sz="1200" dirty="0" smtClean="0">
                <a:latin typeface="Cambria" panose="02040503050406030204" pitchFamily="18" charset="0"/>
              </a:rPr>
              <a:t>um direito </a:t>
            </a:r>
            <a:r>
              <a:rPr lang="pt-BR" sz="1200" dirty="0">
                <a:latin typeface="Cambria" panose="02040503050406030204" pitchFamily="18" charset="0"/>
              </a:rPr>
              <a:t>a respeito do qual nada mais há o que se </a:t>
            </a:r>
            <a:r>
              <a:rPr lang="pt-BR" sz="1200" dirty="0" smtClean="0">
                <a:latin typeface="Cambria" panose="02040503050406030204" pitchFamily="18" charset="0"/>
              </a:rPr>
              <a:t>perquirir no processo. </a:t>
            </a:r>
            <a:endParaRPr lang="pt-BR" sz="1200" dirty="0">
              <a:latin typeface="Cambria" panose="02040503050406030204" pitchFamily="18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613273"/>
              </p:ext>
            </p:extLst>
          </p:nvPr>
        </p:nvGraphicFramePr>
        <p:xfrm>
          <a:off x="732600" y="4879424"/>
          <a:ext cx="7678800" cy="1645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39400"/>
                <a:gridCol w="3839400"/>
              </a:tblGrid>
              <a:tr h="23027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Cambria" panose="02040503050406030204" pitchFamily="18" charset="0"/>
                        </a:rPr>
                        <a:t>Tutela</a:t>
                      </a:r>
                      <a:r>
                        <a:rPr lang="pt-BR" sz="1200" baseline="0" dirty="0" smtClean="0">
                          <a:latin typeface="Cambria" panose="02040503050406030204" pitchFamily="18" charset="0"/>
                        </a:rPr>
                        <a:t> Antecipada</a:t>
                      </a:r>
                      <a:endParaRPr lang="pt-BR" sz="12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Cambria" panose="02040503050406030204" pitchFamily="18" charset="0"/>
                        </a:rPr>
                        <a:t>Julgamento Parcial</a:t>
                      </a:r>
                      <a:endParaRPr lang="pt-BR" sz="12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 antecipação de tutela se insere no quadro das chamadas tutelas diferenciadas, que visam a combater o chamado dano marginal do processo por meio da autorização para que o juiz profira suas decisões com base em cognição não exauriente dos elementos da controvérsia. </a:t>
                      </a:r>
                      <a:endParaRPr kumimoji="0" lang="pt-BR" sz="1200" b="0" i="0" kern="1200" dirty="0" smtClean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 julgamento parcial apenas tem lugar se proferido com base em cognição exauriente. Nada o difere do julgamento emanado após a fase instrutória, a não ser o momento em que proferido. Nos casos de julgamento parcial, uma parcela do mérito é resolvida em caráter antecedente e a outra é analisada apenas após o término da fase instrutória.</a:t>
                      </a:r>
                      <a:endParaRPr kumimoji="0" lang="pt-BR" sz="1200" b="0" i="0" kern="1200" dirty="0" smtClean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Conector de seta reta 13"/>
          <p:cNvCxnSpPr/>
          <p:nvPr/>
        </p:nvCxnSpPr>
        <p:spPr>
          <a:xfrm>
            <a:off x="4499992" y="4437112"/>
            <a:ext cx="0" cy="299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499992" y="4437112"/>
            <a:ext cx="24288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i="1" dirty="0" smtClean="0">
                <a:latin typeface="Cambria" panose="02040503050406030204" pitchFamily="18" charset="0"/>
              </a:rPr>
              <a:t>distinção</a:t>
            </a:r>
            <a:endParaRPr lang="pt-BR" sz="1000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0034" y="2357429"/>
            <a:ext cx="8461375" cy="1584000"/>
          </a:xfrm>
          <a:effectLst>
            <a:outerShdw blurRad="50800" dist="50800" dir="5400000" sx="106000" sy="106000" algn="ctr" rotWithShape="0">
              <a:schemeClr val="accent6">
                <a:lumMod val="60000"/>
                <a:lumOff val="40000"/>
              </a:schemeClr>
            </a:outerShdw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latin typeface="Garamond" pitchFamily="18" charset="0"/>
              </a:rPr>
              <a:t/>
            </a:r>
            <a:br>
              <a:rPr lang="pt-BR" sz="6000" dirty="0" smtClean="0">
                <a:latin typeface="Garamond" pitchFamily="18" charset="0"/>
              </a:rPr>
            </a:br>
            <a:endParaRPr lang="pt-BR" sz="8000" dirty="0">
              <a:latin typeface="Garamond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857752" y="34290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04624" y="431666"/>
            <a:ext cx="85347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pt-BR" sz="26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Julgamento Parcial Antecipado do Mérito</a:t>
            </a:r>
            <a:endParaRPr lang="pt-BR" sz="3000" b="1" cap="small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41029" y="1556792"/>
            <a:ext cx="7661942" cy="612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i="1" dirty="0" smtClean="0">
                <a:latin typeface="Cambria" panose="02040503050406030204" pitchFamily="18" charset="0"/>
              </a:rPr>
              <a:t>Requisitos – I. </a:t>
            </a:r>
            <a:r>
              <a:rPr lang="pt-BR" sz="1200" dirty="0" smtClean="0">
                <a:latin typeface="Cambria" panose="02040503050406030204" pitchFamily="18" charset="0"/>
              </a:rPr>
              <a:t>O pedido </a:t>
            </a:r>
            <a:r>
              <a:rPr lang="pt-BR" sz="1200" dirty="0">
                <a:latin typeface="Cambria" panose="02040503050406030204" pitchFamily="18" charset="0"/>
              </a:rPr>
              <a:t>se torna incontroverso após não ter sua existência ou modo de ser contestado pela parte contrária. </a:t>
            </a:r>
            <a:endParaRPr lang="pt-BR" sz="1600" dirty="0">
              <a:latin typeface="Cambria" panose="020405030504060302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357591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Cambria" panose="02040503050406030204" pitchFamily="18" charset="0"/>
              </a:rPr>
              <a:t>Cumulação</a:t>
            </a:r>
          </a:p>
          <a:p>
            <a:pPr algn="ctr"/>
            <a:r>
              <a:rPr lang="pt-BR" sz="1200" b="1" dirty="0" smtClean="0">
                <a:latin typeface="Cambria" panose="02040503050406030204" pitchFamily="18" charset="0"/>
              </a:rPr>
              <a:t>Simples</a:t>
            </a:r>
            <a:endParaRPr lang="pt-BR" sz="1200" b="1" dirty="0">
              <a:latin typeface="Cambria" panose="02040503050406030204" pitchFamily="18" charset="0"/>
            </a:endParaRPr>
          </a:p>
        </p:txBody>
      </p:sp>
      <p:cxnSp>
        <p:nvCxnSpPr>
          <p:cNvPr id="9" name="Conector de seta reta 8"/>
          <p:cNvCxnSpPr/>
          <p:nvPr/>
        </p:nvCxnSpPr>
        <p:spPr>
          <a:xfrm flipV="1">
            <a:off x="1835696" y="2645623"/>
            <a:ext cx="576064" cy="43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2339752" y="2285583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Cambria" panose="02040503050406030204" pitchFamily="18" charset="0"/>
              </a:rPr>
              <a:t>Danos morais</a:t>
            </a:r>
            <a:endParaRPr lang="pt-BR" sz="1200" b="1" dirty="0">
              <a:latin typeface="Cambria" panose="02040503050406030204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339752" y="2739117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Cambria" panose="02040503050406030204" pitchFamily="18" charset="0"/>
              </a:rPr>
              <a:t>Danos materiais</a:t>
            </a:r>
            <a:endParaRPr lang="pt-BR" sz="1200" b="1" dirty="0">
              <a:latin typeface="Cambria" panose="02040503050406030204" pitchFamily="18" charset="0"/>
            </a:endParaRPr>
          </a:p>
        </p:txBody>
      </p:sp>
      <p:cxnSp>
        <p:nvCxnSpPr>
          <p:cNvPr id="18" name="Conector de seta reta 17"/>
          <p:cNvCxnSpPr/>
          <p:nvPr/>
        </p:nvCxnSpPr>
        <p:spPr>
          <a:xfrm flipV="1">
            <a:off x="3923928" y="2929299"/>
            <a:ext cx="576064" cy="43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flipV="1">
            <a:off x="3923928" y="2429599"/>
            <a:ext cx="576064" cy="43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4427984" y="2739117"/>
            <a:ext cx="1708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Cambria" panose="02040503050406030204" pitchFamily="18" charset="0"/>
              </a:rPr>
              <a:t>Não contestado</a:t>
            </a:r>
            <a:endParaRPr lang="pt-BR" sz="1200" b="1" dirty="0">
              <a:latin typeface="Cambria" panose="02040503050406030204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4283968" y="2276872"/>
            <a:ext cx="1708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Cambria" panose="02040503050406030204" pitchFamily="18" charset="0"/>
              </a:rPr>
              <a:t>Contestado</a:t>
            </a:r>
            <a:endParaRPr lang="pt-BR" sz="1200" b="1" dirty="0">
              <a:latin typeface="Cambria" panose="02040503050406030204" pitchFamily="18" charset="0"/>
            </a:endParaRPr>
          </a:p>
        </p:txBody>
      </p:sp>
      <p:cxnSp>
        <p:nvCxnSpPr>
          <p:cNvPr id="22" name="Conector de seta reta 21"/>
          <p:cNvCxnSpPr/>
          <p:nvPr/>
        </p:nvCxnSpPr>
        <p:spPr>
          <a:xfrm flipV="1">
            <a:off x="5940152" y="2933655"/>
            <a:ext cx="576064" cy="43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 flipV="1">
            <a:off x="5940152" y="2429599"/>
            <a:ext cx="576064" cy="43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588224" y="2204864"/>
            <a:ext cx="1943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Cambria" panose="02040503050406030204" pitchFamily="18" charset="0"/>
              </a:rPr>
              <a:t>Prosseguimento do processo</a:t>
            </a:r>
            <a:endParaRPr lang="pt-BR" sz="1200" b="1" dirty="0">
              <a:latin typeface="Cambria" panose="02040503050406030204" pitchFamily="18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6751620" y="2780928"/>
            <a:ext cx="1708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latin typeface="Cambria" panose="02040503050406030204" pitchFamily="18" charset="0"/>
              </a:rPr>
              <a:t>Imediato julgamento</a:t>
            </a:r>
            <a:endParaRPr lang="pt-BR" sz="1200" b="1" dirty="0">
              <a:latin typeface="Cambria" panose="02040503050406030204" pitchFamily="18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857752" y="4160113"/>
            <a:ext cx="2143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11560" y="458112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Condições de imediato julgamento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2123728" y="357301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Dispensabilidade da fase instrutória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162488" y="5805264"/>
            <a:ext cx="1905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Manifestação dos efeitos da revelia</a:t>
            </a:r>
          </a:p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(art. 344)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30" name="Chave esquerda 29"/>
          <p:cNvSpPr/>
          <p:nvPr/>
        </p:nvSpPr>
        <p:spPr>
          <a:xfrm>
            <a:off x="2051720" y="3573016"/>
            <a:ext cx="216024" cy="295232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200">
              <a:latin typeface="Cambria" panose="02040503050406030204" pitchFamily="18" charset="0"/>
            </a:endParaRPr>
          </a:p>
        </p:txBody>
      </p:sp>
      <p:cxnSp>
        <p:nvCxnSpPr>
          <p:cNvPr id="31" name="Conector de seta reta 30"/>
          <p:cNvCxnSpPr/>
          <p:nvPr/>
        </p:nvCxnSpPr>
        <p:spPr>
          <a:xfrm>
            <a:off x="4067944" y="3933056"/>
            <a:ext cx="86409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4211960" y="3645024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err="1" smtClean="0">
                <a:latin typeface="Cambria" panose="02040503050406030204" pitchFamily="18" charset="0"/>
              </a:rPr>
              <a:t>exs</a:t>
            </a:r>
            <a:r>
              <a:rPr lang="pt-BR" sz="1200" dirty="0" smtClean="0">
                <a:latin typeface="Cambria" panose="02040503050406030204" pitchFamily="18" charset="0"/>
              </a:rPr>
              <a:t>.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4716016" y="3440033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Prova documental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4572000" y="3872081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Fatos notórios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5292080" y="4304129"/>
            <a:ext cx="2808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>
                <a:latin typeface="Cambria" panose="02040503050406030204" pitchFamily="18" charset="0"/>
              </a:rPr>
              <a:t>Questões de direito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36" name="Chave esquerda 35"/>
          <p:cNvSpPr/>
          <p:nvPr/>
        </p:nvSpPr>
        <p:spPr>
          <a:xfrm>
            <a:off x="5148064" y="3501008"/>
            <a:ext cx="213744" cy="108012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200">
              <a:latin typeface="Cambria" panose="02040503050406030204" pitchFamily="18" charset="0"/>
            </a:endParaRPr>
          </a:p>
        </p:txBody>
      </p:sp>
      <p:cxnSp>
        <p:nvCxnSpPr>
          <p:cNvPr id="37" name="Conector de seta reta 36"/>
          <p:cNvCxnSpPr/>
          <p:nvPr/>
        </p:nvCxnSpPr>
        <p:spPr>
          <a:xfrm>
            <a:off x="4067944" y="6093296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have esquerda 37"/>
          <p:cNvSpPr/>
          <p:nvPr/>
        </p:nvSpPr>
        <p:spPr>
          <a:xfrm>
            <a:off x="6156176" y="5246864"/>
            <a:ext cx="216024" cy="142249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200">
              <a:latin typeface="Cambria" panose="02040503050406030204" pitchFamily="18" charset="0"/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5940152" y="5229200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Contestação por um litisconsorte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466744" y="5805264"/>
            <a:ext cx="1905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A revelia não produz efeitos se:</a:t>
            </a:r>
          </a:p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(art. 345)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5580112" y="5589240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Direitos indisponíveis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6084168" y="5949280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Inicial sem documento indispensável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5652120" y="6309320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mbria" panose="02040503050406030204" pitchFamily="18" charset="0"/>
              </a:rPr>
              <a:t>Alegações inverossímeis</a:t>
            </a:r>
            <a:endParaRPr lang="pt-BR" sz="1200" dirty="0">
              <a:latin typeface="Cambria" panose="02040503050406030204" pitchFamily="18" charset="0"/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755576" y="3032933"/>
            <a:ext cx="7661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i="1" dirty="0" smtClean="0">
                <a:latin typeface="Cambria" panose="02040503050406030204" pitchFamily="18" charset="0"/>
              </a:rPr>
              <a:t>Requisitos – II. </a:t>
            </a:r>
            <a:r>
              <a:rPr lang="pt-BR" sz="1200" dirty="0" smtClean="0">
                <a:latin typeface="Cambria" panose="02040503050406030204" pitchFamily="18" charset="0"/>
              </a:rPr>
              <a:t>Condições de imediato julgamento</a:t>
            </a:r>
            <a:endParaRPr lang="pt-BR" sz="1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24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4" grpId="0"/>
      <p:bldP spid="17" grpId="0"/>
      <p:bldP spid="20" grpId="0"/>
      <p:bldP spid="21" grpId="0"/>
      <p:bldP spid="24" grpId="0"/>
      <p:bldP spid="25" grpId="0"/>
      <p:bldP spid="27" grpId="0"/>
      <p:bldP spid="28" grpId="0"/>
      <p:bldP spid="29" grpId="0"/>
      <p:bldP spid="30" grpId="0" animBg="1"/>
      <p:bldP spid="32" grpId="0"/>
      <p:bldP spid="33" grpId="0"/>
      <p:bldP spid="34" grpId="0"/>
      <p:bldP spid="35" grpId="0"/>
      <p:bldP spid="36" grpId="0" animBg="1"/>
      <p:bldP spid="38" grpId="0" animBg="1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0034" y="2357429"/>
            <a:ext cx="8461375" cy="1584000"/>
          </a:xfrm>
          <a:effectLst>
            <a:outerShdw blurRad="50800" dist="50800" dir="5400000" sx="106000" sy="106000" algn="ctr" rotWithShape="0">
              <a:schemeClr val="accent6">
                <a:lumMod val="60000"/>
                <a:lumOff val="40000"/>
              </a:schemeClr>
            </a:outerShdw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latin typeface="Garamond" pitchFamily="18" charset="0"/>
              </a:rPr>
              <a:t/>
            </a:r>
            <a:br>
              <a:rPr lang="pt-BR" sz="6000" dirty="0" smtClean="0">
                <a:latin typeface="Garamond" pitchFamily="18" charset="0"/>
              </a:rPr>
            </a:br>
            <a:endParaRPr lang="pt-BR" sz="8000" dirty="0">
              <a:latin typeface="Garamond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857752" y="34290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04624" y="431666"/>
            <a:ext cx="85347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pt-BR" sz="26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Julgamento Parcial Antecipado do Mérito</a:t>
            </a:r>
            <a:endParaRPr lang="pt-BR" sz="3000" b="1" cap="small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963722"/>
              </p:ext>
            </p:extLst>
          </p:nvPr>
        </p:nvGraphicFramePr>
        <p:xfrm>
          <a:off x="732600" y="1700808"/>
          <a:ext cx="7678800" cy="73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78800"/>
              </a:tblGrid>
              <a:tr h="257696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Cambria" panose="02040503050406030204" pitchFamily="18" charset="0"/>
                        </a:rPr>
                        <a:t>Conteúdo do julgamento parcial</a:t>
                      </a:r>
                      <a:endParaRPr lang="pt-BR" sz="12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Art. 356.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(...):</a:t>
                      </a:r>
                    </a:p>
                    <a:p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1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decisão que julgar parcialmente o mérito poderá reconhecer a existência de obrigação líquida ou ilíquida.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83568" y="2550944"/>
            <a:ext cx="7661942" cy="1166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dirty="0" smtClean="0">
                <a:latin typeface="Cambria" panose="02040503050406030204" pitchFamily="18" charset="0"/>
              </a:rPr>
              <a:t>Em </a:t>
            </a:r>
            <a:r>
              <a:rPr lang="pt-BR" sz="1200" dirty="0">
                <a:latin typeface="Cambria" panose="02040503050406030204" pitchFamily="18" charset="0"/>
              </a:rPr>
              <a:t>determinadas ocasiões, pode ocorrer que o </a:t>
            </a:r>
            <a:r>
              <a:rPr lang="pt-BR" sz="1200" i="1" dirty="0">
                <a:latin typeface="Cambria" panose="02040503050406030204" pitchFamily="18" charset="0"/>
              </a:rPr>
              <a:t>quantum </a:t>
            </a:r>
            <a:r>
              <a:rPr lang="pt-BR" sz="1200" dirty="0">
                <a:latin typeface="Cambria" panose="02040503050406030204" pitchFamily="18" charset="0"/>
              </a:rPr>
              <a:t>da parcela do mérito não controversa ainda não esteja definido. Nesses casos a decisão que julgar em caráter antecipado parcela do mérito reconhecerá como devida a existência de obrigação ilíquida. Fixado o </a:t>
            </a:r>
            <a:r>
              <a:rPr lang="pt-BR" sz="1200" i="1" dirty="0">
                <a:latin typeface="Cambria" panose="02040503050406030204" pitchFamily="18" charset="0"/>
              </a:rPr>
              <a:t>an debeatur</a:t>
            </a:r>
            <a:r>
              <a:rPr lang="pt-BR" sz="1200" dirty="0">
                <a:latin typeface="Cambria" panose="02040503050406030204" pitchFamily="18" charset="0"/>
              </a:rPr>
              <a:t>, caberá, portanto, ao réu dar início à fase de liquidação para que seja então apurado o</a:t>
            </a:r>
            <a:r>
              <a:rPr lang="pt-BR" sz="1200" i="1" dirty="0">
                <a:latin typeface="Cambria" panose="02040503050406030204" pitchFamily="18" charset="0"/>
              </a:rPr>
              <a:t> quantum debeatur</a:t>
            </a:r>
            <a:r>
              <a:rPr lang="pt-BR" sz="1200" dirty="0">
                <a:latin typeface="Cambria" panose="02040503050406030204" pitchFamily="18" charset="0"/>
              </a:rPr>
              <a:t>. 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18761"/>
              </p:ext>
            </p:extLst>
          </p:nvPr>
        </p:nvGraphicFramePr>
        <p:xfrm>
          <a:off x="709624" y="3789040"/>
          <a:ext cx="7678800" cy="14767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7880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Cambria" panose="02040503050406030204" pitchFamily="18" charset="0"/>
                        </a:rPr>
                        <a:t>Efeitos da decisão</a:t>
                      </a:r>
                      <a:endParaRPr lang="pt-BR" sz="12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Art. 356.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(...):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2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parte poderá liquidar ou executar, desde logo, a obrigação reconhecida na decisão que julgar parcialmente o mérito, independentemente de caução, ainda que haja recurso contra essa interposto.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3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Na hipótese do § 2</a:t>
                      </a:r>
                      <a:r>
                        <a:rPr kumimoji="0" lang="pt-BR" sz="1200" b="0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, se houver trânsito em julgado da decisão, a execução será definitiva.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4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liquidação e o cumprimento da decisão que julgar parcialmente o mérito poderão ser processados em autos suplementares, a requerimento da parte ou a critério do juiz.</a:t>
                      </a:r>
                      <a:endParaRPr kumimoji="0" lang="pt-BR" sz="1200" b="0" i="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683568" y="5298281"/>
            <a:ext cx="7704856" cy="1443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dirty="0">
                <a:latin typeface="Cambria" panose="02040503050406030204" pitchFamily="18" charset="0"/>
              </a:rPr>
              <a:t>O principal efeito prático da decisão que julga parcela do mérito em caráter antecedente é o acesso fornecido ao titular do direito reconhecido como devido às vias executivas (ou à fase de liquidação no caso de obrigação ilíquida). A decisão que julga parcela do mérito em caráter antecedente, nesses termos, constitui título executivo, conforme estabelece o art. 515, inc. I, do Código de Processo Civil. A execução então requerida independerá do oferecimento de caução e será definitiva nos casos em que houver o transito em julgado da decisão. </a:t>
            </a:r>
          </a:p>
        </p:txBody>
      </p:sp>
    </p:spTree>
    <p:extLst>
      <p:ext uri="{BB962C8B-B14F-4D97-AF65-F5344CB8AC3E}">
        <p14:creationId xmlns:p14="http://schemas.microsoft.com/office/powerpoint/2010/main" val="105681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0034" y="2357429"/>
            <a:ext cx="8461375" cy="1584000"/>
          </a:xfrm>
          <a:effectLst>
            <a:outerShdw blurRad="50800" dist="50800" dir="5400000" sx="106000" sy="106000" algn="ctr" rotWithShape="0">
              <a:schemeClr val="accent6">
                <a:lumMod val="60000"/>
                <a:lumOff val="40000"/>
              </a:schemeClr>
            </a:outerShdw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latin typeface="Garamond" pitchFamily="18" charset="0"/>
              </a:rPr>
              <a:t/>
            </a:r>
            <a:br>
              <a:rPr lang="pt-BR" sz="6000" dirty="0" smtClean="0">
                <a:latin typeface="Garamond" pitchFamily="18" charset="0"/>
              </a:rPr>
            </a:br>
            <a:endParaRPr lang="pt-BR" sz="8000" dirty="0">
              <a:latin typeface="Garamond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857752" y="34290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04624" y="431666"/>
            <a:ext cx="85347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pt-BR" sz="26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Julgamento Parcial Antecipado do Mérito</a:t>
            </a:r>
            <a:endParaRPr lang="pt-BR" sz="3000" b="1" cap="small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843105"/>
              </p:ext>
            </p:extLst>
          </p:nvPr>
        </p:nvGraphicFramePr>
        <p:xfrm>
          <a:off x="732600" y="1556792"/>
          <a:ext cx="7678800" cy="16596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7880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Cambria" panose="02040503050406030204" pitchFamily="18" charset="0"/>
                        </a:rPr>
                        <a:t>Recurso cabível</a:t>
                      </a:r>
                      <a:endParaRPr lang="pt-BR" sz="12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Art. 356.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(...)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5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decisão proferida com base neste artigo é impugnável por agravo de instrumento.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Art. 203.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Os pronunciamentos do juiz consistirão em sentenças, decisões interlocutórias e despachos.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1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Ressalvadas as disposições expressas dos procedimentos especiais, sentença é o pronunciamento por meio do qual o juiz, com fundamento nos arts. 485 e 487, põe fim à fase cognitiva do procedimento comum, bem como extingue a execução.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2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Decisão interlocutória é todo pronunciamento judicial de natureza decisória que não se enquadre no § 1</a:t>
                      </a:r>
                      <a:r>
                        <a:rPr kumimoji="0" lang="pt-BR" sz="1200" b="0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741029" y="3717032"/>
            <a:ext cx="7655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latin typeface="Cambria" panose="02040503050406030204" pitchFamily="18" charset="0"/>
              </a:rPr>
              <a:t>Sentença é definida a partir de seu </a:t>
            </a:r>
            <a:r>
              <a:rPr lang="pt-BR" sz="1400" i="1" dirty="0" smtClean="0">
                <a:latin typeface="Cambria" panose="02040503050406030204" pitchFamily="18" charset="0"/>
              </a:rPr>
              <a:t>conteúdo</a:t>
            </a:r>
            <a:r>
              <a:rPr lang="pt-BR" sz="1400" dirty="0" smtClean="0">
                <a:latin typeface="Cambria" panose="02040503050406030204" pitchFamily="18" charset="0"/>
              </a:rPr>
              <a:t> e da sua aptidão a </a:t>
            </a:r>
            <a:r>
              <a:rPr lang="pt-BR" sz="1400" i="1" dirty="0" smtClean="0">
                <a:latin typeface="Cambria" panose="02040503050406030204" pitchFamily="18" charset="0"/>
              </a:rPr>
              <a:t>encerrar</a:t>
            </a:r>
            <a:r>
              <a:rPr lang="pt-BR" sz="1400" dirty="0" smtClean="0">
                <a:latin typeface="Cambria" panose="02040503050406030204" pitchFamily="18" charset="0"/>
              </a:rPr>
              <a:t> o processo   </a:t>
            </a:r>
            <a:endParaRPr lang="pt-BR" sz="1400" dirty="0">
              <a:latin typeface="Cambria" panose="02040503050406030204" pitchFamily="18" charset="0"/>
            </a:endParaRPr>
          </a:p>
        </p:txBody>
      </p:sp>
      <p:cxnSp>
        <p:nvCxnSpPr>
          <p:cNvPr id="6" name="Conector de seta reta 5"/>
          <p:cNvCxnSpPr/>
          <p:nvPr/>
        </p:nvCxnSpPr>
        <p:spPr>
          <a:xfrm>
            <a:off x="4499992" y="5085184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2375756" y="4653136"/>
            <a:ext cx="4392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 smtClean="0">
                <a:latin typeface="Cambria" panose="02040503050406030204" pitchFamily="18" charset="0"/>
              </a:rPr>
              <a:t>Decisão interlocutória é definida por exclusão  </a:t>
            </a:r>
            <a:endParaRPr lang="pt-BR" sz="1400" dirty="0">
              <a:latin typeface="Cambria" panose="02040503050406030204" pitchFamily="18" charset="0"/>
            </a:endParaRPr>
          </a:p>
        </p:txBody>
      </p:sp>
      <p:cxnSp>
        <p:nvCxnSpPr>
          <p:cNvPr id="15" name="Conector de seta reta 14"/>
          <p:cNvCxnSpPr/>
          <p:nvPr/>
        </p:nvCxnSpPr>
        <p:spPr>
          <a:xfrm>
            <a:off x="4499992" y="4149080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899592" y="566124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latin typeface="Cambria" panose="02040503050406030204" pitchFamily="18" charset="0"/>
              </a:rPr>
              <a:t>A decisão do art. 356, embora verse sobre o mérito, não é apta a extinguir a fase cognitiva do processo que terá prosseguimento para julgamento da parcela do mérito não resolvida</a:t>
            </a:r>
            <a:endParaRPr lang="pt-BR" sz="1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47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0034" y="2357429"/>
            <a:ext cx="8461375" cy="1584000"/>
          </a:xfrm>
          <a:effectLst>
            <a:outerShdw blurRad="50800" dist="50800" dir="5400000" sx="106000" sy="106000" algn="ctr" rotWithShape="0">
              <a:schemeClr val="accent6">
                <a:lumMod val="60000"/>
                <a:lumOff val="40000"/>
              </a:schemeClr>
            </a:outerShdw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latin typeface="Garamond" pitchFamily="18" charset="0"/>
              </a:rPr>
              <a:t/>
            </a:r>
            <a:br>
              <a:rPr lang="pt-BR" sz="6000" dirty="0" smtClean="0">
                <a:latin typeface="Garamond" pitchFamily="18" charset="0"/>
              </a:rPr>
            </a:br>
            <a:endParaRPr lang="pt-BR" sz="8000" dirty="0">
              <a:latin typeface="Garamond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857752" y="342900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04624" y="431666"/>
            <a:ext cx="85347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pt-BR" sz="3000" b="1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Limites Objetivos da Coisa Julgada</a:t>
            </a:r>
            <a:endParaRPr lang="pt-BR" sz="3000" b="1" cap="small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82308"/>
              </p:ext>
            </p:extLst>
          </p:nvPr>
        </p:nvGraphicFramePr>
        <p:xfrm>
          <a:off x="732600" y="1571848"/>
          <a:ext cx="7678800" cy="201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78800"/>
              </a:tblGrid>
              <a:tr h="272976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Cambria" panose="02040503050406030204" pitchFamily="18" charset="0"/>
                        </a:rPr>
                        <a:t>Extensão da coisa julgada às questões prejudiciais</a:t>
                      </a:r>
                      <a:endParaRPr lang="pt-BR" sz="1200" dirty="0"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Art. 503.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decisão que julgar total ou parcialmente o mérito tem força de lei nos limites da questão principal expressamente decidida.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1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O disposto no caput aplica-se à resolução de questão prejudicial, decidida expressa e incidentemente no processo, se: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 -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dessa resolução depender o julgamento do mérito;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II -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 seu respeito tiver havido contraditório prévio e efetivo, não se aplicando no caso de revelia;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III - 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 juízo tiver competência em razão da matéria e da pessoa para resolvê-la como questão principal.</a:t>
                      </a:r>
                    </a:p>
                    <a:p>
                      <a:pPr algn="just"/>
                      <a:r>
                        <a:rPr kumimoji="0" lang="pt-BR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§ 2</a:t>
                      </a:r>
                      <a:r>
                        <a:rPr kumimoji="0" lang="pt-BR" sz="1200" b="1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A hipótese do § 1</a:t>
                      </a:r>
                      <a:r>
                        <a:rPr kumimoji="0" lang="pt-BR" sz="1200" b="0" i="0" u="sng" kern="1200" baseline="300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não se aplica se no processo houver restrições probatórias ou limitações à cognição que impeçam o aprofundamento da análise da questão prejudicial.</a:t>
                      </a:r>
                      <a:endParaRPr kumimoji="0" lang="pt-BR" sz="1200" b="0" i="0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755576" y="4458598"/>
            <a:ext cx="27363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Cambria" panose="02040503050406030204" pitchFamily="18" charset="0"/>
              </a:rPr>
              <a:t>Limites objetivos da coisa julgada e efetividade do processo</a:t>
            </a:r>
            <a:endParaRPr lang="pt-BR" sz="1500" dirty="0">
              <a:latin typeface="Cambria" panose="02040503050406030204" pitchFamily="18" charset="0"/>
            </a:endParaRPr>
          </a:p>
        </p:txBody>
      </p:sp>
      <p:sp>
        <p:nvSpPr>
          <p:cNvPr id="6" name="Chave esquerda 5"/>
          <p:cNvSpPr/>
          <p:nvPr/>
        </p:nvSpPr>
        <p:spPr>
          <a:xfrm>
            <a:off x="3491880" y="4005064"/>
            <a:ext cx="432048" cy="195292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500"/>
          </a:p>
        </p:txBody>
      </p:sp>
      <p:sp>
        <p:nvSpPr>
          <p:cNvPr id="12" name="CaixaDeTexto 11"/>
          <p:cNvSpPr txBox="1"/>
          <p:nvPr/>
        </p:nvSpPr>
        <p:spPr>
          <a:xfrm>
            <a:off x="3707904" y="4005064"/>
            <a:ext cx="44644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Cambria" panose="02040503050406030204" pitchFamily="18" charset="0"/>
              </a:rPr>
              <a:t>Diminuição do risco de contradições </a:t>
            </a:r>
          </a:p>
          <a:p>
            <a:pPr algn="ctr"/>
            <a:r>
              <a:rPr lang="pt-BR" sz="1500" dirty="0" smtClean="0">
                <a:latin typeface="Cambria" panose="02040503050406030204" pitchFamily="18" charset="0"/>
              </a:rPr>
              <a:t>entre as decisões</a:t>
            </a:r>
            <a:endParaRPr lang="pt-BR" sz="1500" dirty="0">
              <a:latin typeface="Cambria" panose="020405030504060302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779912" y="5157192"/>
            <a:ext cx="44644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Cambria" panose="02040503050406030204" pitchFamily="18" charset="0"/>
              </a:rPr>
              <a:t>Economia processual, dada a resolução de uma questão que já se encontra em condições de ser definitivamente julgada</a:t>
            </a:r>
            <a:endParaRPr lang="pt-BR" sz="15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9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Personalizada 1">
      <a:dk1>
        <a:sysClr val="windowText" lastClr="000000"/>
      </a:dk1>
      <a:lt1>
        <a:sysClr val="window" lastClr="FFFFFF"/>
      </a:lt1>
      <a:dk2>
        <a:srgbClr val="8A3C12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ada 1">
    <a:dk1>
      <a:sysClr val="windowText" lastClr="000000"/>
    </a:dk1>
    <a:lt1>
      <a:sysClr val="window" lastClr="FFFFFF"/>
    </a:lt1>
    <a:dk2>
      <a:srgbClr val="8A3C12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4488</TotalTime>
  <Words>992</Words>
  <Application>Microsoft Office PowerPoint</Application>
  <PresentationFormat>Apresentação na tela (4:3)</PresentationFormat>
  <Paragraphs>138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1" baseType="lpstr">
      <vt:lpstr>Arial Unicode MS</vt:lpstr>
      <vt:lpstr>MS PGothic</vt:lpstr>
      <vt:lpstr>Arial</vt:lpstr>
      <vt:lpstr>Calibri</vt:lpstr>
      <vt:lpstr>Cambria</vt:lpstr>
      <vt:lpstr>Corbel</vt:lpstr>
      <vt:lpstr>Garamond</vt:lpstr>
      <vt:lpstr>Wingdings</vt:lpstr>
      <vt:lpstr>Wingdings 2</vt:lpstr>
      <vt:lpstr>Wingdings 3</vt:lpstr>
      <vt:lpstr>Módulo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BASF vs. Xinguleder e outros</dc:title>
  <dc:creator>daniel.campos</dc:creator>
  <cp:lastModifiedBy>André Gustavo Orthmann</cp:lastModifiedBy>
  <cp:revision>586</cp:revision>
  <cp:lastPrinted>2015-05-21T01:04:37Z</cp:lastPrinted>
  <dcterms:created xsi:type="dcterms:W3CDTF">2013-10-08T14:32:34Z</dcterms:created>
  <dcterms:modified xsi:type="dcterms:W3CDTF">2015-06-17T18:58:16Z</dcterms:modified>
</cp:coreProperties>
</file>